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diagrams/data1.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0" r:id="rId2"/>
  </p:sldMasterIdLst>
  <p:notesMasterIdLst>
    <p:notesMasterId r:id="rId54"/>
  </p:notesMasterIdLst>
  <p:handoutMasterIdLst>
    <p:handoutMasterId r:id="rId55"/>
  </p:handoutMasterIdLst>
  <p:sldIdLst>
    <p:sldId id="2613" r:id="rId3"/>
    <p:sldId id="2676" r:id="rId4"/>
    <p:sldId id="1754" r:id="rId5"/>
    <p:sldId id="1987" r:id="rId6"/>
    <p:sldId id="2001" r:id="rId7"/>
    <p:sldId id="412" r:id="rId8"/>
    <p:sldId id="1688" r:id="rId9"/>
    <p:sldId id="2025" r:id="rId10"/>
    <p:sldId id="1990" r:id="rId11"/>
    <p:sldId id="1985" r:id="rId12"/>
    <p:sldId id="2012" r:id="rId13"/>
    <p:sldId id="2678" r:id="rId14"/>
    <p:sldId id="1713" r:id="rId15"/>
    <p:sldId id="2031" r:id="rId16"/>
    <p:sldId id="2013" r:id="rId17"/>
    <p:sldId id="1886" r:id="rId18"/>
    <p:sldId id="1889" r:id="rId19"/>
    <p:sldId id="1839" r:id="rId20"/>
    <p:sldId id="1740" r:id="rId21"/>
    <p:sldId id="1995" r:id="rId22"/>
    <p:sldId id="1997" r:id="rId23"/>
    <p:sldId id="1998" r:id="rId24"/>
    <p:sldId id="1999" r:id="rId25"/>
    <p:sldId id="2000" r:id="rId26"/>
    <p:sldId id="2014" r:id="rId27"/>
    <p:sldId id="2665" r:id="rId28"/>
    <p:sldId id="2666" r:id="rId29"/>
    <p:sldId id="2667" r:id="rId30"/>
    <p:sldId id="2668" r:id="rId31"/>
    <p:sldId id="1759" r:id="rId32"/>
    <p:sldId id="1842" r:id="rId33"/>
    <p:sldId id="2641" r:id="rId34"/>
    <p:sldId id="2633" r:id="rId35"/>
    <p:sldId id="1715" r:id="rId36"/>
    <p:sldId id="1692" r:id="rId37"/>
    <p:sldId id="2651" r:id="rId38"/>
    <p:sldId id="1915" r:id="rId39"/>
    <p:sldId id="1955" r:id="rId40"/>
    <p:sldId id="2672" r:id="rId41"/>
    <p:sldId id="2670" r:id="rId42"/>
    <p:sldId id="2671" r:id="rId43"/>
    <p:sldId id="2679" r:id="rId44"/>
    <p:sldId id="2697" r:id="rId45"/>
    <p:sldId id="256" r:id="rId46"/>
    <p:sldId id="2681" r:id="rId47"/>
    <p:sldId id="2653" r:id="rId48"/>
    <p:sldId id="2683" r:id="rId49"/>
    <p:sldId id="2677" r:id="rId50"/>
    <p:sldId id="2035" r:id="rId51"/>
    <p:sldId id="2659" r:id="rId52"/>
    <p:sldId id="2634"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4" roundtripDataSignature="AMtx7mj3bKkS1xLaf7J14oOheXMJCjEr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1A5D62"/>
    <a:srgbClr val="7593C8"/>
    <a:srgbClr val="CD062A"/>
    <a:srgbClr val="F50024"/>
    <a:srgbClr val="FF866D"/>
    <a:srgbClr val="FF977D"/>
    <a:srgbClr val="FF7963"/>
    <a:srgbClr val="8DAFBD"/>
    <a:srgbClr val="93CF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30"/>
    <p:restoredTop sz="94940"/>
  </p:normalViewPr>
  <p:slideViewPr>
    <p:cSldViewPr snapToGrid="0">
      <p:cViewPr varScale="1">
        <p:scale>
          <a:sx n="140" d="100"/>
          <a:sy n="140" d="100"/>
        </p:scale>
        <p:origin x="520" y="184"/>
      </p:cViewPr>
      <p:guideLst/>
    </p:cSldViewPr>
  </p:slideViewPr>
  <p:outlineViewPr>
    <p:cViewPr>
      <p:scale>
        <a:sx n="33" d="100"/>
        <a:sy n="33" d="100"/>
      </p:scale>
      <p:origin x="0" y="-14664"/>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29" d="100"/>
          <a:sy n="129" d="100"/>
        </p:scale>
        <p:origin x="27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31"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2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229" Type="http://schemas.openxmlformats.org/officeDocument/2006/relationships/customXml" Target="../customXml/item1.xml"/><Relationship Id="rId19" Type="http://schemas.openxmlformats.org/officeDocument/2006/relationships/slide" Target="slides/slide17.xml"/><Relationship Id="rId224" Type="http://customschemas.google.com/relationships/presentationmetadata" Target="metadata"/><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slide" Target="slides/slide49.xml"/><Relationship Id="rId227" Type="http://schemas.openxmlformats.org/officeDocument/2006/relationships/theme" Target="theme/theme1.xml"/><Relationship Id="rId3" Type="http://schemas.openxmlformats.org/officeDocument/2006/relationships/slide" Target="slides/slide1.xml"/><Relationship Id="rId230" Type="http://schemas.openxmlformats.org/officeDocument/2006/relationships/customXml" Target="../customXml/item2.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25" Type="http://schemas.openxmlformats.org/officeDocument/2006/relationships/presProps" Target="presProps.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22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2BE42-9A9B-439B-8B56-E5988C80B525}"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BAB9FCC-F2B9-4139-85A4-DC97480D4E7F}">
      <dgm:prSet custT="1"/>
      <dgm:spPr/>
      <dgm:t>
        <a:bodyPr/>
        <a:lstStyle/>
        <a:p>
          <a:pPr>
            <a:lnSpc>
              <a:spcPct val="100000"/>
            </a:lnSpc>
            <a:defRPr cap="all"/>
          </a:pPr>
          <a:r>
            <a:rPr lang="en-US" sz="2000" b="0" i="0" dirty="0"/>
            <a:t>AI, from artisanal handcrafted rules to data-driven</a:t>
          </a:r>
          <a:endParaRPr lang="en-US" sz="2000" dirty="0"/>
        </a:p>
      </dgm:t>
    </dgm:pt>
    <dgm:pt modelId="{B36D681A-8AE8-423B-8A20-601D0B347E57}" type="parTrans" cxnId="{72776D8C-D37F-451B-B383-59EC9C54DB1D}">
      <dgm:prSet/>
      <dgm:spPr/>
      <dgm:t>
        <a:bodyPr/>
        <a:lstStyle/>
        <a:p>
          <a:endParaRPr lang="en-US"/>
        </a:p>
      </dgm:t>
    </dgm:pt>
    <dgm:pt modelId="{48CFA462-76F2-4DC3-A142-4BF06B2F9C0A}" type="sibTrans" cxnId="{72776D8C-D37F-451B-B383-59EC9C54DB1D}">
      <dgm:prSet/>
      <dgm:spPr/>
      <dgm:t>
        <a:bodyPr/>
        <a:lstStyle/>
        <a:p>
          <a:endParaRPr lang="en-US"/>
        </a:p>
      </dgm:t>
    </dgm:pt>
    <dgm:pt modelId="{C9E25AC3-C97F-46CB-B117-25EAF98F2C2C}">
      <dgm:prSet custT="1"/>
      <dgm:spPr/>
      <dgm:t>
        <a:bodyPr/>
        <a:lstStyle/>
        <a:p>
          <a:pPr>
            <a:lnSpc>
              <a:spcPct val="100000"/>
            </a:lnSpc>
            <a:defRPr cap="all"/>
          </a:pPr>
          <a:r>
            <a:rPr lang="en-US" sz="2000" b="0" i="0" dirty="0"/>
            <a:t>Internet &amp; Google made AI into machine learning</a:t>
          </a:r>
          <a:endParaRPr lang="en-US" sz="2000" dirty="0"/>
        </a:p>
      </dgm:t>
    </dgm:pt>
    <dgm:pt modelId="{4783AE97-09FE-4805-9D81-DB12E5AED088}" type="parTrans" cxnId="{53267220-690D-4AAD-97BB-D95A46442B45}">
      <dgm:prSet/>
      <dgm:spPr/>
      <dgm:t>
        <a:bodyPr/>
        <a:lstStyle/>
        <a:p>
          <a:endParaRPr lang="en-US"/>
        </a:p>
      </dgm:t>
    </dgm:pt>
    <dgm:pt modelId="{58682DB4-5D05-4C06-8A76-8BC4F4D09D85}" type="sibTrans" cxnId="{53267220-690D-4AAD-97BB-D95A46442B45}">
      <dgm:prSet/>
      <dgm:spPr/>
      <dgm:t>
        <a:bodyPr/>
        <a:lstStyle/>
        <a:p>
          <a:endParaRPr lang="en-US"/>
        </a:p>
      </dgm:t>
    </dgm:pt>
    <dgm:pt modelId="{950F88E6-AD6F-4D57-ADE4-6208DA3E4275}">
      <dgm:prSet/>
      <dgm:spPr/>
      <dgm:t>
        <a:bodyPr/>
        <a:lstStyle/>
        <a:p>
          <a:pPr>
            <a:lnSpc>
              <a:spcPct val="100000"/>
            </a:lnSpc>
            <a:defRPr cap="all"/>
          </a:pPr>
          <a:r>
            <a:rPr lang="en-US" b="0" i="0" dirty="0"/>
            <a:t>Neural networks became machine learning and was everywhere</a:t>
          </a:r>
          <a:endParaRPr lang="en-US" dirty="0"/>
        </a:p>
      </dgm:t>
    </dgm:pt>
    <dgm:pt modelId="{D002BCBE-628D-45F2-846F-BBFB20081C16}" type="parTrans" cxnId="{D49DAD1B-5460-4502-819B-5B94622617C9}">
      <dgm:prSet/>
      <dgm:spPr/>
      <dgm:t>
        <a:bodyPr/>
        <a:lstStyle/>
        <a:p>
          <a:endParaRPr lang="en-US"/>
        </a:p>
      </dgm:t>
    </dgm:pt>
    <dgm:pt modelId="{6B2A648C-8CA9-4ED5-9CF4-230C09431606}" type="sibTrans" cxnId="{D49DAD1B-5460-4502-819B-5B94622617C9}">
      <dgm:prSet/>
      <dgm:spPr/>
      <dgm:t>
        <a:bodyPr/>
        <a:lstStyle/>
        <a:p>
          <a:endParaRPr lang="en-US"/>
        </a:p>
      </dgm:t>
    </dgm:pt>
    <dgm:pt modelId="{5201AFA0-901F-4E9A-A574-B378D497A221}">
      <dgm:prSet/>
      <dgm:spPr/>
      <dgm:t>
        <a:bodyPr/>
        <a:lstStyle/>
        <a:p>
          <a:pPr>
            <a:lnSpc>
              <a:spcPct val="100000"/>
            </a:lnSpc>
            <a:defRPr cap="all"/>
          </a:pPr>
          <a:r>
            <a:rPr lang="en-US" b="0" i="0" dirty="0"/>
            <a:t>Recent Generative AI and embeddings twisted it</a:t>
          </a:r>
          <a:endParaRPr lang="en-US" dirty="0"/>
        </a:p>
      </dgm:t>
    </dgm:pt>
    <dgm:pt modelId="{AE6D3A4C-73C4-45B9-8595-93B1CE9B4EBF}" type="parTrans" cxnId="{BB8CF8B5-B6CB-4ABB-A728-EB7D10E5C4FE}">
      <dgm:prSet/>
      <dgm:spPr/>
      <dgm:t>
        <a:bodyPr/>
        <a:lstStyle/>
        <a:p>
          <a:endParaRPr lang="en-US"/>
        </a:p>
      </dgm:t>
    </dgm:pt>
    <dgm:pt modelId="{057DA42D-713C-4FE9-8BB9-F3276FA7994B}" type="sibTrans" cxnId="{BB8CF8B5-B6CB-4ABB-A728-EB7D10E5C4FE}">
      <dgm:prSet/>
      <dgm:spPr/>
      <dgm:t>
        <a:bodyPr/>
        <a:lstStyle/>
        <a:p>
          <a:endParaRPr lang="en-US"/>
        </a:p>
      </dgm:t>
    </dgm:pt>
    <dgm:pt modelId="{9C15B643-25D3-4287-A01A-791BE9110F75}" type="pres">
      <dgm:prSet presAssocID="{4E82BE42-9A9B-439B-8B56-E5988C80B525}" presName="root" presStyleCnt="0">
        <dgm:presLayoutVars>
          <dgm:dir/>
          <dgm:resizeHandles val="exact"/>
        </dgm:presLayoutVars>
      </dgm:prSet>
      <dgm:spPr/>
    </dgm:pt>
    <dgm:pt modelId="{F3B0E69E-914B-4914-9054-C481E512E285}" type="pres">
      <dgm:prSet presAssocID="{2BAB9FCC-F2B9-4139-85A4-DC97480D4E7F}" presName="compNode" presStyleCnt="0"/>
      <dgm:spPr/>
    </dgm:pt>
    <dgm:pt modelId="{F2ABD410-14E1-4B42-AA94-8942CD8B62A8}" type="pres">
      <dgm:prSet presAssocID="{2BAB9FCC-F2B9-4139-85A4-DC97480D4E7F}" presName="iconBgRect" presStyleLbl="bgShp" presStyleIdx="0" presStyleCnt="4"/>
      <dgm:spPr>
        <a:prstGeom prst="round2DiagRect">
          <a:avLst>
            <a:gd name="adj1" fmla="val 29727"/>
            <a:gd name="adj2" fmla="val 0"/>
          </a:avLst>
        </a:prstGeom>
      </dgm:spPr>
    </dgm:pt>
    <dgm:pt modelId="{8F882750-7998-4A91-8813-45670F51BD80}" type="pres">
      <dgm:prSet presAssocID="{2BAB9FCC-F2B9-4139-85A4-DC97480D4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57F2AC44-8B37-4A2B-B3F1-539F9EB80B46}" type="pres">
      <dgm:prSet presAssocID="{2BAB9FCC-F2B9-4139-85A4-DC97480D4E7F}" presName="spaceRect" presStyleCnt="0"/>
      <dgm:spPr/>
    </dgm:pt>
    <dgm:pt modelId="{1C63AE84-1E8B-4679-B72B-1AF3B2BAF27D}" type="pres">
      <dgm:prSet presAssocID="{2BAB9FCC-F2B9-4139-85A4-DC97480D4E7F}" presName="textRect" presStyleLbl="revTx" presStyleIdx="0" presStyleCnt="4" custScaleX="114908">
        <dgm:presLayoutVars>
          <dgm:chMax val="1"/>
          <dgm:chPref val="1"/>
        </dgm:presLayoutVars>
      </dgm:prSet>
      <dgm:spPr/>
    </dgm:pt>
    <dgm:pt modelId="{73D5A457-42CB-401B-87DA-77A331534233}" type="pres">
      <dgm:prSet presAssocID="{48CFA462-76F2-4DC3-A142-4BF06B2F9C0A}" presName="sibTrans" presStyleCnt="0"/>
      <dgm:spPr/>
    </dgm:pt>
    <dgm:pt modelId="{3DA72960-27F9-4ECF-8AC0-97B2790433CE}" type="pres">
      <dgm:prSet presAssocID="{C9E25AC3-C97F-46CB-B117-25EAF98F2C2C}" presName="compNode" presStyleCnt="0"/>
      <dgm:spPr/>
    </dgm:pt>
    <dgm:pt modelId="{6198F07F-61C6-4A6A-8358-135305DCEBF6}" type="pres">
      <dgm:prSet presAssocID="{C9E25AC3-C97F-46CB-B117-25EAF98F2C2C}" presName="iconBgRect" presStyleLbl="bgShp" presStyleIdx="1" presStyleCnt="4"/>
      <dgm:spPr>
        <a:prstGeom prst="round2DiagRect">
          <a:avLst>
            <a:gd name="adj1" fmla="val 29727"/>
            <a:gd name="adj2" fmla="val 0"/>
          </a:avLst>
        </a:prstGeom>
      </dgm:spPr>
    </dgm:pt>
    <dgm:pt modelId="{2A94116E-3B6F-4654-9C23-1930442D50E9}" type="pres">
      <dgm:prSet presAssocID="{C9E25AC3-C97F-46CB-B117-25EAF98F2C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CC983933-85B9-4ECB-A860-FDD86F0A0ADA}" type="pres">
      <dgm:prSet presAssocID="{C9E25AC3-C97F-46CB-B117-25EAF98F2C2C}" presName="spaceRect" presStyleCnt="0"/>
      <dgm:spPr/>
    </dgm:pt>
    <dgm:pt modelId="{77B72E57-C0B5-449C-A7D1-C3E5BAB9EE1C}" type="pres">
      <dgm:prSet presAssocID="{C9E25AC3-C97F-46CB-B117-25EAF98F2C2C}" presName="textRect" presStyleLbl="revTx" presStyleIdx="1" presStyleCnt="4">
        <dgm:presLayoutVars>
          <dgm:chMax val="1"/>
          <dgm:chPref val="1"/>
        </dgm:presLayoutVars>
      </dgm:prSet>
      <dgm:spPr/>
    </dgm:pt>
    <dgm:pt modelId="{0B69039D-3EED-47C4-B44B-1BF2BD2B4C2C}" type="pres">
      <dgm:prSet presAssocID="{58682DB4-5D05-4C06-8A76-8BC4F4D09D85}" presName="sibTrans" presStyleCnt="0"/>
      <dgm:spPr/>
    </dgm:pt>
    <dgm:pt modelId="{EDA1C5C9-63A2-436A-87C4-FDAA0AB87A06}" type="pres">
      <dgm:prSet presAssocID="{950F88E6-AD6F-4D57-ADE4-6208DA3E4275}" presName="compNode" presStyleCnt="0"/>
      <dgm:spPr/>
    </dgm:pt>
    <dgm:pt modelId="{CA6817FA-6576-49A1-A58D-C82C58823B5D}" type="pres">
      <dgm:prSet presAssocID="{950F88E6-AD6F-4D57-ADE4-6208DA3E4275}" presName="iconBgRect" presStyleLbl="bgShp" presStyleIdx="2" presStyleCnt="4"/>
      <dgm:spPr>
        <a:prstGeom prst="round2DiagRect">
          <a:avLst>
            <a:gd name="adj1" fmla="val 29727"/>
            <a:gd name="adj2" fmla="val 0"/>
          </a:avLst>
        </a:prstGeom>
      </dgm:spPr>
    </dgm:pt>
    <dgm:pt modelId="{70499B53-6F81-42EF-80A0-C006E1470EF1}" type="pres">
      <dgm:prSet presAssocID="{950F88E6-AD6F-4D57-ADE4-6208DA3E427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86E1AA98-E62F-4F1E-9B28-F3CDA04F02EA}" type="pres">
      <dgm:prSet presAssocID="{950F88E6-AD6F-4D57-ADE4-6208DA3E4275}" presName="spaceRect" presStyleCnt="0"/>
      <dgm:spPr/>
    </dgm:pt>
    <dgm:pt modelId="{4F0ECD85-D6D8-447D-8CE1-C96542E3079A}" type="pres">
      <dgm:prSet presAssocID="{950F88E6-AD6F-4D57-ADE4-6208DA3E4275}" presName="textRect" presStyleLbl="revTx" presStyleIdx="2" presStyleCnt="4">
        <dgm:presLayoutVars>
          <dgm:chMax val="1"/>
          <dgm:chPref val="1"/>
        </dgm:presLayoutVars>
      </dgm:prSet>
      <dgm:spPr/>
    </dgm:pt>
    <dgm:pt modelId="{EBE8E4B8-981C-452E-91F6-BB9E415AD9DF}" type="pres">
      <dgm:prSet presAssocID="{6B2A648C-8CA9-4ED5-9CF4-230C09431606}" presName="sibTrans" presStyleCnt="0"/>
      <dgm:spPr/>
    </dgm:pt>
    <dgm:pt modelId="{FA3B9086-E9AA-42FB-8C43-3DC9652C4C92}" type="pres">
      <dgm:prSet presAssocID="{5201AFA0-901F-4E9A-A574-B378D497A221}" presName="compNode" presStyleCnt="0"/>
      <dgm:spPr/>
    </dgm:pt>
    <dgm:pt modelId="{24E1C23B-B36D-4038-8B51-03FB5660FD26}" type="pres">
      <dgm:prSet presAssocID="{5201AFA0-901F-4E9A-A574-B378D497A221}" presName="iconBgRect" presStyleLbl="bgShp" presStyleIdx="3" presStyleCnt="4"/>
      <dgm:spPr>
        <a:prstGeom prst="round2DiagRect">
          <a:avLst>
            <a:gd name="adj1" fmla="val 29727"/>
            <a:gd name="adj2" fmla="val 0"/>
          </a:avLst>
        </a:prstGeom>
      </dgm:spPr>
    </dgm:pt>
    <dgm:pt modelId="{5960842B-7786-4FE8-978B-32B4B4317AF3}" type="pres">
      <dgm:prSet presAssocID="{5201AFA0-901F-4E9A-A574-B378D497A22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01F9EA0A-06ED-4B34-94B4-6B98C496B65B}" type="pres">
      <dgm:prSet presAssocID="{5201AFA0-901F-4E9A-A574-B378D497A221}" presName="spaceRect" presStyleCnt="0"/>
      <dgm:spPr/>
    </dgm:pt>
    <dgm:pt modelId="{3EBB9777-BEA9-438D-9B97-8EB8C150892C}" type="pres">
      <dgm:prSet presAssocID="{5201AFA0-901F-4E9A-A574-B378D497A221}" presName="textRect" presStyleLbl="revTx" presStyleIdx="3" presStyleCnt="4">
        <dgm:presLayoutVars>
          <dgm:chMax val="1"/>
          <dgm:chPref val="1"/>
        </dgm:presLayoutVars>
      </dgm:prSet>
      <dgm:spPr/>
    </dgm:pt>
  </dgm:ptLst>
  <dgm:cxnLst>
    <dgm:cxn modelId="{D49DAD1B-5460-4502-819B-5B94622617C9}" srcId="{4E82BE42-9A9B-439B-8B56-E5988C80B525}" destId="{950F88E6-AD6F-4D57-ADE4-6208DA3E4275}" srcOrd="2" destOrd="0" parTransId="{D002BCBE-628D-45F2-846F-BBFB20081C16}" sibTransId="{6B2A648C-8CA9-4ED5-9CF4-230C09431606}"/>
    <dgm:cxn modelId="{53267220-690D-4AAD-97BB-D95A46442B45}" srcId="{4E82BE42-9A9B-439B-8B56-E5988C80B525}" destId="{C9E25AC3-C97F-46CB-B117-25EAF98F2C2C}" srcOrd="1" destOrd="0" parTransId="{4783AE97-09FE-4805-9D81-DB12E5AED088}" sibTransId="{58682DB4-5D05-4C06-8A76-8BC4F4D09D85}"/>
    <dgm:cxn modelId="{13642D6C-26E9-4A8E-9728-23F0A6EFB893}" type="presOf" srcId="{4E82BE42-9A9B-439B-8B56-E5988C80B525}" destId="{9C15B643-25D3-4287-A01A-791BE9110F75}" srcOrd="0" destOrd="0" presId="urn:microsoft.com/office/officeart/2018/5/layout/IconLeafLabelList"/>
    <dgm:cxn modelId="{72776D8C-D37F-451B-B383-59EC9C54DB1D}" srcId="{4E82BE42-9A9B-439B-8B56-E5988C80B525}" destId="{2BAB9FCC-F2B9-4139-85A4-DC97480D4E7F}" srcOrd="0" destOrd="0" parTransId="{B36D681A-8AE8-423B-8A20-601D0B347E57}" sibTransId="{48CFA462-76F2-4DC3-A142-4BF06B2F9C0A}"/>
    <dgm:cxn modelId="{D6C5A09D-8420-4A7F-BC64-A87BB73E85FE}" type="presOf" srcId="{5201AFA0-901F-4E9A-A574-B378D497A221}" destId="{3EBB9777-BEA9-438D-9B97-8EB8C150892C}" srcOrd="0" destOrd="0" presId="urn:microsoft.com/office/officeart/2018/5/layout/IconLeafLabelList"/>
    <dgm:cxn modelId="{BB8CF8B5-B6CB-4ABB-A728-EB7D10E5C4FE}" srcId="{4E82BE42-9A9B-439B-8B56-E5988C80B525}" destId="{5201AFA0-901F-4E9A-A574-B378D497A221}" srcOrd="3" destOrd="0" parTransId="{AE6D3A4C-73C4-45B9-8595-93B1CE9B4EBF}" sibTransId="{057DA42D-713C-4FE9-8BB9-F3276FA7994B}"/>
    <dgm:cxn modelId="{14A730B6-8C9A-442B-9A2E-64FF6E9A2A42}" type="presOf" srcId="{950F88E6-AD6F-4D57-ADE4-6208DA3E4275}" destId="{4F0ECD85-D6D8-447D-8CE1-C96542E3079A}" srcOrd="0" destOrd="0" presId="urn:microsoft.com/office/officeart/2018/5/layout/IconLeafLabelList"/>
    <dgm:cxn modelId="{DCDB8ABC-96F3-4936-B73B-88776A2762A1}" type="presOf" srcId="{2BAB9FCC-F2B9-4139-85A4-DC97480D4E7F}" destId="{1C63AE84-1E8B-4679-B72B-1AF3B2BAF27D}" srcOrd="0" destOrd="0" presId="urn:microsoft.com/office/officeart/2018/5/layout/IconLeafLabelList"/>
    <dgm:cxn modelId="{F9385DFF-BF20-4E74-8C3A-7CCD935F4DF3}" type="presOf" srcId="{C9E25AC3-C97F-46CB-B117-25EAF98F2C2C}" destId="{77B72E57-C0B5-449C-A7D1-C3E5BAB9EE1C}" srcOrd="0" destOrd="0" presId="urn:microsoft.com/office/officeart/2018/5/layout/IconLeafLabelList"/>
    <dgm:cxn modelId="{9EFF2106-1EC2-4BE5-BEEA-2310FBB01A5B}" type="presParOf" srcId="{9C15B643-25D3-4287-A01A-791BE9110F75}" destId="{F3B0E69E-914B-4914-9054-C481E512E285}" srcOrd="0" destOrd="0" presId="urn:microsoft.com/office/officeart/2018/5/layout/IconLeafLabelList"/>
    <dgm:cxn modelId="{8A2014A6-85ED-44D3-A891-A70FA6244F4E}" type="presParOf" srcId="{F3B0E69E-914B-4914-9054-C481E512E285}" destId="{F2ABD410-14E1-4B42-AA94-8942CD8B62A8}" srcOrd="0" destOrd="0" presId="urn:microsoft.com/office/officeart/2018/5/layout/IconLeafLabelList"/>
    <dgm:cxn modelId="{0742ABB8-A872-4179-9F24-6BE7B873D0B3}" type="presParOf" srcId="{F3B0E69E-914B-4914-9054-C481E512E285}" destId="{8F882750-7998-4A91-8813-45670F51BD80}" srcOrd="1" destOrd="0" presId="urn:microsoft.com/office/officeart/2018/5/layout/IconLeafLabelList"/>
    <dgm:cxn modelId="{49E41C4E-2395-40EE-A03F-1D75580E71E0}" type="presParOf" srcId="{F3B0E69E-914B-4914-9054-C481E512E285}" destId="{57F2AC44-8B37-4A2B-B3F1-539F9EB80B46}" srcOrd="2" destOrd="0" presId="urn:microsoft.com/office/officeart/2018/5/layout/IconLeafLabelList"/>
    <dgm:cxn modelId="{60B98CD8-1EC5-47D2-9344-F53F9E99405D}" type="presParOf" srcId="{F3B0E69E-914B-4914-9054-C481E512E285}" destId="{1C63AE84-1E8B-4679-B72B-1AF3B2BAF27D}" srcOrd="3" destOrd="0" presId="urn:microsoft.com/office/officeart/2018/5/layout/IconLeafLabelList"/>
    <dgm:cxn modelId="{F937807F-6971-4858-9BDA-597D2C5A4172}" type="presParOf" srcId="{9C15B643-25D3-4287-A01A-791BE9110F75}" destId="{73D5A457-42CB-401B-87DA-77A331534233}" srcOrd="1" destOrd="0" presId="urn:microsoft.com/office/officeart/2018/5/layout/IconLeafLabelList"/>
    <dgm:cxn modelId="{8A128E7B-1054-4F0C-A0F7-9E64A103C58F}" type="presParOf" srcId="{9C15B643-25D3-4287-A01A-791BE9110F75}" destId="{3DA72960-27F9-4ECF-8AC0-97B2790433CE}" srcOrd="2" destOrd="0" presId="urn:microsoft.com/office/officeart/2018/5/layout/IconLeafLabelList"/>
    <dgm:cxn modelId="{77C66931-C9AC-4128-AA5B-C1744A75C71D}" type="presParOf" srcId="{3DA72960-27F9-4ECF-8AC0-97B2790433CE}" destId="{6198F07F-61C6-4A6A-8358-135305DCEBF6}" srcOrd="0" destOrd="0" presId="urn:microsoft.com/office/officeart/2018/5/layout/IconLeafLabelList"/>
    <dgm:cxn modelId="{FFAA3D0B-AE68-4270-AE0E-69F890758293}" type="presParOf" srcId="{3DA72960-27F9-4ECF-8AC0-97B2790433CE}" destId="{2A94116E-3B6F-4654-9C23-1930442D50E9}" srcOrd="1" destOrd="0" presId="urn:microsoft.com/office/officeart/2018/5/layout/IconLeafLabelList"/>
    <dgm:cxn modelId="{DE249F94-047B-4490-AC2B-70547DA02241}" type="presParOf" srcId="{3DA72960-27F9-4ECF-8AC0-97B2790433CE}" destId="{CC983933-85B9-4ECB-A860-FDD86F0A0ADA}" srcOrd="2" destOrd="0" presId="urn:microsoft.com/office/officeart/2018/5/layout/IconLeafLabelList"/>
    <dgm:cxn modelId="{BBFCC0FD-C8D8-4A36-99BB-A843101F4E02}" type="presParOf" srcId="{3DA72960-27F9-4ECF-8AC0-97B2790433CE}" destId="{77B72E57-C0B5-449C-A7D1-C3E5BAB9EE1C}" srcOrd="3" destOrd="0" presId="urn:microsoft.com/office/officeart/2018/5/layout/IconLeafLabelList"/>
    <dgm:cxn modelId="{12343D40-0F2A-45CF-85EB-465E33013151}" type="presParOf" srcId="{9C15B643-25D3-4287-A01A-791BE9110F75}" destId="{0B69039D-3EED-47C4-B44B-1BF2BD2B4C2C}" srcOrd="3" destOrd="0" presId="urn:microsoft.com/office/officeart/2018/5/layout/IconLeafLabelList"/>
    <dgm:cxn modelId="{C4B5477F-089A-47C6-8C05-93B326A416FD}" type="presParOf" srcId="{9C15B643-25D3-4287-A01A-791BE9110F75}" destId="{EDA1C5C9-63A2-436A-87C4-FDAA0AB87A06}" srcOrd="4" destOrd="0" presId="urn:microsoft.com/office/officeart/2018/5/layout/IconLeafLabelList"/>
    <dgm:cxn modelId="{8D260025-E4E0-4134-8C23-788ABFAB7E90}" type="presParOf" srcId="{EDA1C5C9-63A2-436A-87C4-FDAA0AB87A06}" destId="{CA6817FA-6576-49A1-A58D-C82C58823B5D}" srcOrd="0" destOrd="0" presId="urn:microsoft.com/office/officeart/2018/5/layout/IconLeafLabelList"/>
    <dgm:cxn modelId="{98DBC8EB-B690-405A-9017-8B0C33D06452}" type="presParOf" srcId="{EDA1C5C9-63A2-436A-87C4-FDAA0AB87A06}" destId="{70499B53-6F81-42EF-80A0-C006E1470EF1}" srcOrd="1" destOrd="0" presId="urn:microsoft.com/office/officeart/2018/5/layout/IconLeafLabelList"/>
    <dgm:cxn modelId="{1D9E1F3E-E4AD-4C34-B0AE-6ECEEFE2A032}" type="presParOf" srcId="{EDA1C5C9-63A2-436A-87C4-FDAA0AB87A06}" destId="{86E1AA98-E62F-4F1E-9B28-F3CDA04F02EA}" srcOrd="2" destOrd="0" presId="urn:microsoft.com/office/officeart/2018/5/layout/IconLeafLabelList"/>
    <dgm:cxn modelId="{5EF88FAC-2673-44ED-B398-177FB9DE6B14}" type="presParOf" srcId="{EDA1C5C9-63A2-436A-87C4-FDAA0AB87A06}" destId="{4F0ECD85-D6D8-447D-8CE1-C96542E3079A}" srcOrd="3" destOrd="0" presId="urn:microsoft.com/office/officeart/2018/5/layout/IconLeafLabelList"/>
    <dgm:cxn modelId="{369E924E-8AC3-4D9D-9277-BF41957D4F12}" type="presParOf" srcId="{9C15B643-25D3-4287-A01A-791BE9110F75}" destId="{EBE8E4B8-981C-452E-91F6-BB9E415AD9DF}" srcOrd="5" destOrd="0" presId="urn:microsoft.com/office/officeart/2018/5/layout/IconLeafLabelList"/>
    <dgm:cxn modelId="{FBDF6D6C-965C-4034-B043-50E95C6190A9}" type="presParOf" srcId="{9C15B643-25D3-4287-A01A-791BE9110F75}" destId="{FA3B9086-E9AA-42FB-8C43-3DC9652C4C92}" srcOrd="6" destOrd="0" presId="urn:microsoft.com/office/officeart/2018/5/layout/IconLeafLabelList"/>
    <dgm:cxn modelId="{892B8345-9E49-417D-B68C-773EA702B4B4}" type="presParOf" srcId="{FA3B9086-E9AA-42FB-8C43-3DC9652C4C92}" destId="{24E1C23B-B36D-4038-8B51-03FB5660FD26}" srcOrd="0" destOrd="0" presId="urn:microsoft.com/office/officeart/2018/5/layout/IconLeafLabelList"/>
    <dgm:cxn modelId="{9684A22E-D37E-44B9-8FD4-20BA405F0BBF}" type="presParOf" srcId="{FA3B9086-E9AA-42FB-8C43-3DC9652C4C92}" destId="{5960842B-7786-4FE8-978B-32B4B4317AF3}" srcOrd="1" destOrd="0" presId="urn:microsoft.com/office/officeart/2018/5/layout/IconLeafLabelList"/>
    <dgm:cxn modelId="{ED638B5D-2243-4083-9010-C7B0C533106B}" type="presParOf" srcId="{FA3B9086-E9AA-42FB-8C43-3DC9652C4C92}" destId="{01F9EA0A-06ED-4B34-94B4-6B98C496B65B}" srcOrd="2" destOrd="0" presId="urn:microsoft.com/office/officeart/2018/5/layout/IconLeafLabelList"/>
    <dgm:cxn modelId="{BF6F935F-CDE0-47DE-A77F-68CF090E8A9A}" type="presParOf" srcId="{FA3B9086-E9AA-42FB-8C43-3DC9652C4C92}" destId="{3EBB9777-BEA9-438D-9B97-8EB8C150892C}"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49E97B-CEF4-9646-A960-50365DE8AA1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318DE1BA-BFAE-154B-8498-B020DCD6DFBC}">
      <dgm:prSet/>
      <dgm:spPr/>
      <dgm:t>
        <a:bodyPr/>
        <a:lstStyle/>
        <a:p>
          <a:r>
            <a:rPr lang="en-US" b="0" i="0" dirty="0"/>
            <a:t>Singapore hotel near Clark Quay MRT</a:t>
          </a:r>
          <a:endParaRPr lang="en-IE" dirty="0"/>
        </a:p>
      </dgm:t>
    </dgm:pt>
    <dgm:pt modelId="{7E9C99AC-9124-4149-92C2-0AF66ADE0BA5}" type="parTrans" cxnId="{DFD01A3A-1DA6-6A4E-B34A-7DECB61DA8FE}">
      <dgm:prSet/>
      <dgm:spPr/>
      <dgm:t>
        <a:bodyPr/>
        <a:lstStyle/>
        <a:p>
          <a:endParaRPr lang="en-GB"/>
        </a:p>
      </dgm:t>
    </dgm:pt>
    <dgm:pt modelId="{BAAF2F20-C852-5940-940F-B26A7303234A}" type="sibTrans" cxnId="{DFD01A3A-1DA6-6A4E-B34A-7DECB61DA8FE}">
      <dgm:prSet/>
      <dgm:spPr/>
      <dgm:t>
        <a:bodyPr/>
        <a:lstStyle/>
        <a:p>
          <a:endParaRPr lang="en-GB"/>
        </a:p>
      </dgm:t>
    </dgm:pt>
    <dgm:pt modelId="{D997CB53-F6C2-4442-84F7-49C997B30713}">
      <dgm:prSet/>
      <dgm:spPr/>
      <dgm:t>
        <a:bodyPr/>
        <a:lstStyle/>
        <a:p>
          <a:r>
            <a:rPr lang="en-US" b="0" i="0" dirty="0"/>
            <a:t>Cork hotel near Kent railway station</a:t>
          </a:r>
          <a:endParaRPr lang="en-IE" dirty="0"/>
        </a:p>
      </dgm:t>
    </dgm:pt>
    <dgm:pt modelId="{75995F7C-6AE6-2D48-8AAB-197FBCCE61B8}" type="parTrans" cxnId="{F691BE79-4EEC-354B-A887-020DBB7B4A56}">
      <dgm:prSet/>
      <dgm:spPr/>
      <dgm:t>
        <a:bodyPr/>
        <a:lstStyle/>
        <a:p>
          <a:endParaRPr lang="en-GB"/>
        </a:p>
      </dgm:t>
    </dgm:pt>
    <dgm:pt modelId="{B5624969-680B-4844-B1BC-2B7B43E79135}" type="sibTrans" cxnId="{F691BE79-4EEC-354B-A887-020DBB7B4A56}">
      <dgm:prSet/>
      <dgm:spPr/>
      <dgm:t>
        <a:bodyPr/>
        <a:lstStyle/>
        <a:p>
          <a:endParaRPr lang="en-GB"/>
        </a:p>
      </dgm:t>
    </dgm:pt>
    <dgm:pt modelId="{85B74C46-C007-0D4A-BFC8-42B4D8A4F0B3}">
      <dgm:prSet/>
      <dgm:spPr/>
      <dgm:t>
        <a:bodyPr/>
        <a:lstStyle/>
        <a:p>
          <a:r>
            <a:rPr lang="en-US" b="0" i="0" dirty="0"/>
            <a:t>Clarke Kent alias for Superman, associated with railway stations</a:t>
          </a:r>
          <a:endParaRPr lang="en-IE" dirty="0"/>
        </a:p>
      </dgm:t>
    </dgm:pt>
    <dgm:pt modelId="{7E22C4D9-B161-EB40-B555-E17AF8AB9C5A}" type="parTrans" cxnId="{5F57E2ED-3815-6F4F-9FAA-A44DBAE2A10C}">
      <dgm:prSet/>
      <dgm:spPr/>
      <dgm:t>
        <a:bodyPr/>
        <a:lstStyle/>
        <a:p>
          <a:endParaRPr lang="en-GB"/>
        </a:p>
      </dgm:t>
    </dgm:pt>
    <dgm:pt modelId="{1440CEFC-6302-6343-BE5D-2E55B73B6995}" type="sibTrans" cxnId="{5F57E2ED-3815-6F4F-9FAA-A44DBAE2A10C}">
      <dgm:prSet/>
      <dgm:spPr/>
      <dgm:t>
        <a:bodyPr/>
        <a:lstStyle/>
        <a:p>
          <a:endParaRPr lang="en-GB"/>
        </a:p>
      </dgm:t>
    </dgm:pt>
    <dgm:pt modelId="{EFC8D4CD-FFA8-3E43-9BA6-7EBAA4B11D04}">
      <dgm:prSet/>
      <dgm:spPr/>
      <dgm:t>
        <a:bodyPr/>
        <a:lstStyle/>
        <a:p>
          <a:r>
            <a:rPr lang="en-US" b="0" i="0" dirty="0"/>
            <a:t>A railway station has an emergency</a:t>
          </a:r>
          <a:endParaRPr lang="en-IE" dirty="0"/>
        </a:p>
      </dgm:t>
    </dgm:pt>
    <dgm:pt modelId="{DBE520BC-FF98-4D4B-A86A-AA71CBADA26D}" type="parTrans" cxnId="{C0513200-4B0D-7744-9C4B-AD95D88320C9}">
      <dgm:prSet/>
      <dgm:spPr/>
      <dgm:t>
        <a:bodyPr/>
        <a:lstStyle/>
        <a:p>
          <a:endParaRPr lang="en-GB"/>
        </a:p>
      </dgm:t>
    </dgm:pt>
    <dgm:pt modelId="{6E4FBC6B-07D4-1441-A07B-FF0AC39A04A2}" type="sibTrans" cxnId="{C0513200-4B0D-7744-9C4B-AD95D88320C9}">
      <dgm:prSet/>
      <dgm:spPr/>
      <dgm:t>
        <a:bodyPr/>
        <a:lstStyle/>
        <a:p>
          <a:endParaRPr lang="en-GB"/>
        </a:p>
      </dgm:t>
    </dgm:pt>
    <dgm:pt modelId="{84CD0316-B28C-0442-A4E0-E3135478353C}">
      <dgm:prSet/>
      <dgm:spPr/>
      <dgm:t>
        <a:bodyPr/>
        <a:lstStyle/>
        <a:p>
          <a:r>
            <a:rPr lang="en-US" b="0" i="0" dirty="0"/>
            <a:t>No worries, Superman is nearby and will save</a:t>
          </a:r>
          <a:endParaRPr lang="en-IE" dirty="0"/>
        </a:p>
      </dgm:t>
    </dgm:pt>
    <dgm:pt modelId="{D6A20C1E-C018-0D4F-A6CD-8D27D1358C68}" type="parTrans" cxnId="{1C30E639-8C14-7446-929F-22EB8ADCBFA1}">
      <dgm:prSet/>
      <dgm:spPr/>
      <dgm:t>
        <a:bodyPr/>
        <a:lstStyle/>
        <a:p>
          <a:endParaRPr lang="en-GB"/>
        </a:p>
      </dgm:t>
    </dgm:pt>
    <dgm:pt modelId="{3C294E6B-0213-5643-A817-545D43484B7B}" type="sibTrans" cxnId="{1C30E639-8C14-7446-929F-22EB8ADCBFA1}">
      <dgm:prSet/>
      <dgm:spPr/>
      <dgm:t>
        <a:bodyPr/>
        <a:lstStyle/>
        <a:p>
          <a:endParaRPr lang="en-GB"/>
        </a:p>
      </dgm:t>
    </dgm:pt>
    <dgm:pt modelId="{0BE1A96E-163B-D943-863C-2B84FDF2EE8F}" type="pres">
      <dgm:prSet presAssocID="{1749E97B-CEF4-9646-A960-50365DE8AA1D}" presName="cycle" presStyleCnt="0">
        <dgm:presLayoutVars>
          <dgm:dir/>
          <dgm:resizeHandles val="exact"/>
        </dgm:presLayoutVars>
      </dgm:prSet>
      <dgm:spPr/>
    </dgm:pt>
    <dgm:pt modelId="{9C66B354-6206-7842-A517-470C4EE64574}" type="pres">
      <dgm:prSet presAssocID="{318DE1BA-BFAE-154B-8498-B020DCD6DFBC}" presName="node" presStyleLbl="node1" presStyleIdx="0" presStyleCnt="5">
        <dgm:presLayoutVars>
          <dgm:bulletEnabled val="1"/>
        </dgm:presLayoutVars>
      </dgm:prSet>
      <dgm:spPr/>
    </dgm:pt>
    <dgm:pt modelId="{223BF674-46F5-9149-B607-B5D21E2B392B}" type="pres">
      <dgm:prSet presAssocID="{BAAF2F20-C852-5940-940F-B26A7303234A}" presName="sibTrans" presStyleLbl="sibTrans2D1" presStyleIdx="0" presStyleCnt="5"/>
      <dgm:spPr/>
    </dgm:pt>
    <dgm:pt modelId="{9494E94E-A133-4D40-A8A2-9D00A36407C7}" type="pres">
      <dgm:prSet presAssocID="{BAAF2F20-C852-5940-940F-B26A7303234A}" presName="connectorText" presStyleLbl="sibTrans2D1" presStyleIdx="0" presStyleCnt="5"/>
      <dgm:spPr/>
    </dgm:pt>
    <dgm:pt modelId="{74A8DA3F-FD0F-8842-A49B-E794073E5B14}" type="pres">
      <dgm:prSet presAssocID="{D997CB53-F6C2-4442-84F7-49C997B30713}" presName="node" presStyleLbl="node1" presStyleIdx="1" presStyleCnt="5">
        <dgm:presLayoutVars>
          <dgm:bulletEnabled val="1"/>
        </dgm:presLayoutVars>
      </dgm:prSet>
      <dgm:spPr/>
    </dgm:pt>
    <dgm:pt modelId="{3F0B59AA-237C-BC41-B50A-6F3BED12C311}" type="pres">
      <dgm:prSet presAssocID="{B5624969-680B-4844-B1BC-2B7B43E79135}" presName="sibTrans" presStyleLbl="sibTrans2D1" presStyleIdx="1" presStyleCnt="5"/>
      <dgm:spPr/>
    </dgm:pt>
    <dgm:pt modelId="{6F8A9C1E-2098-1849-82D8-659254020C7F}" type="pres">
      <dgm:prSet presAssocID="{B5624969-680B-4844-B1BC-2B7B43E79135}" presName="connectorText" presStyleLbl="sibTrans2D1" presStyleIdx="1" presStyleCnt="5"/>
      <dgm:spPr/>
    </dgm:pt>
    <dgm:pt modelId="{1CC42328-C59F-F445-B315-BB79428D7158}" type="pres">
      <dgm:prSet presAssocID="{85B74C46-C007-0D4A-BFC8-42B4D8A4F0B3}" presName="node" presStyleLbl="node1" presStyleIdx="2" presStyleCnt="5">
        <dgm:presLayoutVars>
          <dgm:bulletEnabled val="1"/>
        </dgm:presLayoutVars>
      </dgm:prSet>
      <dgm:spPr/>
    </dgm:pt>
    <dgm:pt modelId="{E528C048-029A-8F40-AE20-1520F13C2363}" type="pres">
      <dgm:prSet presAssocID="{1440CEFC-6302-6343-BE5D-2E55B73B6995}" presName="sibTrans" presStyleLbl="sibTrans2D1" presStyleIdx="2" presStyleCnt="5"/>
      <dgm:spPr/>
    </dgm:pt>
    <dgm:pt modelId="{6CA4F814-23CE-534B-877C-79479155C2AF}" type="pres">
      <dgm:prSet presAssocID="{1440CEFC-6302-6343-BE5D-2E55B73B6995}" presName="connectorText" presStyleLbl="sibTrans2D1" presStyleIdx="2" presStyleCnt="5"/>
      <dgm:spPr/>
    </dgm:pt>
    <dgm:pt modelId="{399FA454-B921-E040-B59B-8E7D217BFD73}" type="pres">
      <dgm:prSet presAssocID="{EFC8D4CD-FFA8-3E43-9BA6-7EBAA4B11D04}" presName="node" presStyleLbl="node1" presStyleIdx="3" presStyleCnt="5">
        <dgm:presLayoutVars>
          <dgm:bulletEnabled val="1"/>
        </dgm:presLayoutVars>
      </dgm:prSet>
      <dgm:spPr/>
    </dgm:pt>
    <dgm:pt modelId="{274F0ED7-6EB3-DB4A-9877-BFE763ED2CAB}" type="pres">
      <dgm:prSet presAssocID="{6E4FBC6B-07D4-1441-A07B-FF0AC39A04A2}" presName="sibTrans" presStyleLbl="sibTrans2D1" presStyleIdx="3" presStyleCnt="5"/>
      <dgm:spPr/>
    </dgm:pt>
    <dgm:pt modelId="{C7DD77C7-0E54-A84A-A2B0-1133661BE25C}" type="pres">
      <dgm:prSet presAssocID="{6E4FBC6B-07D4-1441-A07B-FF0AC39A04A2}" presName="connectorText" presStyleLbl="sibTrans2D1" presStyleIdx="3" presStyleCnt="5"/>
      <dgm:spPr/>
    </dgm:pt>
    <dgm:pt modelId="{E43BA875-19AA-1C4B-84FA-FE1B0F3ABA33}" type="pres">
      <dgm:prSet presAssocID="{84CD0316-B28C-0442-A4E0-E3135478353C}" presName="node" presStyleLbl="node1" presStyleIdx="4" presStyleCnt="5">
        <dgm:presLayoutVars>
          <dgm:bulletEnabled val="1"/>
        </dgm:presLayoutVars>
      </dgm:prSet>
      <dgm:spPr/>
    </dgm:pt>
    <dgm:pt modelId="{94B2BE5F-082D-F343-A802-134FB3B04161}" type="pres">
      <dgm:prSet presAssocID="{3C294E6B-0213-5643-A817-545D43484B7B}" presName="sibTrans" presStyleLbl="sibTrans2D1" presStyleIdx="4" presStyleCnt="5"/>
      <dgm:spPr/>
    </dgm:pt>
    <dgm:pt modelId="{CAF4614B-7994-854B-A8CF-670B32A6384C}" type="pres">
      <dgm:prSet presAssocID="{3C294E6B-0213-5643-A817-545D43484B7B}" presName="connectorText" presStyleLbl="sibTrans2D1" presStyleIdx="4" presStyleCnt="5"/>
      <dgm:spPr/>
    </dgm:pt>
  </dgm:ptLst>
  <dgm:cxnLst>
    <dgm:cxn modelId="{C0513200-4B0D-7744-9C4B-AD95D88320C9}" srcId="{1749E97B-CEF4-9646-A960-50365DE8AA1D}" destId="{EFC8D4CD-FFA8-3E43-9BA6-7EBAA4B11D04}" srcOrd="3" destOrd="0" parTransId="{DBE520BC-FF98-4D4B-A86A-AA71CBADA26D}" sibTransId="{6E4FBC6B-07D4-1441-A07B-FF0AC39A04A2}"/>
    <dgm:cxn modelId="{263CB505-11BF-5446-8E45-B7DB252E65C0}" type="presOf" srcId="{3C294E6B-0213-5643-A817-545D43484B7B}" destId="{94B2BE5F-082D-F343-A802-134FB3B04161}" srcOrd="0" destOrd="0" presId="urn:microsoft.com/office/officeart/2005/8/layout/cycle2"/>
    <dgm:cxn modelId="{6531CC05-F41A-4840-9C68-17FDCB223CE7}" type="presOf" srcId="{BAAF2F20-C852-5940-940F-B26A7303234A}" destId="{9494E94E-A133-4D40-A8A2-9D00A36407C7}" srcOrd="1" destOrd="0" presId="urn:microsoft.com/office/officeart/2005/8/layout/cycle2"/>
    <dgm:cxn modelId="{985B6F1A-2C3F-9F40-8DE0-8BA4372AAD9A}" type="presOf" srcId="{BAAF2F20-C852-5940-940F-B26A7303234A}" destId="{223BF674-46F5-9149-B607-B5D21E2B392B}" srcOrd="0" destOrd="0" presId="urn:microsoft.com/office/officeart/2005/8/layout/cycle2"/>
    <dgm:cxn modelId="{31A81B1D-B7DF-7E4F-A3CE-8F0F857F5BFD}" type="presOf" srcId="{84CD0316-B28C-0442-A4E0-E3135478353C}" destId="{E43BA875-19AA-1C4B-84FA-FE1B0F3ABA33}" srcOrd="0" destOrd="0" presId="urn:microsoft.com/office/officeart/2005/8/layout/cycle2"/>
    <dgm:cxn modelId="{5DE5DD1F-84CF-984C-9024-04B361904843}" type="presOf" srcId="{1749E97B-CEF4-9646-A960-50365DE8AA1D}" destId="{0BE1A96E-163B-D943-863C-2B84FDF2EE8F}" srcOrd="0" destOrd="0" presId="urn:microsoft.com/office/officeart/2005/8/layout/cycle2"/>
    <dgm:cxn modelId="{3672DB2B-6BC8-5A45-B979-84466FD70CC8}" type="presOf" srcId="{3C294E6B-0213-5643-A817-545D43484B7B}" destId="{CAF4614B-7994-854B-A8CF-670B32A6384C}" srcOrd="1" destOrd="0" presId="urn:microsoft.com/office/officeart/2005/8/layout/cycle2"/>
    <dgm:cxn modelId="{D0064E2C-9645-4C48-92A4-32D010D2DC88}" type="presOf" srcId="{6E4FBC6B-07D4-1441-A07B-FF0AC39A04A2}" destId="{274F0ED7-6EB3-DB4A-9877-BFE763ED2CAB}" srcOrd="0" destOrd="0" presId="urn:microsoft.com/office/officeart/2005/8/layout/cycle2"/>
    <dgm:cxn modelId="{1C30E639-8C14-7446-929F-22EB8ADCBFA1}" srcId="{1749E97B-CEF4-9646-A960-50365DE8AA1D}" destId="{84CD0316-B28C-0442-A4E0-E3135478353C}" srcOrd="4" destOrd="0" parTransId="{D6A20C1E-C018-0D4F-A6CD-8D27D1358C68}" sibTransId="{3C294E6B-0213-5643-A817-545D43484B7B}"/>
    <dgm:cxn modelId="{DFD01A3A-1DA6-6A4E-B34A-7DECB61DA8FE}" srcId="{1749E97B-CEF4-9646-A960-50365DE8AA1D}" destId="{318DE1BA-BFAE-154B-8498-B020DCD6DFBC}" srcOrd="0" destOrd="0" parTransId="{7E9C99AC-9124-4149-92C2-0AF66ADE0BA5}" sibTransId="{BAAF2F20-C852-5940-940F-B26A7303234A}"/>
    <dgm:cxn modelId="{1648203C-B6EE-A34F-9DED-92B51A68B02F}" type="presOf" srcId="{85B74C46-C007-0D4A-BFC8-42B4D8A4F0B3}" destId="{1CC42328-C59F-F445-B315-BB79428D7158}" srcOrd="0" destOrd="0" presId="urn:microsoft.com/office/officeart/2005/8/layout/cycle2"/>
    <dgm:cxn modelId="{AAB4D943-6C25-C943-AB80-2FDF879ECD90}" type="presOf" srcId="{1440CEFC-6302-6343-BE5D-2E55B73B6995}" destId="{6CA4F814-23CE-534B-877C-79479155C2AF}" srcOrd="1" destOrd="0" presId="urn:microsoft.com/office/officeart/2005/8/layout/cycle2"/>
    <dgm:cxn modelId="{340B7B54-F357-854C-9D22-D1C7CD251588}" type="presOf" srcId="{318DE1BA-BFAE-154B-8498-B020DCD6DFBC}" destId="{9C66B354-6206-7842-A517-470C4EE64574}" srcOrd="0" destOrd="0" presId="urn:microsoft.com/office/officeart/2005/8/layout/cycle2"/>
    <dgm:cxn modelId="{4DC2B75A-3516-4243-8882-84F17DE28C32}" type="presOf" srcId="{1440CEFC-6302-6343-BE5D-2E55B73B6995}" destId="{E528C048-029A-8F40-AE20-1520F13C2363}" srcOrd="0" destOrd="0" presId="urn:microsoft.com/office/officeart/2005/8/layout/cycle2"/>
    <dgm:cxn modelId="{F691BE79-4EEC-354B-A887-020DBB7B4A56}" srcId="{1749E97B-CEF4-9646-A960-50365DE8AA1D}" destId="{D997CB53-F6C2-4442-84F7-49C997B30713}" srcOrd="1" destOrd="0" parTransId="{75995F7C-6AE6-2D48-8AAB-197FBCCE61B8}" sibTransId="{B5624969-680B-4844-B1BC-2B7B43E79135}"/>
    <dgm:cxn modelId="{B0DF0C8E-759E-0D45-82BA-8E0551ABBF92}" type="presOf" srcId="{B5624969-680B-4844-B1BC-2B7B43E79135}" destId="{3F0B59AA-237C-BC41-B50A-6F3BED12C311}" srcOrd="0" destOrd="0" presId="urn:microsoft.com/office/officeart/2005/8/layout/cycle2"/>
    <dgm:cxn modelId="{B4C98A93-2777-8A4B-9AFB-0290B78ED709}" type="presOf" srcId="{6E4FBC6B-07D4-1441-A07B-FF0AC39A04A2}" destId="{C7DD77C7-0E54-A84A-A2B0-1133661BE25C}" srcOrd="1" destOrd="0" presId="urn:microsoft.com/office/officeart/2005/8/layout/cycle2"/>
    <dgm:cxn modelId="{10478BC3-10FD-ED43-8FFE-40D87D273EE6}" type="presOf" srcId="{D997CB53-F6C2-4442-84F7-49C997B30713}" destId="{74A8DA3F-FD0F-8842-A49B-E794073E5B14}" srcOrd="0" destOrd="0" presId="urn:microsoft.com/office/officeart/2005/8/layout/cycle2"/>
    <dgm:cxn modelId="{D79A2DCD-FDA6-D942-A62F-9AC512174582}" type="presOf" srcId="{B5624969-680B-4844-B1BC-2B7B43E79135}" destId="{6F8A9C1E-2098-1849-82D8-659254020C7F}" srcOrd="1" destOrd="0" presId="urn:microsoft.com/office/officeart/2005/8/layout/cycle2"/>
    <dgm:cxn modelId="{243259E9-A455-FD4A-9348-014F7A95242B}" type="presOf" srcId="{EFC8D4CD-FFA8-3E43-9BA6-7EBAA4B11D04}" destId="{399FA454-B921-E040-B59B-8E7D217BFD73}" srcOrd="0" destOrd="0" presId="urn:microsoft.com/office/officeart/2005/8/layout/cycle2"/>
    <dgm:cxn modelId="{5F57E2ED-3815-6F4F-9FAA-A44DBAE2A10C}" srcId="{1749E97B-CEF4-9646-A960-50365DE8AA1D}" destId="{85B74C46-C007-0D4A-BFC8-42B4D8A4F0B3}" srcOrd="2" destOrd="0" parTransId="{7E22C4D9-B161-EB40-B555-E17AF8AB9C5A}" sibTransId="{1440CEFC-6302-6343-BE5D-2E55B73B6995}"/>
    <dgm:cxn modelId="{8E10F9EB-37BE-734D-98C2-F882599084B1}" type="presParOf" srcId="{0BE1A96E-163B-D943-863C-2B84FDF2EE8F}" destId="{9C66B354-6206-7842-A517-470C4EE64574}" srcOrd="0" destOrd="0" presId="urn:microsoft.com/office/officeart/2005/8/layout/cycle2"/>
    <dgm:cxn modelId="{D337DBA8-E527-E04D-A39D-89FA958E25FF}" type="presParOf" srcId="{0BE1A96E-163B-D943-863C-2B84FDF2EE8F}" destId="{223BF674-46F5-9149-B607-B5D21E2B392B}" srcOrd="1" destOrd="0" presId="urn:microsoft.com/office/officeart/2005/8/layout/cycle2"/>
    <dgm:cxn modelId="{1796006C-6BC1-BA44-9651-DDCD822EFD14}" type="presParOf" srcId="{223BF674-46F5-9149-B607-B5D21E2B392B}" destId="{9494E94E-A133-4D40-A8A2-9D00A36407C7}" srcOrd="0" destOrd="0" presId="urn:microsoft.com/office/officeart/2005/8/layout/cycle2"/>
    <dgm:cxn modelId="{338B98E9-63D7-9041-AB3C-91F37882C2C3}" type="presParOf" srcId="{0BE1A96E-163B-D943-863C-2B84FDF2EE8F}" destId="{74A8DA3F-FD0F-8842-A49B-E794073E5B14}" srcOrd="2" destOrd="0" presId="urn:microsoft.com/office/officeart/2005/8/layout/cycle2"/>
    <dgm:cxn modelId="{8789C5E8-DE8C-3B4A-99C6-C02A962BC448}" type="presParOf" srcId="{0BE1A96E-163B-D943-863C-2B84FDF2EE8F}" destId="{3F0B59AA-237C-BC41-B50A-6F3BED12C311}" srcOrd="3" destOrd="0" presId="urn:microsoft.com/office/officeart/2005/8/layout/cycle2"/>
    <dgm:cxn modelId="{7D70DA10-47EF-BB4F-9A87-B9EBE7E6A143}" type="presParOf" srcId="{3F0B59AA-237C-BC41-B50A-6F3BED12C311}" destId="{6F8A9C1E-2098-1849-82D8-659254020C7F}" srcOrd="0" destOrd="0" presId="urn:microsoft.com/office/officeart/2005/8/layout/cycle2"/>
    <dgm:cxn modelId="{2C06A65B-590C-FA43-8646-C17F46D47ABE}" type="presParOf" srcId="{0BE1A96E-163B-D943-863C-2B84FDF2EE8F}" destId="{1CC42328-C59F-F445-B315-BB79428D7158}" srcOrd="4" destOrd="0" presId="urn:microsoft.com/office/officeart/2005/8/layout/cycle2"/>
    <dgm:cxn modelId="{CD337A1C-234D-A44E-A214-15B13768739F}" type="presParOf" srcId="{0BE1A96E-163B-D943-863C-2B84FDF2EE8F}" destId="{E528C048-029A-8F40-AE20-1520F13C2363}" srcOrd="5" destOrd="0" presId="urn:microsoft.com/office/officeart/2005/8/layout/cycle2"/>
    <dgm:cxn modelId="{B96CD59E-ABFA-E143-9F8D-6BEC60553C9A}" type="presParOf" srcId="{E528C048-029A-8F40-AE20-1520F13C2363}" destId="{6CA4F814-23CE-534B-877C-79479155C2AF}" srcOrd="0" destOrd="0" presId="urn:microsoft.com/office/officeart/2005/8/layout/cycle2"/>
    <dgm:cxn modelId="{5A20BB84-74C8-1446-97EC-D5BDB74B6EB3}" type="presParOf" srcId="{0BE1A96E-163B-D943-863C-2B84FDF2EE8F}" destId="{399FA454-B921-E040-B59B-8E7D217BFD73}" srcOrd="6" destOrd="0" presId="urn:microsoft.com/office/officeart/2005/8/layout/cycle2"/>
    <dgm:cxn modelId="{CE61384C-71F3-C74E-8555-92F9C844C2A9}" type="presParOf" srcId="{0BE1A96E-163B-D943-863C-2B84FDF2EE8F}" destId="{274F0ED7-6EB3-DB4A-9877-BFE763ED2CAB}" srcOrd="7" destOrd="0" presId="urn:microsoft.com/office/officeart/2005/8/layout/cycle2"/>
    <dgm:cxn modelId="{2D5B70A3-EA78-7141-A924-9D36D3CA8113}" type="presParOf" srcId="{274F0ED7-6EB3-DB4A-9877-BFE763ED2CAB}" destId="{C7DD77C7-0E54-A84A-A2B0-1133661BE25C}" srcOrd="0" destOrd="0" presId="urn:microsoft.com/office/officeart/2005/8/layout/cycle2"/>
    <dgm:cxn modelId="{D6A3E5A7-2BF3-714F-813D-172B99093713}" type="presParOf" srcId="{0BE1A96E-163B-D943-863C-2B84FDF2EE8F}" destId="{E43BA875-19AA-1C4B-84FA-FE1B0F3ABA33}" srcOrd="8" destOrd="0" presId="urn:microsoft.com/office/officeart/2005/8/layout/cycle2"/>
    <dgm:cxn modelId="{CC81519E-DCA3-424F-BA93-E619976BAE9C}" type="presParOf" srcId="{0BE1A96E-163B-D943-863C-2B84FDF2EE8F}" destId="{94B2BE5F-082D-F343-A802-134FB3B04161}" srcOrd="9" destOrd="0" presId="urn:microsoft.com/office/officeart/2005/8/layout/cycle2"/>
    <dgm:cxn modelId="{4EC01466-EE9B-A743-B1E2-75FF10B89CE2}" type="presParOf" srcId="{94B2BE5F-082D-F343-A802-134FB3B04161}" destId="{CAF4614B-7994-854B-A8CF-670B32A638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09A3A4-1606-4A7E-9CB9-7682D0E21A5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0C933F9-716B-4436-911E-C54A216CF9D2}">
      <dgm:prSet/>
      <dgm:spPr>
        <a:solidFill>
          <a:schemeClr val="bg1">
            <a:lumMod val="95000"/>
          </a:schemeClr>
        </a:solidFill>
      </dgm:spPr>
      <dgm:t>
        <a:bodyPr/>
        <a:lstStyle/>
        <a:p>
          <a:r>
            <a:rPr lang="en-US" b="0" i="0" dirty="0"/>
            <a:t>Google Gemini</a:t>
          </a:r>
          <a:endParaRPr lang="en-US" b="0" dirty="0"/>
        </a:p>
      </dgm:t>
    </dgm:pt>
    <dgm:pt modelId="{043329D8-90B3-4703-BD0F-B0090320FEC3}" type="parTrans" cxnId="{5C4DC2B6-158A-44B2-8A3B-044045116074}">
      <dgm:prSet/>
      <dgm:spPr/>
      <dgm:t>
        <a:bodyPr/>
        <a:lstStyle/>
        <a:p>
          <a:endParaRPr lang="en-US"/>
        </a:p>
      </dgm:t>
    </dgm:pt>
    <dgm:pt modelId="{7FAB5CAD-5F37-45C3-8048-2CA0D6E1E8ED}" type="sibTrans" cxnId="{5C4DC2B6-158A-44B2-8A3B-044045116074}">
      <dgm:prSet/>
      <dgm:spPr/>
      <dgm:t>
        <a:bodyPr/>
        <a:lstStyle/>
        <a:p>
          <a:endParaRPr lang="en-US"/>
        </a:p>
      </dgm:t>
    </dgm:pt>
    <dgm:pt modelId="{09BE7763-D81F-4D6D-9208-233400E87360}">
      <dgm:prSet/>
      <dgm:spPr/>
      <dgm:t>
        <a:bodyPr/>
        <a:lstStyle/>
        <a:p>
          <a:r>
            <a:rPr lang="en-US" b="0" i="0"/>
            <a:t>Microsoft Copilot</a:t>
          </a:r>
          <a:endParaRPr lang="en-US"/>
        </a:p>
      </dgm:t>
    </dgm:pt>
    <dgm:pt modelId="{54904855-AB1C-4F70-81FD-DBE31B7676C3}" type="parTrans" cxnId="{2BCA2E24-AE6F-499B-8229-C67D73C0F021}">
      <dgm:prSet/>
      <dgm:spPr/>
      <dgm:t>
        <a:bodyPr/>
        <a:lstStyle/>
        <a:p>
          <a:endParaRPr lang="en-US"/>
        </a:p>
      </dgm:t>
    </dgm:pt>
    <dgm:pt modelId="{B11766B7-DDF1-4BE7-B19D-08FA63BE0A60}" type="sibTrans" cxnId="{2BCA2E24-AE6F-499B-8229-C67D73C0F021}">
      <dgm:prSet/>
      <dgm:spPr/>
      <dgm:t>
        <a:bodyPr/>
        <a:lstStyle/>
        <a:p>
          <a:endParaRPr lang="en-US"/>
        </a:p>
      </dgm:t>
    </dgm:pt>
    <dgm:pt modelId="{3495DF98-E894-4BC8-B07E-4ACE7307F00F}">
      <dgm:prSet/>
      <dgm:spPr/>
      <dgm:t>
        <a:bodyPr/>
        <a:lstStyle/>
        <a:p>
          <a:r>
            <a:rPr lang="en-US" b="0" i="0" dirty="0" err="1"/>
            <a:t>OpenAI</a:t>
          </a:r>
          <a:r>
            <a:rPr lang="en-US" b="0" i="0" dirty="0"/>
            <a:t> </a:t>
          </a:r>
          <a:r>
            <a:rPr lang="en-US" b="0" i="0" dirty="0" err="1"/>
            <a:t>SearchGPT</a:t>
          </a:r>
          <a:endParaRPr lang="en-US" dirty="0"/>
        </a:p>
      </dgm:t>
    </dgm:pt>
    <dgm:pt modelId="{CEED2AEB-05D8-4F17-941F-E7D15D7C53BA}" type="parTrans" cxnId="{2C7FA482-2E65-4AA5-B988-EC46DCAD5906}">
      <dgm:prSet/>
      <dgm:spPr/>
      <dgm:t>
        <a:bodyPr/>
        <a:lstStyle/>
        <a:p>
          <a:endParaRPr lang="en-US"/>
        </a:p>
      </dgm:t>
    </dgm:pt>
    <dgm:pt modelId="{CCA5B05A-B7D5-4D3E-9907-101E29F86B4B}" type="sibTrans" cxnId="{2C7FA482-2E65-4AA5-B988-EC46DCAD5906}">
      <dgm:prSet/>
      <dgm:spPr/>
      <dgm:t>
        <a:bodyPr/>
        <a:lstStyle/>
        <a:p>
          <a:endParaRPr lang="en-US"/>
        </a:p>
      </dgm:t>
    </dgm:pt>
    <dgm:pt modelId="{725D68BC-AB8C-4A46-85DA-72B895B663A8}">
      <dgm:prSet/>
      <dgm:spPr/>
      <dgm:t>
        <a:bodyPr/>
        <a:lstStyle/>
        <a:p>
          <a:r>
            <a:rPr lang="en-GB" dirty="0"/>
            <a:t>Anthropic Claude</a:t>
          </a:r>
        </a:p>
      </dgm:t>
    </dgm:pt>
    <dgm:pt modelId="{3BCA27BE-A18B-FA4D-BA34-AF86F0934374}" type="parTrans" cxnId="{676FFD4F-A843-534C-84EF-414E75B0F4AE}">
      <dgm:prSet/>
      <dgm:spPr/>
      <dgm:t>
        <a:bodyPr/>
        <a:lstStyle/>
        <a:p>
          <a:endParaRPr lang="en-GB"/>
        </a:p>
      </dgm:t>
    </dgm:pt>
    <dgm:pt modelId="{53C8AB73-5A55-744C-B516-C52322D2C64C}" type="sibTrans" cxnId="{676FFD4F-A843-534C-84EF-414E75B0F4AE}">
      <dgm:prSet/>
      <dgm:spPr/>
      <dgm:t>
        <a:bodyPr/>
        <a:lstStyle/>
        <a:p>
          <a:endParaRPr lang="en-GB"/>
        </a:p>
      </dgm:t>
    </dgm:pt>
    <dgm:pt modelId="{D40BDF86-037F-A24E-897B-C71F65DEB582}">
      <dgm:prSet/>
      <dgm:spPr/>
      <dgm:t>
        <a:bodyPr/>
        <a:lstStyle/>
        <a:p>
          <a:r>
            <a:rPr lang="en-GB" dirty="0" err="1"/>
            <a:t>Perplexity.ai</a:t>
          </a:r>
          <a:endParaRPr lang="en-GB" dirty="0"/>
        </a:p>
      </dgm:t>
    </dgm:pt>
    <dgm:pt modelId="{C96774A2-9669-6A43-A79F-4A56D70F51B8}" type="parTrans" cxnId="{DC5A5D67-B19B-9245-A53C-38132024CF24}">
      <dgm:prSet/>
      <dgm:spPr/>
      <dgm:t>
        <a:bodyPr/>
        <a:lstStyle/>
        <a:p>
          <a:endParaRPr lang="en-GB"/>
        </a:p>
      </dgm:t>
    </dgm:pt>
    <dgm:pt modelId="{3D2B1388-F684-F348-8D7C-2658B0A4A14A}" type="sibTrans" cxnId="{DC5A5D67-B19B-9245-A53C-38132024CF24}">
      <dgm:prSet/>
      <dgm:spPr/>
      <dgm:t>
        <a:bodyPr/>
        <a:lstStyle/>
        <a:p>
          <a:endParaRPr lang="en-GB"/>
        </a:p>
      </dgm:t>
    </dgm:pt>
    <dgm:pt modelId="{8C1EF925-7BC9-AF40-8FA1-47E84DDFD718}" type="pres">
      <dgm:prSet presAssocID="{2209A3A4-1606-4A7E-9CB9-7682D0E21A53}" presName="hierChild1" presStyleCnt="0">
        <dgm:presLayoutVars>
          <dgm:chPref val="1"/>
          <dgm:dir/>
          <dgm:animOne val="branch"/>
          <dgm:animLvl val="lvl"/>
          <dgm:resizeHandles/>
        </dgm:presLayoutVars>
      </dgm:prSet>
      <dgm:spPr/>
    </dgm:pt>
    <dgm:pt modelId="{D0B850B1-781B-2042-9FA1-18276199E498}" type="pres">
      <dgm:prSet presAssocID="{30C933F9-716B-4436-911E-C54A216CF9D2}" presName="hierRoot1" presStyleCnt="0"/>
      <dgm:spPr/>
    </dgm:pt>
    <dgm:pt modelId="{B6E48388-C388-464E-B069-CAD022118099}" type="pres">
      <dgm:prSet presAssocID="{30C933F9-716B-4436-911E-C54A216CF9D2}" presName="composite" presStyleCnt="0"/>
      <dgm:spPr/>
    </dgm:pt>
    <dgm:pt modelId="{DB3D875A-5A08-E843-8054-DFD650B5CC1F}" type="pres">
      <dgm:prSet presAssocID="{30C933F9-716B-4436-911E-C54A216CF9D2}" presName="background" presStyleLbl="node0" presStyleIdx="0" presStyleCnt="5"/>
      <dgm:spPr/>
    </dgm:pt>
    <dgm:pt modelId="{DEFF1985-4126-E246-951B-DC48DDFB3314}" type="pres">
      <dgm:prSet presAssocID="{30C933F9-716B-4436-911E-C54A216CF9D2}" presName="text" presStyleLbl="fgAcc0" presStyleIdx="0" presStyleCnt="5">
        <dgm:presLayoutVars>
          <dgm:chPref val="3"/>
        </dgm:presLayoutVars>
      </dgm:prSet>
      <dgm:spPr/>
    </dgm:pt>
    <dgm:pt modelId="{5E4DF13D-5D71-1D48-9420-1452E762766B}" type="pres">
      <dgm:prSet presAssocID="{30C933F9-716B-4436-911E-C54A216CF9D2}" presName="hierChild2" presStyleCnt="0"/>
      <dgm:spPr/>
    </dgm:pt>
    <dgm:pt modelId="{79AF639A-C3AC-644D-9F46-4BA74ED6660C}" type="pres">
      <dgm:prSet presAssocID="{09BE7763-D81F-4D6D-9208-233400E87360}" presName="hierRoot1" presStyleCnt="0"/>
      <dgm:spPr/>
    </dgm:pt>
    <dgm:pt modelId="{D8FBF322-D080-5D4C-97AA-CBE2D8E2E0FF}" type="pres">
      <dgm:prSet presAssocID="{09BE7763-D81F-4D6D-9208-233400E87360}" presName="composite" presStyleCnt="0"/>
      <dgm:spPr/>
    </dgm:pt>
    <dgm:pt modelId="{2875B064-C101-2547-8505-CAB15B506037}" type="pres">
      <dgm:prSet presAssocID="{09BE7763-D81F-4D6D-9208-233400E87360}" presName="background" presStyleLbl="node0" presStyleIdx="1" presStyleCnt="5"/>
      <dgm:spPr/>
    </dgm:pt>
    <dgm:pt modelId="{D2A1EA67-2CBE-D346-9384-5838F0A40BE6}" type="pres">
      <dgm:prSet presAssocID="{09BE7763-D81F-4D6D-9208-233400E87360}" presName="text" presStyleLbl="fgAcc0" presStyleIdx="1" presStyleCnt="5">
        <dgm:presLayoutVars>
          <dgm:chPref val="3"/>
        </dgm:presLayoutVars>
      </dgm:prSet>
      <dgm:spPr/>
    </dgm:pt>
    <dgm:pt modelId="{1E6CD24B-EE2A-CC45-9E85-6339E3E81CE5}" type="pres">
      <dgm:prSet presAssocID="{09BE7763-D81F-4D6D-9208-233400E87360}" presName="hierChild2" presStyleCnt="0"/>
      <dgm:spPr/>
    </dgm:pt>
    <dgm:pt modelId="{2DC51153-BD63-6D46-BA3C-DEDCD7563E03}" type="pres">
      <dgm:prSet presAssocID="{725D68BC-AB8C-4A46-85DA-72B895B663A8}" presName="hierRoot1" presStyleCnt="0"/>
      <dgm:spPr/>
    </dgm:pt>
    <dgm:pt modelId="{35AF2E4D-0FDD-F542-8C8A-48FFCA57E248}" type="pres">
      <dgm:prSet presAssocID="{725D68BC-AB8C-4A46-85DA-72B895B663A8}" presName="composite" presStyleCnt="0"/>
      <dgm:spPr/>
    </dgm:pt>
    <dgm:pt modelId="{BB82AA41-C910-3245-AFE3-0B8A00ACD9C9}" type="pres">
      <dgm:prSet presAssocID="{725D68BC-AB8C-4A46-85DA-72B895B663A8}" presName="background" presStyleLbl="node0" presStyleIdx="2" presStyleCnt="5"/>
      <dgm:spPr/>
    </dgm:pt>
    <dgm:pt modelId="{E38255C1-4855-AA44-9E58-C819C5E31A6A}" type="pres">
      <dgm:prSet presAssocID="{725D68BC-AB8C-4A46-85DA-72B895B663A8}" presName="text" presStyleLbl="fgAcc0" presStyleIdx="2" presStyleCnt="5">
        <dgm:presLayoutVars>
          <dgm:chPref val="3"/>
        </dgm:presLayoutVars>
      </dgm:prSet>
      <dgm:spPr/>
    </dgm:pt>
    <dgm:pt modelId="{0553711F-8FE0-E943-AB69-555066B5C406}" type="pres">
      <dgm:prSet presAssocID="{725D68BC-AB8C-4A46-85DA-72B895B663A8}" presName="hierChild2" presStyleCnt="0"/>
      <dgm:spPr/>
    </dgm:pt>
    <dgm:pt modelId="{00A44235-743E-154F-BCD9-589A3C7BA11A}" type="pres">
      <dgm:prSet presAssocID="{D40BDF86-037F-A24E-897B-C71F65DEB582}" presName="hierRoot1" presStyleCnt="0"/>
      <dgm:spPr/>
    </dgm:pt>
    <dgm:pt modelId="{30536637-B00A-4C4B-BA9F-51FC7626F02D}" type="pres">
      <dgm:prSet presAssocID="{D40BDF86-037F-A24E-897B-C71F65DEB582}" presName="composite" presStyleCnt="0"/>
      <dgm:spPr/>
    </dgm:pt>
    <dgm:pt modelId="{5E78450D-663E-0047-9CAF-B0073D4F3364}" type="pres">
      <dgm:prSet presAssocID="{D40BDF86-037F-A24E-897B-C71F65DEB582}" presName="background" presStyleLbl="node0" presStyleIdx="3" presStyleCnt="5"/>
      <dgm:spPr/>
    </dgm:pt>
    <dgm:pt modelId="{196D1A42-17A4-4746-95C2-7B5F0BF949B5}" type="pres">
      <dgm:prSet presAssocID="{D40BDF86-037F-A24E-897B-C71F65DEB582}" presName="text" presStyleLbl="fgAcc0" presStyleIdx="3" presStyleCnt="5">
        <dgm:presLayoutVars>
          <dgm:chPref val="3"/>
        </dgm:presLayoutVars>
      </dgm:prSet>
      <dgm:spPr/>
    </dgm:pt>
    <dgm:pt modelId="{6019FC92-598F-5044-803F-7CCAF9B1C75A}" type="pres">
      <dgm:prSet presAssocID="{D40BDF86-037F-A24E-897B-C71F65DEB582}" presName="hierChild2" presStyleCnt="0"/>
      <dgm:spPr/>
    </dgm:pt>
    <dgm:pt modelId="{5E7D600D-F57A-D74B-A0B7-147EF8F60552}" type="pres">
      <dgm:prSet presAssocID="{3495DF98-E894-4BC8-B07E-4ACE7307F00F}" presName="hierRoot1" presStyleCnt="0"/>
      <dgm:spPr/>
    </dgm:pt>
    <dgm:pt modelId="{E7F8D5B4-60C8-DA4E-A61E-D6A1ABFBFC60}" type="pres">
      <dgm:prSet presAssocID="{3495DF98-E894-4BC8-B07E-4ACE7307F00F}" presName="composite" presStyleCnt="0"/>
      <dgm:spPr/>
    </dgm:pt>
    <dgm:pt modelId="{C6365356-370A-A24B-85B7-111666F4454E}" type="pres">
      <dgm:prSet presAssocID="{3495DF98-E894-4BC8-B07E-4ACE7307F00F}" presName="background" presStyleLbl="node0" presStyleIdx="4" presStyleCnt="5"/>
      <dgm:spPr/>
    </dgm:pt>
    <dgm:pt modelId="{94CACF61-B6DD-B840-AEBC-06DCA0E46173}" type="pres">
      <dgm:prSet presAssocID="{3495DF98-E894-4BC8-B07E-4ACE7307F00F}" presName="text" presStyleLbl="fgAcc0" presStyleIdx="4" presStyleCnt="5">
        <dgm:presLayoutVars>
          <dgm:chPref val="3"/>
        </dgm:presLayoutVars>
      </dgm:prSet>
      <dgm:spPr/>
    </dgm:pt>
    <dgm:pt modelId="{F33EFF86-0B23-E14F-949C-E14646E3E7AE}" type="pres">
      <dgm:prSet presAssocID="{3495DF98-E894-4BC8-B07E-4ACE7307F00F}" presName="hierChild2" presStyleCnt="0"/>
      <dgm:spPr/>
    </dgm:pt>
  </dgm:ptLst>
  <dgm:cxnLst>
    <dgm:cxn modelId="{3E40480D-0FC2-4743-8335-6F39AF3DC5BE}" type="presOf" srcId="{30C933F9-716B-4436-911E-C54A216CF9D2}" destId="{DEFF1985-4126-E246-951B-DC48DDFB3314}" srcOrd="0" destOrd="0" presId="urn:microsoft.com/office/officeart/2005/8/layout/hierarchy1"/>
    <dgm:cxn modelId="{3261AA1A-8765-EB4C-B2FF-DFC23E3EA520}" type="presOf" srcId="{3495DF98-E894-4BC8-B07E-4ACE7307F00F}" destId="{94CACF61-B6DD-B840-AEBC-06DCA0E46173}" srcOrd="0" destOrd="0" presId="urn:microsoft.com/office/officeart/2005/8/layout/hierarchy1"/>
    <dgm:cxn modelId="{2BCA2E24-AE6F-499B-8229-C67D73C0F021}" srcId="{2209A3A4-1606-4A7E-9CB9-7682D0E21A53}" destId="{09BE7763-D81F-4D6D-9208-233400E87360}" srcOrd="1" destOrd="0" parTransId="{54904855-AB1C-4F70-81FD-DBE31B7676C3}" sibTransId="{B11766B7-DDF1-4BE7-B19D-08FA63BE0A60}"/>
    <dgm:cxn modelId="{676FFD4F-A843-534C-84EF-414E75B0F4AE}" srcId="{2209A3A4-1606-4A7E-9CB9-7682D0E21A53}" destId="{725D68BC-AB8C-4A46-85DA-72B895B663A8}" srcOrd="2" destOrd="0" parTransId="{3BCA27BE-A18B-FA4D-BA34-AF86F0934374}" sibTransId="{53C8AB73-5A55-744C-B516-C52322D2C64C}"/>
    <dgm:cxn modelId="{DC5A5D67-B19B-9245-A53C-38132024CF24}" srcId="{2209A3A4-1606-4A7E-9CB9-7682D0E21A53}" destId="{D40BDF86-037F-A24E-897B-C71F65DEB582}" srcOrd="3" destOrd="0" parTransId="{C96774A2-9669-6A43-A79F-4A56D70F51B8}" sibTransId="{3D2B1388-F684-F348-8D7C-2658B0A4A14A}"/>
    <dgm:cxn modelId="{A6345582-E8BF-6E43-B456-E362D142A045}" type="presOf" srcId="{09BE7763-D81F-4D6D-9208-233400E87360}" destId="{D2A1EA67-2CBE-D346-9384-5838F0A40BE6}" srcOrd="0" destOrd="0" presId="urn:microsoft.com/office/officeart/2005/8/layout/hierarchy1"/>
    <dgm:cxn modelId="{2C7FA482-2E65-4AA5-B988-EC46DCAD5906}" srcId="{2209A3A4-1606-4A7E-9CB9-7682D0E21A53}" destId="{3495DF98-E894-4BC8-B07E-4ACE7307F00F}" srcOrd="4" destOrd="0" parTransId="{CEED2AEB-05D8-4F17-941F-E7D15D7C53BA}" sibTransId="{CCA5B05A-B7D5-4D3E-9907-101E29F86B4B}"/>
    <dgm:cxn modelId="{62406AAF-6C15-514E-AC57-5D2D7E77C469}" type="presOf" srcId="{D40BDF86-037F-A24E-897B-C71F65DEB582}" destId="{196D1A42-17A4-4746-95C2-7B5F0BF949B5}" srcOrd="0" destOrd="0" presId="urn:microsoft.com/office/officeart/2005/8/layout/hierarchy1"/>
    <dgm:cxn modelId="{5C4DC2B6-158A-44B2-8A3B-044045116074}" srcId="{2209A3A4-1606-4A7E-9CB9-7682D0E21A53}" destId="{30C933F9-716B-4436-911E-C54A216CF9D2}" srcOrd="0" destOrd="0" parTransId="{043329D8-90B3-4703-BD0F-B0090320FEC3}" sibTransId="{7FAB5CAD-5F37-45C3-8048-2CA0D6E1E8ED}"/>
    <dgm:cxn modelId="{68380DD9-8DFE-F042-A1DE-B7E145A4658B}" type="presOf" srcId="{725D68BC-AB8C-4A46-85DA-72B895B663A8}" destId="{E38255C1-4855-AA44-9E58-C819C5E31A6A}" srcOrd="0" destOrd="0" presId="urn:microsoft.com/office/officeart/2005/8/layout/hierarchy1"/>
    <dgm:cxn modelId="{53612FDB-B96B-0542-911B-D7C0BF382F86}" type="presOf" srcId="{2209A3A4-1606-4A7E-9CB9-7682D0E21A53}" destId="{8C1EF925-7BC9-AF40-8FA1-47E84DDFD718}" srcOrd="0" destOrd="0" presId="urn:microsoft.com/office/officeart/2005/8/layout/hierarchy1"/>
    <dgm:cxn modelId="{9EFB948C-56CD-CC4B-BA67-211CD2501DAD}" type="presParOf" srcId="{8C1EF925-7BC9-AF40-8FA1-47E84DDFD718}" destId="{D0B850B1-781B-2042-9FA1-18276199E498}" srcOrd="0" destOrd="0" presId="urn:microsoft.com/office/officeart/2005/8/layout/hierarchy1"/>
    <dgm:cxn modelId="{EA9C4A99-D409-DB44-B5A6-732288878A45}" type="presParOf" srcId="{D0B850B1-781B-2042-9FA1-18276199E498}" destId="{B6E48388-C388-464E-B069-CAD022118099}" srcOrd="0" destOrd="0" presId="urn:microsoft.com/office/officeart/2005/8/layout/hierarchy1"/>
    <dgm:cxn modelId="{E462E82A-D9F8-0045-B365-FB7B3875AD5C}" type="presParOf" srcId="{B6E48388-C388-464E-B069-CAD022118099}" destId="{DB3D875A-5A08-E843-8054-DFD650B5CC1F}" srcOrd="0" destOrd="0" presId="urn:microsoft.com/office/officeart/2005/8/layout/hierarchy1"/>
    <dgm:cxn modelId="{9AE53994-1B12-E44E-B51E-1A78ED854837}" type="presParOf" srcId="{B6E48388-C388-464E-B069-CAD022118099}" destId="{DEFF1985-4126-E246-951B-DC48DDFB3314}" srcOrd="1" destOrd="0" presId="urn:microsoft.com/office/officeart/2005/8/layout/hierarchy1"/>
    <dgm:cxn modelId="{46085A1C-A068-B241-AF8C-36ECC5195862}" type="presParOf" srcId="{D0B850B1-781B-2042-9FA1-18276199E498}" destId="{5E4DF13D-5D71-1D48-9420-1452E762766B}" srcOrd="1" destOrd="0" presId="urn:microsoft.com/office/officeart/2005/8/layout/hierarchy1"/>
    <dgm:cxn modelId="{E28404FE-F18A-A345-B7A8-9932CBEF9D34}" type="presParOf" srcId="{8C1EF925-7BC9-AF40-8FA1-47E84DDFD718}" destId="{79AF639A-C3AC-644D-9F46-4BA74ED6660C}" srcOrd="1" destOrd="0" presId="urn:microsoft.com/office/officeart/2005/8/layout/hierarchy1"/>
    <dgm:cxn modelId="{3C9A1BF7-5D24-704C-918C-161A19F619A3}" type="presParOf" srcId="{79AF639A-C3AC-644D-9F46-4BA74ED6660C}" destId="{D8FBF322-D080-5D4C-97AA-CBE2D8E2E0FF}" srcOrd="0" destOrd="0" presId="urn:microsoft.com/office/officeart/2005/8/layout/hierarchy1"/>
    <dgm:cxn modelId="{37F55CB4-58B2-1C4C-9E65-1827F5D05B6C}" type="presParOf" srcId="{D8FBF322-D080-5D4C-97AA-CBE2D8E2E0FF}" destId="{2875B064-C101-2547-8505-CAB15B506037}" srcOrd="0" destOrd="0" presId="urn:microsoft.com/office/officeart/2005/8/layout/hierarchy1"/>
    <dgm:cxn modelId="{5E8E6EBF-7057-BE4E-B538-DD5C770BA43F}" type="presParOf" srcId="{D8FBF322-D080-5D4C-97AA-CBE2D8E2E0FF}" destId="{D2A1EA67-2CBE-D346-9384-5838F0A40BE6}" srcOrd="1" destOrd="0" presId="urn:microsoft.com/office/officeart/2005/8/layout/hierarchy1"/>
    <dgm:cxn modelId="{42CA7D61-7131-C843-9EEE-DC87B89D79DE}" type="presParOf" srcId="{79AF639A-C3AC-644D-9F46-4BA74ED6660C}" destId="{1E6CD24B-EE2A-CC45-9E85-6339E3E81CE5}" srcOrd="1" destOrd="0" presId="urn:microsoft.com/office/officeart/2005/8/layout/hierarchy1"/>
    <dgm:cxn modelId="{E2361114-05B2-864D-92EF-54233E100B04}" type="presParOf" srcId="{8C1EF925-7BC9-AF40-8FA1-47E84DDFD718}" destId="{2DC51153-BD63-6D46-BA3C-DEDCD7563E03}" srcOrd="2" destOrd="0" presId="urn:microsoft.com/office/officeart/2005/8/layout/hierarchy1"/>
    <dgm:cxn modelId="{2FAEBCBB-01C3-3340-BCC4-AD177DA6430C}" type="presParOf" srcId="{2DC51153-BD63-6D46-BA3C-DEDCD7563E03}" destId="{35AF2E4D-0FDD-F542-8C8A-48FFCA57E248}" srcOrd="0" destOrd="0" presId="urn:microsoft.com/office/officeart/2005/8/layout/hierarchy1"/>
    <dgm:cxn modelId="{79AD510E-F215-DF45-A644-EE36E48E39E4}" type="presParOf" srcId="{35AF2E4D-0FDD-F542-8C8A-48FFCA57E248}" destId="{BB82AA41-C910-3245-AFE3-0B8A00ACD9C9}" srcOrd="0" destOrd="0" presId="urn:microsoft.com/office/officeart/2005/8/layout/hierarchy1"/>
    <dgm:cxn modelId="{1F38D079-9344-7B40-B4FC-1B613C26C08E}" type="presParOf" srcId="{35AF2E4D-0FDD-F542-8C8A-48FFCA57E248}" destId="{E38255C1-4855-AA44-9E58-C819C5E31A6A}" srcOrd="1" destOrd="0" presId="urn:microsoft.com/office/officeart/2005/8/layout/hierarchy1"/>
    <dgm:cxn modelId="{D668D553-72FF-6E4C-90C3-BBBC179472C2}" type="presParOf" srcId="{2DC51153-BD63-6D46-BA3C-DEDCD7563E03}" destId="{0553711F-8FE0-E943-AB69-555066B5C406}" srcOrd="1" destOrd="0" presId="urn:microsoft.com/office/officeart/2005/8/layout/hierarchy1"/>
    <dgm:cxn modelId="{35905EC7-B4AD-6C4C-81B8-ED43D28C9A98}" type="presParOf" srcId="{8C1EF925-7BC9-AF40-8FA1-47E84DDFD718}" destId="{00A44235-743E-154F-BCD9-589A3C7BA11A}" srcOrd="3" destOrd="0" presId="urn:microsoft.com/office/officeart/2005/8/layout/hierarchy1"/>
    <dgm:cxn modelId="{30C1B3EE-00E8-1947-81B5-A01D84DEA39C}" type="presParOf" srcId="{00A44235-743E-154F-BCD9-589A3C7BA11A}" destId="{30536637-B00A-4C4B-BA9F-51FC7626F02D}" srcOrd="0" destOrd="0" presId="urn:microsoft.com/office/officeart/2005/8/layout/hierarchy1"/>
    <dgm:cxn modelId="{FD081E46-4DD2-4C48-A274-D6560DFAAE4C}" type="presParOf" srcId="{30536637-B00A-4C4B-BA9F-51FC7626F02D}" destId="{5E78450D-663E-0047-9CAF-B0073D4F3364}" srcOrd="0" destOrd="0" presId="urn:microsoft.com/office/officeart/2005/8/layout/hierarchy1"/>
    <dgm:cxn modelId="{C351DD84-BF83-B543-B6B8-34D26FAC6D97}" type="presParOf" srcId="{30536637-B00A-4C4B-BA9F-51FC7626F02D}" destId="{196D1A42-17A4-4746-95C2-7B5F0BF949B5}" srcOrd="1" destOrd="0" presId="urn:microsoft.com/office/officeart/2005/8/layout/hierarchy1"/>
    <dgm:cxn modelId="{94AEE71D-77F4-E14B-96AB-803204CE1475}" type="presParOf" srcId="{00A44235-743E-154F-BCD9-589A3C7BA11A}" destId="{6019FC92-598F-5044-803F-7CCAF9B1C75A}" srcOrd="1" destOrd="0" presId="urn:microsoft.com/office/officeart/2005/8/layout/hierarchy1"/>
    <dgm:cxn modelId="{BA491ADE-2FB5-2C46-97B6-13E259448DB3}" type="presParOf" srcId="{8C1EF925-7BC9-AF40-8FA1-47E84DDFD718}" destId="{5E7D600D-F57A-D74B-A0B7-147EF8F60552}" srcOrd="4" destOrd="0" presId="urn:microsoft.com/office/officeart/2005/8/layout/hierarchy1"/>
    <dgm:cxn modelId="{98233EA4-D59D-C34D-891A-48E65AF3C127}" type="presParOf" srcId="{5E7D600D-F57A-D74B-A0B7-147EF8F60552}" destId="{E7F8D5B4-60C8-DA4E-A61E-D6A1ABFBFC60}" srcOrd="0" destOrd="0" presId="urn:microsoft.com/office/officeart/2005/8/layout/hierarchy1"/>
    <dgm:cxn modelId="{0AA11DD7-E034-7F49-A1A2-AA28DD724308}" type="presParOf" srcId="{E7F8D5B4-60C8-DA4E-A61E-D6A1ABFBFC60}" destId="{C6365356-370A-A24B-85B7-111666F4454E}" srcOrd="0" destOrd="0" presId="urn:microsoft.com/office/officeart/2005/8/layout/hierarchy1"/>
    <dgm:cxn modelId="{21FD768C-C740-2D4C-8A00-DA7BF9161587}" type="presParOf" srcId="{E7F8D5B4-60C8-DA4E-A61E-D6A1ABFBFC60}" destId="{94CACF61-B6DD-B840-AEBC-06DCA0E46173}" srcOrd="1" destOrd="0" presId="urn:microsoft.com/office/officeart/2005/8/layout/hierarchy1"/>
    <dgm:cxn modelId="{EE8CDA96-B505-0341-8850-55DF525F6F34}" type="presParOf" srcId="{5E7D600D-F57A-D74B-A0B7-147EF8F60552}" destId="{F33EFF86-0B23-E14F-949C-E14646E3E7A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BD410-14E1-4B42-AA94-8942CD8B62A8}">
      <dsp:nvSpPr>
        <dsp:cNvPr id="0" name=""/>
        <dsp:cNvSpPr/>
      </dsp:nvSpPr>
      <dsp:spPr>
        <a:xfrm>
          <a:off x="1152671" y="519804"/>
          <a:ext cx="1271999" cy="127199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882750-7998-4A91-8813-45670F51BD80}">
      <dsp:nvSpPr>
        <dsp:cNvPr id="0" name=""/>
        <dsp:cNvSpPr/>
      </dsp:nvSpPr>
      <dsp:spPr>
        <a:xfrm>
          <a:off x="1423752" y="790886"/>
          <a:ext cx="729835" cy="72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63AE84-1E8B-4679-B72B-1AF3B2BAF27D}">
      <dsp:nvSpPr>
        <dsp:cNvPr id="0" name=""/>
        <dsp:cNvSpPr/>
      </dsp:nvSpPr>
      <dsp:spPr>
        <a:xfrm>
          <a:off x="590614" y="2188000"/>
          <a:ext cx="2396112"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dirty="0"/>
            <a:t>AI, from artisanal handcrafted rules to data-driven</a:t>
          </a:r>
          <a:endParaRPr lang="en-US" sz="2000" kern="1200" dirty="0"/>
        </a:p>
      </dsp:txBody>
      <dsp:txXfrm>
        <a:off x="590614" y="2188000"/>
        <a:ext cx="2396112" cy="1485000"/>
      </dsp:txXfrm>
    </dsp:sp>
    <dsp:sp modelId="{6198F07F-61C6-4A6A-8358-135305DCEBF6}">
      <dsp:nvSpPr>
        <dsp:cNvPr id="0" name=""/>
        <dsp:cNvSpPr/>
      </dsp:nvSpPr>
      <dsp:spPr>
        <a:xfrm>
          <a:off x="3758267" y="519804"/>
          <a:ext cx="1271999" cy="127199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4116E-3B6F-4654-9C23-1930442D50E9}">
      <dsp:nvSpPr>
        <dsp:cNvPr id="0" name=""/>
        <dsp:cNvSpPr/>
      </dsp:nvSpPr>
      <dsp:spPr>
        <a:xfrm>
          <a:off x="4029349" y="790886"/>
          <a:ext cx="729835" cy="72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B72E57-C0B5-449C-A7D1-C3E5BAB9EE1C}">
      <dsp:nvSpPr>
        <dsp:cNvPr id="0" name=""/>
        <dsp:cNvSpPr/>
      </dsp:nvSpPr>
      <dsp:spPr>
        <a:xfrm>
          <a:off x="3351645" y="2188000"/>
          <a:ext cx="208524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dirty="0"/>
            <a:t>Internet &amp; Google made AI into machine learning</a:t>
          </a:r>
          <a:endParaRPr lang="en-US" sz="2000" kern="1200" dirty="0"/>
        </a:p>
      </dsp:txBody>
      <dsp:txXfrm>
        <a:off x="3351645" y="2188000"/>
        <a:ext cx="2085244" cy="1485000"/>
      </dsp:txXfrm>
    </dsp:sp>
    <dsp:sp modelId="{CA6817FA-6576-49A1-A58D-C82C58823B5D}">
      <dsp:nvSpPr>
        <dsp:cNvPr id="0" name=""/>
        <dsp:cNvSpPr/>
      </dsp:nvSpPr>
      <dsp:spPr>
        <a:xfrm>
          <a:off x="6208430" y="519804"/>
          <a:ext cx="1271999" cy="127199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499B53-6F81-42EF-80A0-C006E1470EF1}">
      <dsp:nvSpPr>
        <dsp:cNvPr id="0" name=""/>
        <dsp:cNvSpPr/>
      </dsp:nvSpPr>
      <dsp:spPr>
        <a:xfrm>
          <a:off x="6479512" y="790886"/>
          <a:ext cx="729835" cy="72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0ECD85-D6D8-447D-8CE1-C96542E3079A}">
      <dsp:nvSpPr>
        <dsp:cNvPr id="0" name=""/>
        <dsp:cNvSpPr/>
      </dsp:nvSpPr>
      <dsp:spPr>
        <a:xfrm>
          <a:off x="5801807" y="2188000"/>
          <a:ext cx="208524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0" i="0" kern="1200" dirty="0"/>
            <a:t>Neural networks became machine learning and was everywhere</a:t>
          </a:r>
          <a:endParaRPr lang="en-US" sz="1700" kern="1200" dirty="0"/>
        </a:p>
      </dsp:txBody>
      <dsp:txXfrm>
        <a:off x="5801807" y="2188000"/>
        <a:ext cx="2085244" cy="1485000"/>
      </dsp:txXfrm>
    </dsp:sp>
    <dsp:sp modelId="{24E1C23B-B36D-4038-8B51-03FB5660FD26}">
      <dsp:nvSpPr>
        <dsp:cNvPr id="0" name=""/>
        <dsp:cNvSpPr/>
      </dsp:nvSpPr>
      <dsp:spPr>
        <a:xfrm>
          <a:off x="8658592" y="519804"/>
          <a:ext cx="1271999" cy="127199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0842B-7786-4FE8-978B-32B4B4317AF3}">
      <dsp:nvSpPr>
        <dsp:cNvPr id="0" name=""/>
        <dsp:cNvSpPr/>
      </dsp:nvSpPr>
      <dsp:spPr>
        <a:xfrm>
          <a:off x="8929674" y="790886"/>
          <a:ext cx="729835" cy="7298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BB9777-BEA9-438D-9B97-8EB8C150892C}">
      <dsp:nvSpPr>
        <dsp:cNvPr id="0" name=""/>
        <dsp:cNvSpPr/>
      </dsp:nvSpPr>
      <dsp:spPr>
        <a:xfrm>
          <a:off x="8251970" y="2188000"/>
          <a:ext cx="208524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0" i="0" kern="1200" dirty="0"/>
            <a:t>Recent Generative AI and embeddings twisted it</a:t>
          </a:r>
          <a:endParaRPr lang="en-US" sz="1700" kern="1200" dirty="0"/>
        </a:p>
      </dsp:txBody>
      <dsp:txXfrm>
        <a:off x="8251970" y="2188000"/>
        <a:ext cx="2085244" cy="148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6B354-6206-7842-A517-470C4EE64574}">
      <dsp:nvSpPr>
        <dsp:cNvPr id="0" name=""/>
        <dsp:cNvSpPr/>
      </dsp:nvSpPr>
      <dsp:spPr>
        <a:xfrm>
          <a:off x="2553952" y="1317"/>
          <a:ext cx="1612935" cy="16129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t>Singapore hotel near Clark Quay MRT</a:t>
          </a:r>
          <a:endParaRPr lang="en-IE" sz="1400" kern="1200" dirty="0"/>
        </a:p>
      </dsp:txBody>
      <dsp:txXfrm>
        <a:off x="2790161" y="237526"/>
        <a:ext cx="1140517" cy="1140517"/>
      </dsp:txXfrm>
    </dsp:sp>
    <dsp:sp modelId="{223BF674-46F5-9149-B607-B5D21E2B392B}">
      <dsp:nvSpPr>
        <dsp:cNvPr id="0" name=""/>
        <dsp:cNvSpPr/>
      </dsp:nvSpPr>
      <dsp:spPr>
        <a:xfrm rot="2160000">
          <a:off x="4115761" y="1239922"/>
          <a:ext cx="428144" cy="5443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128026" y="1311047"/>
        <a:ext cx="299701" cy="326619"/>
      </dsp:txXfrm>
    </dsp:sp>
    <dsp:sp modelId="{74A8DA3F-FD0F-8842-A49B-E794073E5B14}">
      <dsp:nvSpPr>
        <dsp:cNvPr id="0" name=""/>
        <dsp:cNvSpPr/>
      </dsp:nvSpPr>
      <dsp:spPr>
        <a:xfrm>
          <a:off x="4512385" y="1424201"/>
          <a:ext cx="1612935" cy="16129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t>Cork hotel near Kent railway station</a:t>
          </a:r>
          <a:endParaRPr lang="en-IE" sz="1400" kern="1200" dirty="0"/>
        </a:p>
      </dsp:txBody>
      <dsp:txXfrm>
        <a:off x="4748594" y="1660410"/>
        <a:ext cx="1140517" cy="1140517"/>
      </dsp:txXfrm>
    </dsp:sp>
    <dsp:sp modelId="{3F0B59AA-237C-BC41-B50A-6F3BED12C311}">
      <dsp:nvSpPr>
        <dsp:cNvPr id="0" name=""/>
        <dsp:cNvSpPr/>
      </dsp:nvSpPr>
      <dsp:spPr>
        <a:xfrm rot="6480000">
          <a:off x="4734497" y="3098100"/>
          <a:ext cx="428144" cy="5443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818564" y="3145895"/>
        <a:ext cx="299701" cy="326619"/>
      </dsp:txXfrm>
    </dsp:sp>
    <dsp:sp modelId="{1CC42328-C59F-F445-B315-BB79428D7158}">
      <dsp:nvSpPr>
        <dsp:cNvPr id="0" name=""/>
        <dsp:cNvSpPr/>
      </dsp:nvSpPr>
      <dsp:spPr>
        <a:xfrm>
          <a:off x="3764330" y="3726478"/>
          <a:ext cx="1612935" cy="16129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t>Clarke Kent alias for Superman, associated with railway stations</a:t>
          </a:r>
          <a:endParaRPr lang="en-IE" sz="1400" kern="1200" dirty="0"/>
        </a:p>
      </dsp:txBody>
      <dsp:txXfrm>
        <a:off x="4000539" y="3962687"/>
        <a:ext cx="1140517" cy="1140517"/>
      </dsp:txXfrm>
    </dsp:sp>
    <dsp:sp modelId="{E528C048-029A-8F40-AE20-1520F13C2363}">
      <dsp:nvSpPr>
        <dsp:cNvPr id="0" name=""/>
        <dsp:cNvSpPr/>
      </dsp:nvSpPr>
      <dsp:spPr>
        <a:xfrm rot="10800000">
          <a:off x="3158464" y="4260763"/>
          <a:ext cx="428144" cy="5443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3286907" y="4369636"/>
        <a:ext cx="299701" cy="326619"/>
      </dsp:txXfrm>
    </dsp:sp>
    <dsp:sp modelId="{399FA454-B921-E040-B59B-8E7D217BFD73}">
      <dsp:nvSpPr>
        <dsp:cNvPr id="0" name=""/>
        <dsp:cNvSpPr/>
      </dsp:nvSpPr>
      <dsp:spPr>
        <a:xfrm>
          <a:off x="1343573" y="3726478"/>
          <a:ext cx="1612935" cy="16129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t>A railway station has an emergency</a:t>
          </a:r>
          <a:endParaRPr lang="en-IE" sz="1400" kern="1200" dirty="0"/>
        </a:p>
      </dsp:txBody>
      <dsp:txXfrm>
        <a:off x="1579782" y="3962687"/>
        <a:ext cx="1140517" cy="1140517"/>
      </dsp:txXfrm>
    </dsp:sp>
    <dsp:sp modelId="{274F0ED7-6EB3-DB4A-9877-BFE763ED2CAB}">
      <dsp:nvSpPr>
        <dsp:cNvPr id="0" name=""/>
        <dsp:cNvSpPr/>
      </dsp:nvSpPr>
      <dsp:spPr>
        <a:xfrm rot="15120000">
          <a:off x="1565686" y="3121149"/>
          <a:ext cx="428144" cy="5443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1649753" y="3291100"/>
        <a:ext cx="299701" cy="326619"/>
      </dsp:txXfrm>
    </dsp:sp>
    <dsp:sp modelId="{E43BA875-19AA-1C4B-84FA-FE1B0F3ABA33}">
      <dsp:nvSpPr>
        <dsp:cNvPr id="0" name=""/>
        <dsp:cNvSpPr/>
      </dsp:nvSpPr>
      <dsp:spPr>
        <a:xfrm>
          <a:off x="595518" y="1424201"/>
          <a:ext cx="1612935" cy="16129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t>No worries, Superman is nearby and will save</a:t>
          </a:r>
          <a:endParaRPr lang="en-IE" sz="1400" kern="1200" dirty="0"/>
        </a:p>
      </dsp:txBody>
      <dsp:txXfrm>
        <a:off x="831727" y="1660410"/>
        <a:ext cx="1140517" cy="1140517"/>
      </dsp:txXfrm>
    </dsp:sp>
    <dsp:sp modelId="{94B2BE5F-082D-F343-A802-134FB3B04161}">
      <dsp:nvSpPr>
        <dsp:cNvPr id="0" name=""/>
        <dsp:cNvSpPr/>
      </dsp:nvSpPr>
      <dsp:spPr>
        <a:xfrm rot="19440000">
          <a:off x="2157327" y="1254166"/>
          <a:ext cx="428144" cy="5443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169592" y="1400787"/>
        <a:ext cx="299701" cy="326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D875A-5A08-E843-8054-DFD650B5CC1F}">
      <dsp:nvSpPr>
        <dsp:cNvPr id="0" name=""/>
        <dsp:cNvSpPr/>
      </dsp:nvSpPr>
      <dsp:spPr>
        <a:xfrm>
          <a:off x="3735" y="1170774"/>
          <a:ext cx="1820059" cy="1155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FF1985-4126-E246-951B-DC48DDFB3314}">
      <dsp:nvSpPr>
        <dsp:cNvPr id="0" name=""/>
        <dsp:cNvSpPr/>
      </dsp:nvSpPr>
      <dsp:spPr>
        <a:xfrm>
          <a:off x="205963" y="1362892"/>
          <a:ext cx="1820059" cy="1155737"/>
        </a:xfrm>
        <a:prstGeom prst="roundRect">
          <a:avLst>
            <a:gd name="adj" fmla="val 10000"/>
          </a:avLst>
        </a:prstGeom>
        <a:solidFill>
          <a:schemeClr val="bg1">
            <a:lumMod val="9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Google Gemini</a:t>
          </a:r>
          <a:endParaRPr lang="en-US" sz="2300" b="0" kern="1200" dirty="0"/>
        </a:p>
      </dsp:txBody>
      <dsp:txXfrm>
        <a:off x="239813" y="1396742"/>
        <a:ext cx="1752359" cy="1088037"/>
      </dsp:txXfrm>
    </dsp:sp>
    <dsp:sp modelId="{2875B064-C101-2547-8505-CAB15B506037}">
      <dsp:nvSpPr>
        <dsp:cNvPr id="0" name=""/>
        <dsp:cNvSpPr/>
      </dsp:nvSpPr>
      <dsp:spPr>
        <a:xfrm>
          <a:off x="2228252" y="1170774"/>
          <a:ext cx="1820059" cy="1155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1EA67-2CBE-D346-9384-5838F0A40BE6}">
      <dsp:nvSpPr>
        <dsp:cNvPr id="0" name=""/>
        <dsp:cNvSpPr/>
      </dsp:nvSpPr>
      <dsp:spPr>
        <a:xfrm>
          <a:off x="2430481" y="1362892"/>
          <a:ext cx="1820059" cy="11557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Microsoft Copilot</a:t>
          </a:r>
          <a:endParaRPr lang="en-US" sz="2300" kern="1200"/>
        </a:p>
      </dsp:txBody>
      <dsp:txXfrm>
        <a:off x="2464331" y="1396742"/>
        <a:ext cx="1752359" cy="1088037"/>
      </dsp:txXfrm>
    </dsp:sp>
    <dsp:sp modelId="{BB82AA41-C910-3245-AFE3-0B8A00ACD9C9}">
      <dsp:nvSpPr>
        <dsp:cNvPr id="0" name=""/>
        <dsp:cNvSpPr/>
      </dsp:nvSpPr>
      <dsp:spPr>
        <a:xfrm>
          <a:off x="4452770" y="1170774"/>
          <a:ext cx="1820059" cy="1155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255C1-4855-AA44-9E58-C819C5E31A6A}">
      <dsp:nvSpPr>
        <dsp:cNvPr id="0" name=""/>
        <dsp:cNvSpPr/>
      </dsp:nvSpPr>
      <dsp:spPr>
        <a:xfrm>
          <a:off x="4654999" y="1362892"/>
          <a:ext cx="1820059" cy="11557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Anthropic Claude</a:t>
          </a:r>
        </a:p>
      </dsp:txBody>
      <dsp:txXfrm>
        <a:off x="4688849" y="1396742"/>
        <a:ext cx="1752359" cy="1088037"/>
      </dsp:txXfrm>
    </dsp:sp>
    <dsp:sp modelId="{5E78450D-663E-0047-9CAF-B0073D4F3364}">
      <dsp:nvSpPr>
        <dsp:cNvPr id="0" name=""/>
        <dsp:cNvSpPr/>
      </dsp:nvSpPr>
      <dsp:spPr>
        <a:xfrm>
          <a:off x="6677287" y="1170774"/>
          <a:ext cx="1820059" cy="1155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D1A42-17A4-4746-95C2-7B5F0BF949B5}">
      <dsp:nvSpPr>
        <dsp:cNvPr id="0" name=""/>
        <dsp:cNvSpPr/>
      </dsp:nvSpPr>
      <dsp:spPr>
        <a:xfrm>
          <a:off x="6879516" y="1362892"/>
          <a:ext cx="1820059" cy="11557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t>Perplexity.ai</a:t>
          </a:r>
          <a:endParaRPr lang="en-GB" sz="2300" kern="1200" dirty="0"/>
        </a:p>
      </dsp:txBody>
      <dsp:txXfrm>
        <a:off x="6913366" y="1396742"/>
        <a:ext cx="1752359" cy="1088037"/>
      </dsp:txXfrm>
    </dsp:sp>
    <dsp:sp modelId="{C6365356-370A-A24B-85B7-111666F4454E}">
      <dsp:nvSpPr>
        <dsp:cNvPr id="0" name=""/>
        <dsp:cNvSpPr/>
      </dsp:nvSpPr>
      <dsp:spPr>
        <a:xfrm>
          <a:off x="8901805" y="1170774"/>
          <a:ext cx="1820059" cy="1155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CACF61-B6DD-B840-AEBC-06DCA0E46173}">
      <dsp:nvSpPr>
        <dsp:cNvPr id="0" name=""/>
        <dsp:cNvSpPr/>
      </dsp:nvSpPr>
      <dsp:spPr>
        <a:xfrm>
          <a:off x="9104034" y="1362892"/>
          <a:ext cx="1820059" cy="11557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err="1"/>
            <a:t>OpenAI</a:t>
          </a:r>
          <a:r>
            <a:rPr lang="en-US" sz="2300" b="0" i="0" kern="1200" dirty="0"/>
            <a:t> </a:t>
          </a:r>
          <a:r>
            <a:rPr lang="en-US" sz="2300" b="0" i="0" kern="1200" dirty="0" err="1"/>
            <a:t>SearchGPT</a:t>
          </a:r>
          <a:endParaRPr lang="en-US" sz="2300" kern="1200" dirty="0"/>
        </a:p>
      </dsp:txBody>
      <dsp:txXfrm>
        <a:off x="9137884" y="1396742"/>
        <a:ext cx="1752359" cy="1088037"/>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9E5507-02FD-E762-449C-80677DD2B656}"/>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1E4F8EE-E2B4-2B78-DB68-DAC0DAC7EC8D}"/>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7B2C9564-E634-3445-983F-391C1B57B239}" type="datetimeFigureOut">
              <a:rPr lang="en-US" smtClean="0"/>
              <a:t>10/29/24</a:t>
            </a:fld>
            <a:endParaRPr lang="en-US"/>
          </a:p>
        </p:txBody>
      </p:sp>
      <p:sp>
        <p:nvSpPr>
          <p:cNvPr id="4" name="Footer Placeholder 3">
            <a:extLst>
              <a:ext uri="{FF2B5EF4-FFF2-40B4-BE49-F238E27FC236}">
                <a16:creationId xmlns:a16="http://schemas.microsoft.com/office/drawing/2014/main" id="{2B4530CD-18B1-8659-EB1B-7A2CD903F91D}"/>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30F57B-4D85-1850-A613-6CD7B28DD2A4}"/>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4A5A295B-1B0C-2641-9648-9F5038234051}" type="slidenum">
              <a:rPr lang="en-US" smtClean="0"/>
              <a:t>‹#›</a:t>
            </a:fld>
            <a:endParaRPr lang="en-US"/>
          </a:p>
        </p:txBody>
      </p:sp>
    </p:spTree>
    <p:extLst>
      <p:ext uri="{BB962C8B-B14F-4D97-AF65-F5344CB8AC3E}">
        <p14:creationId xmlns:p14="http://schemas.microsoft.com/office/powerpoint/2010/main" val="4222708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102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029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199 2</a:t>
            </a:r>
            <a:r>
              <a:rPr lang="en-US" baseline="30000" dirty="0"/>
              <a:t>nd</a:t>
            </a:r>
            <a:r>
              <a:rPr lang="en-US" dirty="0"/>
              <a:t> year and 219 3</a:t>
            </a:r>
            <a:r>
              <a:rPr lang="en-US" baseline="30000" dirty="0"/>
              <a:t>rd</a:t>
            </a:r>
            <a:r>
              <a:rPr lang="en-US" dirty="0"/>
              <a:t> year</a:t>
            </a:r>
          </a:p>
          <a:p>
            <a:r>
              <a:rPr lang="en-IE" sz="1100" kern="100" dirty="0">
                <a:effectLst/>
                <a:latin typeface="Calibri" panose="020F0502020204030204" pitchFamily="34" charset="0"/>
                <a:ea typeface="Malgun Gothic" panose="020B0503020000020004" pitchFamily="34" charset="-127"/>
                <a:cs typeface="Arial" panose="020B0604020202020204" pitchFamily="34" charset="0"/>
              </a:rPr>
              <a:t>“I found this tool incredibly useful, and I think it would be great to have it available during all lectures.” (UID, Week 6, Anna)</a:t>
            </a:r>
          </a:p>
          <a:p>
            <a:r>
              <a:rPr lang="en-IE" sz="1100" kern="100" dirty="0">
                <a:effectLst/>
                <a:latin typeface="Calibri" panose="020F0502020204030204" pitchFamily="34" charset="0"/>
                <a:ea typeface="Malgun Gothic" panose="020B0503020000020004" pitchFamily="34" charset="-127"/>
                <a:cs typeface="Arial" panose="020B0604020202020204" pitchFamily="34" charset="0"/>
              </a:rPr>
              <a:t>“The AI feature using zoom is very helpful to ensure everybody is up to speed and is able to understand well. I hope this feature remains for the rest of the continuing lectures as well.” (SA, Week 6, </a:t>
            </a:r>
            <a:r>
              <a:rPr lang="en-IE" sz="1100" kern="100" dirty="0" err="1">
                <a:effectLst/>
                <a:latin typeface="Calibri" panose="020F0502020204030204" pitchFamily="34" charset="0"/>
                <a:ea typeface="Malgun Gothic" panose="020B0503020000020004" pitchFamily="34" charset="-127"/>
                <a:cs typeface="Arial" panose="020B0604020202020204" pitchFamily="34" charset="0"/>
              </a:rPr>
              <a:t>Kensho</a:t>
            </a:r>
            <a:r>
              <a:rPr lang="en-IE" sz="1100" kern="100" dirty="0">
                <a:effectLst/>
                <a:latin typeface="Calibri" panose="020F0502020204030204" pitchFamily="34" charset="0"/>
                <a:ea typeface="Malgun Gothic" panose="020B0503020000020004" pitchFamily="34" charset="-127"/>
                <a:cs typeface="Arial" panose="020B0604020202020204" pitchFamily="34" charset="0"/>
              </a:rPr>
              <a:t>)</a:t>
            </a:r>
          </a:p>
          <a:p>
            <a:r>
              <a:rPr lang="en-IE" sz="1100" kern="100" dirty="0">
                <a:effectLst/>
                <a:latin typeface="Calibri" panose="020F0502020204030204" pitchFamily="34" charset="0"/>
                <a:ea typeface="Malgun Gothic" panose="020B0503020000020004" pitchFamily="34" charset="-127"/>
                <a:cs typeface="Arial" panose="020B0604020202020204" pitchFamily="34" charset="0"/>
              </a:rPr>
              <a:t>“I liked the use of zoom during the lecture it was very helpful.” (SA, Week 6, Glory)</a:t>
            </a:r>
          </a:p>
          <a:p>
            <a:r>
              <a:rPr lang="en-IE" sz="1100" kern="100" dirty="0">
                <a:effectLst/>
                <a:latin typeface="Calibri" panose="020F0502020204030204" pitchFamily="34" charset="0"/>
                <a:ea typeface="Malgun Gothic" panose="020B0503020000020004" pitchFamily="34" charset="-127"/>
                <a:cs typeface="Arial" panose="020B0604020202020204" pitchFamily="34" charset="0"/>
              </a:rPr>
              <a:t>“</a:t>
            </a:r>
            <a:r>
              <a:rPr lang="en-IE" sz="1100" kern="100" dirty="0" err="1">
                <a:effectLst/>
                <a:latin typeface="Calibri" panose="020F0502020204030204" pitchFamily="34" charset="0"/>
                <a:ea typeface="Malgun Gothic" panose="020B0503020000020004" pitchFamily="34" charset="-127"/>
                <a:cs typeface="Arial" panose="020B0604020202020204" pitchFamily="34" charset="0"/>
              </a:rPr>
              <a:t>i</a:t>
            </a:r>
            <a:r>
              <a:rPr lang="en-IE" sz="1100" kern="100" dirty="0">
                <a:effectLst/>
                <a:latin typeface="Calibri" panose="020F0502020204030204" pitchFamily="34" charset="0"/>
                <a:ea typeface="Malgun Gothic" panose="020B0503020000020004" pitchFamily="34" charset="-127"/>
                <a:cs typeface="Arial" panose="020B0604020202020204" pitchFamily="34" charset="0"/>
              </a:rPr>
              <a:t> found the ai companion very </a:t>
            </a:r>
            <a:r>
              <a:rPr lang="en-IE" sz="1100" kern="100" dirty="0" err="1">
                <a:effectLst/>
                <a:latin typeface="Calibri" panose="020F0502020204030204" pitchFamily="34" charset="0"/>
                <a:ea typeface="Malgun Gothic" panose="020B0503020000020004" pitchFamily="34" charset="-127"/>
                <a:cs typeface="Arial" panose="020B0604020202020204" pitchFamily="34" charset="0"/>
              </a:rPr>
              <a:t>usefull</a:t>
            </a:r>
            <a:r>
              <a:rPr lang="en-IE" sz="1100" kern="100" dirty="0">
                <a:effectLst/>
                <a:latin typeface="Calibri" panose="020F0502020204030204" pitchFamily="34" charset="0"/>
                <a:ea typeface="Malgun Gothic" panose="020B0503020000020004" pitchFamily="34" charset="-127"/>
                <a:cs typeface="Arial" panose="020B0604020202020204" pitchFamily="34" charset="0"/>
              </a:rPr>
              <a:t> and interesting.” (</a:t>
            </a:r>
            <a:r>
              <a:rPr lang="en-IE" sz="1100" dirty="0">
                <a:effectLst/>
                <a:latin typeface="Calibri" panose="020F0502020204030204" pitchFamily="34" charset="0"/>
                <a:ea typeface="Malgun Gothic" panose="020B0503020000020004" pitchFamily="34" charset="-127"/>
                <a:cs typeface="Arial" panose="020B0604020202020204" pitchFamily="34" charset="0"/>
              </a:rPr>
              <a:t>SA, Week 6, Muhammad)</a:t>
            </a:r>
            <a:r>
              <a:rPr lang="en-IE" sz="1100" dirty="0">
                <a:effectLst/>
              </a:rPr>
              <a:t> </a:t>
            </a:r>
          </a:p>
          <a:p>
            <a:r>
              <a:rPr lang="en-US" sz="1100" dirty="0"/>
              <a:t>“Started incorporation of the Zoom's AI companion in the lectures was really unique and interesting.” (UID, Week 7, Sean)</a:t>
            </a:r>
          </a:p>
          <a:p>
            <a:r>
              <a:rPr lang="en-US" sz="1100" dirty="0"/>
              <a:t>“I thought the Zoom AI tool was  very cool and useful it answered any question I had very well without disturbing the lecture.” (UID, Week 7, Tom)</a:t>
            </a:r>
          </a:p>
          <a:p>
            <a:r>
              <a:rPr lang="en-US" sz="1100" dirty="0"/>
              <a:t>“It’s great that we now have the Zoom link for the AI Companion Q&amp;A. But limiting it to those in class feels a bit restrictive—remote learners could benefit too. Still, it adds an interactive element to in-person sessions.” (UID, Week 7, Faruq)</a:t>
            </a:r>
          </a:p>
          <a:p>
            <a:r>
              <a:rPr lang="en-US" sz="1100" dirty="0"/>
              <a:t>“I liked how we were able to ask questions through the ai zoom listener thing.”</a:t>
            </a:r>
          </a:p>
          <a:p>
            <a:r>
              <a:rPr lang="en-US" sz="1100" dirty="0"/>
              <a:t>“I think the Q&amp;A with AI Companion is a great way to keep the learning interesting and is an efficient way to get short answers to my questions during the lectures.” (UID, Week 7, Shane)</a:t>
            </a:r>
          </a:p>
          <a:p>
            <a:endParaRPr lang="en-US" dirty="0"/>
          </a:p>
        </p:txBody>
      </p:sp>
    </p:spTree>
    <p:extLst>
      <p:ext uri="{BB962C8B-B14F-4D97-AF65-F5344CB8AC3E}">
        <p14:creationId xmlns:p14="http://schemas.microsoft.com/office/powerpoint/2010/main" val="3962325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1"/>
        <p:cNvGrpSpPr/>
        <p:nvPr/>
      </p:nvGrpSpPr>
      <p:grpSpPr>
        <a:xfrm>
          <a:off x="0" y="0"/>
          <a:ext cx="0" cy="0"/>
          <a:chOff x="0" y="0"/>
          <a:chExt cx="0" cy="0"/>
        </a:xfrm>
      </p:grpSpPr>
      <p:sp>
        <p:nvSpPr>
          <p:cNvPr id="12" name="Google Shape;12;p15"/>
          <p:cNvSpPr txBox="1">
            <a:spLocks noGrp="1"/>
          </p:cNvSpPr>
          <p:nvPr>
            <p:ph type="ctrTitle"/>
          </p:nvPr>
        </p:nvSpPr>
        <p:spPr>
          <a:xfrm>
            <a:off x="509588" y="1122363"/>
            <a:ext cx="7162800" cy="197802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Open Sans"/>
              <a:buNone/>
              <a:defRPr sz="4000">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subTitle" idx="1"/>
          </p:nvPr>
        </p:nvSpPr>
        <p:spPr>
          <a:xfrm>
            <a:off x="509588" y="3279775"/>
            <a:ext cx="7162800" cy="18065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latin typeface="Open Sans"/>
                <a:ea typeface="Open Sans"/>
                <a:cs typeface="Open Sans"/>
                <a:sym typeface="Open Sans"/>
              </a:defRPr>
            </a:lvl1pPr>
            <a:lvl2pPr lvl="1" algn="ctr">
              <a:lnSpc>
                <a:spcPct val="90000"/>
              </a:lnSpc>
              <a:spcBef>
                <a:spcPts val="500"/>
              </a:spcBef>
              <a:spcAft>
                <a:spcPts val="0"/>
              </a:spcAft>
              <a:buClr>
                <a:srgbClr val="595959"/>
              </a:buClr>
              <a:buSzPts val="2000"/>
              <a:buNone/>
              <a:defRPr sz="2000"/>
            </a:lvl2pPr>
            <a:lvl3pPr lvl="2" algn="ctr">
              <a:lnSpc>
                <a:spcPct val="90000"/>
              </a:lnSpc>
              <a:spcBef>
                <a:spcPts val="500"/>
              </a:spcBef>
              <a:spcAft>
                <a:spcPts val="0"/>
              </a:spcAft>
              <a:buClr>
                <a:srgbClr val="595959"/>
              </a:buClr>
              <a:buSzPts val="1800"/>
              <a:buNone/>
              <a:defRPr sz="1800"/>
            </a:lvl3pPr>
            <a:lvl4pPr lvl="3" algn="ctr">
              <a:lnSpc>
                <a:spcPct val="90000"/>
              </a:lnSpc>
              <a:spcBef>
                <a:spcPts val="500"/>
              </a:spcBef>
              <a:spcAft>
                <a:spcPts val="0"/>
              </a:spcAft>
              <a:buClr>
                <a:srgbClr val="595959"/>
              </a:buClr>
              <a:buSzPts val="1600"/>
              <a:buNone/>
              <a:defRPr sz="1600"/>
            </a:lvl4pPr>
            <a:lvl5pPr lvl="4" algn="ctr">
              <a:lnSpc>
                <a:spcPct val="9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5"/>
          <p:cNvSpPr txBox="1">
            <a:spLocks noGrp="1"/>
          </p:cNvSpPr>
          <p:nvPr>
            <p:ph type="dt" idx="10"/>
          </p:nvPr>
        </p:nvSpPr>
        <p:spPr>
          <a:xfrm>
            <a:off x="10101263" y="6356350"/>
            <a:ext cx="1752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15" descr="Graphical user interfac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838200" y="1825625"/>
            <a:ext cx="5181600" cy="36179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body" idx="2"/>
          </p:nvPr>
        </p:nvSpPr>
        <p:spPr>
          <a:xfrm>
            <a:off x="6172200" y="1825625"/>
            <a:ext cx="5181600" cy="36179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4258469" y="-1594643"/>
            <a:ext cx="36750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rot="5400000">
            <a:off x="7478713" y="1611313"/>
            <a:ext cx="5121275"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2144713" y="-941387"/>
            <a:ext cx="5121275"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7089-A06D-7B44-A8AF-7D3A8F880A37}"/>
              </a:ext>
            </a:extLst>
          </p:cNvPr>
          <p:cNvSpPr>
            <a:spLocks noGrp="1"/>
          </p:cNvSpPr>
          <p:nvPr>
            <p:ph type="title"/>
          </p:nvPr>
        </p:nvSpPr>
        <p:spPr>
          <a:xfrm>
            <a:off x="762785" y="242576"/>
            <a:ext cx="2696851" cy="593438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1E0ABD-8E7E-CD4C-BB99-55E01068F4FD}"/>
              </a:ext>
            </a:extLst>
          </p:cNvPr>
          <p:cNvSpPr>
            <a:spLocks noGrp="1"/>
          </p:cNvSpPr>
          <p:nvPr>
            <p:ph idx="1"/>
          </p:nvPr>
        </p:nvSpPr>
        <p:spPr>
          <a:xfrm>
            <a:off x="3864991" y="697583"/>
            <a:ext cx="7488809" cy="52248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6E10-EB52-9141-83ED-97887C6595DF}"/>
              </a:ext>
            </a:extLst>
          </p:cNvPr>
          <p:cNvSpPr>
            <a:spLocks noGrp="1"/>
          </p:cNvSpPr>
          <p:nvPr>
            <p:ph type="dt" sz="half" idx="10"/>
          </p:nvPr>
        </p:nvSpPr>
        <p:spPr/>
        <p:txBody>
          <a:bodyPr/>
          <a:lstStyle/>
          <a:p>
            <a:fld id="{28315B17-5E13-A445-B5C6-D70EA72E0A4E}" type="datetime1">
              <a:rPr lang="en-IE" smtClean="0"/>
              <a:t>29/10/2024</a:t>
            </a:fld>
            <a:endParaRPr lang="en-US"/>
          </a:p>
        </p:txBody>
      </p:sp>
      <p:sp>
        <p:nvSpPr>
          <p:cNvPr id="5" name="Footer Placeholder 4">
            <a:extLst>
              <a:ext uri="{FF2B5EF4-FFF2-40B4-BE49-F238E27FC236}">
                <a16:creationId xmlns:a16="http://schemas.microsoft.com/office/drawing/2014/main" id="{A015860F-5E67-4446-A0BF-3BF0B7776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2BA69-CBA5-B547-A048-1A2DD638A5BC}"/>
              </a:ext>
            </a:extLst>
          </p:cNvPr>
          <p:cNvSpPr>
            <a:spLocks noGrp="1"/>
          </p:cNvSpPr>
          <p:nvPr>
            <p:ph type="sldNum" sz="quarter" idx="12"/>
          </p:nvPr>
        </p:nvSpPr>
        <p:spPr/>
        <p:txBody>
          <a:bodyPr/>
          <a:lstStyle/>
          <a:p>
            <a:fld id="{CEEF9498-DD2C-984B-925D-0DCE8D77AFF9}" type="slidenum">
              <a:rPr lang="en-US" smtClean="0"/>
              <a:t>‹#›</a:t>
            </a:fld>
            <a:endParaRPr lang="en-US" dirty="0"/>
          </a:p>
        </p:txBody>
      </p:sp>
    </p:spTree>
    <p:extLst>
      <p:ext uri="{BB962C8B-B14F-4D97-AF65-F5344CB8AC3E}">
        <p14:creationId xmlns:p14="http://schemas.microsoft.com/office/powerpoint/2010/main" val="389733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E97F1-7EE9-0044-9507-71997EC32BE3}" type="datetimeFigureOut">
              <a:rPr lang="en-US" smtClean="0"/>
              <a:t>10/29/24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EACA8-448C-894F-834F-FF743454B601}" type="slidenum">
              <a:rPr lang="en-US" smtClean="0"/>
              <a:t>‹#›</a:t>
            </a:fld>
            <a:endParaRPr lang="en-US"/>
          </a:p>
        </p:txBody>
      </p:sp>
    </p:spTree>
    <p:extLst>
      <p:ext uri="{BB962C8B-B14F-4D97-AF65-F5344CB8AC3E}">
        <p14:creationId xmlns:p14="http://schemas.microsoft.com/office/powerpoint/2010/main" val="14392620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Open Sans"/>
              <a:buNone/>
              <a:defRPr sz="4400" b="0" i="0" u="none" strike="noStrike" cap="none">
                <a:solidFill>
                  <a:srgbClr val="595959"/>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36750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Open Sans"/>
              <a:buNone/>
              <a:defRPr sz="4400" b="0" i="0" u="none" strike="noStrike" cap="none">
                <a:solidFill>
                  <a:srgbClr val="595959"/>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2"/>
          <p:cNvSpPr txBox="1">
            <a:spLocks noGrp="1"/>
          </p:cNvSpPr>
          <p:nvPr>
            <p:ph type="body" idx="1"/>
          </p:nvPr>
        </p:nvSpPr>
        <p:spPr>
          <a:xfrm>
            <a:off x="838200" y="1825625"/>
            <a:ext cx="10515600" cy="36750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sldNum" idx="12"/>
          </p:nvPr>
        </p:nvSpPr>
        <p:spPr>
          <a:xfrm>
            <a:off x="189571" y="6356350"/>
            <a:ext cx="420029"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7" r:id="rId2"/>
    <p:sldLayoutId id="2147483660" r:id="rId3"/>
    <p:sldLayoutId id="2147483661" r:id="rId4"/>
    <p:sldLayoutId id="2147483662" r:id="rId5"/>
    <p:sldLayoutId id="214748366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Layout" Target="../diagrams/layout2.xml"/><Relationship Id="rId7" Type="http://schemas.openxmlformats.org/officeDocument/2006/relationships/image" Target="../media/image37.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41.jpg"/><Relationship Id="rId5" Type="http://schemas.openxmlformats.org/officeDocument/2006/relationships/diagramColors" Target="../diagrams/colors2.xml"/><Relationship Id="rId10" Type="http://schemas.openxmlformats.org/officeDocument/2006/relationships/image" Target="../media/image40.jpg"/><Relationship Id="rId4" Type="http://schemas.openxmlformats.org/officeDocument/2006/relationships/diagramQuickStyle" Target="../diagrams/quickStyle2.xml"/><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flipboo?utm_content=creditCopyText&amp;utm_medium=referral&amp;utm_source=unsplash"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unsplash.com/photos/person-fishing-during-daytime-9yx3HPBrk2Q?utm_content=creditCopyText&amp;utm_medium=referral&amp;utm_source=unsplas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54.jpg"/><Relationship Id="rId10" Type="http://schemas.openxmlformats.org/officeDocument/2006/relationships/image" Target="../media/image66.jpg"/><Relationship Id="rId4" Type="http://schemas.openxmlformats.org/officeDocument/2006/relationships/image" Target="../media/image61.jpg"/><Relationship Id="rId9" Type="http://schemas.openxmlformats.org/officeDocument/2006/relationships/image" Target="../media/image65.jpg"/></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punttim?utm_content=creditCopyText&amp;utm_medium=referral&amp;utm_source=unsplash" TargetMode="External"/><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hyperlink" Target="https://unsplash.com/photos/man-wearing-white-top-using-macbook-1K9T5YiZ2WU?utm_content=creditCopyText&amp;utm_medium=referral&amp;utm_source=unsplash"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taypaigey?utm_content=creditCopyText&amp;utm_medium=referral&amp;utm_source=unsplash" TargetMode="External"/><Relationship Id="rId2" Type="http://schemas.openxmlformats.org/officeDocument/2006/relationships/image" Target="../media/image72.jpg"/><Relationship Id="rId1" Type="http://schemas.openxmlformats.org/officeDocument/2006/relationships/slideLayout" Target="../slideLayouts/slideLayout3.xml"/><Relationship Id="rId4" Type="http://schemas.openxmlformats.org/officeDocument/2006/relationships/hyperlink" Target="https://unsplash.com/photos/woman-in-gray-sweater-sitting-beside-woman-in-gray-sweater-NTur2_QKpg0?utm_content=creditCopyText&amp;utm_medium=referral&amp;utm_source=unsplas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65.jp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unsplash.com/@theunsteady5?utm_source=unsplash&amp;utm_medium=referral&amp;utm_content=creditCopyText" TargetMode="External"/><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hyperlink" Target="https://unsplash.com/s/photos/many-people?utm_source=unsplash&amp;utm_medium=referral&amp;utm_content=creditCopyTex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2.jp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627225" y="922156"/>
            <a:ext cx="7462344" cy="4216509"/>
          </a:xfrm>
          <a:prstGeom prst="rect">
            <a:avLst/>
          </a:prstGeom>
          <a:noFill/>
          <a:ln>
            <a:noFill/>
          </a:ln>
        </p:spPr>
        <p:txBody>
          <a:bodyPr spcFirstLastPara="1" wrap="square" lIns="91425" tIns="91425" rIns="91425" bIns="91425" anchor="t" anchorCtr="0">
            <a:spAutoFit/>
          </a:bodyPr>
          <a:lstStyle/>
          <a:p>
            <a:pPr algn="ctr"/>
            <a:r>
              <a:rPr lang="en-IE" sz="3600" b="1" dirty="0">
                <a:solidFill>
                  <a:srgbClr val="89D1C6"/>
                </a:solidFill>
                <a:effectLst/>
                <a:latin typeface="+mj-lt"/>
              </a:rPr>
              <a:t>Beyond the</a:t>
            </a:r>
            <a:br>
              <a:rPr lang="en-IE" sz="3600" b="1" dirty="0">
                <a:solidFill>
                  <a:srgbClr val="89D1C6"/>
                </a:solidFill>
                <a:effectLst/>
                <a:latin typeface="+mj-lt"/>
              </a:rPr>
            </a:br>
            <a:r>
              <a:rPr lang="en-IE" sz="3600" b="1" dirty="0">
                <a:solidFill>
                  <a:srgbClr val="89D1C6"/>
                </a:solidFill>
                <a:effectLst/>
                <a:latin typeface="+mj-lt"/>
              </a:rPr>
              <a:t>Assessment Threats: Positive Uses of Generative AI in Teaching Learning</a:t>
            </a:r>
            <a:endParaRPr lang="en-US" sz="3600" dirty="0">
              <a:solidFill>
                <a:schemeClr val="lt1"/>
              </a:solidFill>
              <a:latin typeface="+mj-lt"/>
              <a:ea typeface="Open Sans"/>
              <a:cs typeface="Open Sans"/>
              <a:sym typeface="Open Sans"/>
            </a:endParaRPr>
          </a:p>
          <a:p>
            <a:pPr marL="0" lvl="0" indent="0" algn="ctr" rtl="0">
              <a:spcBef>
                <a:spcPts val="0"/>
              </a:spcBef>
              <a:spcAft>
                <a:spcPts val="0"/>
              </a:spcAft>
              <a:buNone/>
            </a:pPr>
            <a:br>
              <a:rPr lang="en-US" sz="3200" b="1" dirty="0">
                <a:solidFill>
                  <a:schemeClr val="lt1"/>
                </a:solidFill>
                <a:latin typeface="Open Sans"/>
                <a:ea typeface="Open Sans"/>
                <a:cs typeface="Open Sans"/>
                <a:sym typeface="Open Sans"/>
              </a:rPr>
            </a:br>
            <a:r>
              <a:rPr lang="en-US" sz="2800" b="1" dirty="0">
                <a:solidFill>
                  <a:schemeClr val="lt1"/>
                </a:solidFill>
                <a:latin typeface="Open Sans"/>
                <a:ea typeface="Open Sans"/>
                <a:cs typeface="Open Sans"/>
                <a:sym typeface="Open Sans"/>
              </a:rPr>
              <a:t>Prof. Alan F. Smeaton</a:t>
            </a:r>
          </a:p>
          <a:p>
            <a:pPr marL="0" lvl="0" indent="0" algn="ctr" rtl="0">
              <a:spcBef>
                <a:spcPts val="0"/>
              </a:spcBef>
              <a:spcAft>
                <a:spcPts val="0"/>
              </a:spcAft>
              <a:buNone/>
            </a:pPr>
            <a:r>
              <a:rPr lang="en-US" sz="2000" dirty="0">
                <a:solidFill>
                  <a:schemeClr val="lt1"/>
                </a:solidFill>
                <a:latin typeface="Open Sans"/>
                <a:ea typeface="Open Sans"/>
                <a:cs typeface="Open Sans"/>
                <a:sym typeface="Open Sans"/>
              </a:rPr>
              <a:t>Dublin City University</a:t>
            </a:r>
            <a:br>
              <a:rPr lang="en-US" sz="2000" dirty="0">
                <a:solidFill>
                  <a:schemeClr val="lt1"/>
                </a:solidFill>
                <a:latin typeface="Open Sans"/>
                <a:ea typeface="Open Sans"/>
                <a:cs typeface="Open Sans"/>
                <a:sym typeface="Open Sans"/>
              </a:rPr>
            </a:br>
            <a:endParaRPr lang="en-US" sz="2000" dirty="0">
              <a:solidFill>
                <a:schemeClr val="lt1"/>
              </a:solidFill>
              <a:latin typeface="Open Sans"/>
              <a:ea typeface="Open Sans"/>
              <a:cs typeface="Open Sans"/>
              <a:sym typeface="Open Sans"/>
            </a:endParaRPr>
          </a:p>
          <a:p>
            <a:pPr marL="0" lvl="0" indent="0" algn="ctr" rtl="0">
              <a:spcBef>
                <a:spcPts val="0"/>
              </a:spcBef>
              <a:spcAft>
                <a:spcPts val="0"/>
              </a:spcAft>
              <a:buNone/>
            </a:pPr>
            <a:r>
              <a:rPr lang="en-US" sz="1800" dirty="0">
                <a:solidFill>
                  <a:schemeClr val="lt1"/>
                </a:solidFill>
                <a:latin typeface="Open Sans"/>
                <a:ea typeface="Open Sans"/>
                <a:cs typeface="Open Sans"/>
                <a:sym typeface="Open Sans"/>
              </a:rPr>
              <a:t>Government of Ireland AI Advisory Council</a:t>
            </a:r>
            <a:endParaRPr sz="1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424410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4F58386-7C36-98C0-FCEE-74E63B87D0F9}"/>
              </a:ext>
            </a:extLst>
          </p:cNvPr>
          <p:cNvGrpSpPr/>
          <p:nvPr/>
        </p:nvGrpSpPr>
        <p:grpSpPr>
          <a:xfrm>
            <a:off x="838200" y="235324"/>
            <a:ext cx="10515600" cy="5970743"/>
            <a:chOff x="1033559" y="235324"/>
            <a:chExt cx="10124882" cy="5701553"/>
          </a:xfrm>
        </p:grpSpPr>
        <p:pic>
          <p:nvPicPr>
            <p:cNvPr id="1026" name="Picture 2">
              <a:extLst>
                <a:ext uri="{FF2B5EF4-FFF2-40B4-BE49-F238E27FC236}">
                  <a16:creationId xmlns:a16="http://schemas.microsoft.com/office/drawing/2014/main" id="{5209EB13-5BB0-0992-5A9D-2703906B79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3559" y="235324"/>
              <a:ext cx="10124882" cy="5701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87A444-75D6-E7B4-E4E1-49517394AB97}"/>
                </a:ext>
              </a:extLst>
            </p:cNvPr>
            <p:cNvSpPr txBox="1"/>
            <p:nvPr/>
          </p:nvSpPr>
          <p:spPr>
            <a:xfrm>
              <a:off x="5045424" y="3820708"/>
              <a:ext cx="2144111" cy="499631"/>
            </a:xfrm>
            <a:prstGeom prst="rect">
              <a:avLst/>
            </a:prstGeom>
            <a:solidFill>
              <a:schemeClr val="lt1"/>
            </a:solidFill>
          </p:spPr>
          <p:txBody>
            <a:bodyPr wrap="square" rtlCol="0">
              <a:spAutoFit/>
            </a:bodyPr>
            <a:lstStyle/>
            <a:p>
              <a:r>
                <a:rPr lang="en-US" dirty="0"/>
                <a:t>2.15 x 10^25 </a:t>
              </a:r>
              <a:r>
                <a:rPr lang="en-IE" b="0" i="0" dirty="0">
                  <a:solidFill>
                    <a:srgbClr val="363737"/>
                  </a:solidFill>
                  <a:effectLst/>
                  <a:latin typeface="Spectral"/>
                </a:rPr>
                <a:t>using 25,000 GPUs, 50 GWh, cost $63M</a:t>
              </a:r>
              <a:endParaRPr lang="en-US" dirty="0"/>
            </a:p>
          </p:txBody>
        </p:sp>
      </p:grpSp>
      <p:sp>
        <p:nvSpPr>
          <p:cNvPr id="6" name="TextBox 5">
            <a:extLst>
              <a:ext uri="{FF2B5EF4-FFF2-40B4-BE49-F238E27FC236}">
                <a16:creationId xmlns:a16="http://schemas.microsoft.com/office/drawing/2014/main" id="{60685715-5FCE-AD38-D82D-2F1D6BB196D4}"/>
              </a:ext>
            </a:extLst>
          </p:cNvPr>
          <p:cNvSpPr txBox="1"/>
          <p:nvPr/>
        </p:nvSpPr>
        <p:spPr>
          <a:xfrm>
            <a:off x="5083468" y="4796086"/>
            <a:ext cx="2298221" cy="307777"/>
          </a:xfrm>
          <a:prstGeom prst="rect">
            <a:avLst/>
          </a:prstGeom>
          <a:solidFill>
            <a:schemeClr val="lt1"/>
          </a:solidFill>
        </p:spPr>
        <p:txBody>
          <a:bodyPr wrap="square" rtlCol="0">
            <a:spAutoFit/>
          </a:bodyPr>
          <a:lstStyle/>
          <a:p>
            <a:r>
              <a:rPr lang="en-IE" dirty="0"/>
              <a:t>2.9 M years on Apple M2)</a:t>
            </a:r>
            <a:endParaRPr lang="en-US" dirty="0"/>
          </a:p>
        </p:txBody>
      </p:sp>
    </p:spTree>
    <p:extLst>
      <p:ext uri="{BB962C8B-B14F-4D97-AF65-F5344CB8AC3E}">
        <p14:creationId xmlns:p14="http://schemas.microsoft.com/office/powerpoint/2010/main" val="203436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200A06A-7B28-97D2-E13D-6C83C7A90715}"/>
              </a:ext>
            </a:extLst>
          </p:cNvPr>
          <p:cNvSpPr txBox="1">
            <a:spLocks/>
          </p:cNvSpPr>
          <p:nvPr/>
        </p:nvSpPr>
        <p:spPr>
          <a:xfrm>
            <a:off x="516556" y="1155281"/>
            <a:ext cx="10653074" cy="5337593"/>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pPr>
            <a:r>
              <a:rPr lang="en-US" dirty="0"/>
              <a:t>Meta have </a:t>
            </a:r>
            <a:r>
              <a:rPr lang="en-US" b="1" dirty="0" err="1"/>
              <a:t>LLaMA</a:t>
            </a:r>
            <a:r>
              <a:rPr lang="en-US" dirty="0"/>
              <a:t>, Google had </a:t>
            </a:r>
            <a:r>
              <a:rPr lang="en-US" b="1" dirty="0" err="1"/>
              <a:t>PaLM</a:t>
            </a:r>
            <a:r>
              <a:rPr lang="en-US" b="1" dirty="0"/>
              <a:t> (BARD !) </a:t>
            </a:r>
            <a:r>
              <a:rPr lang="en-US" dirty="0"/>
              <a:t>and now </a:t>
            </a:r>
            <a:r>
              <a:rPr lang="en-US" b="1" dirty="0"/>
              <a:t>Gemini</a:t>
            </a:r>
            <a:r>
              <a:rPr lang="en-US" dirty="0"/>
              <a:t>, Microsoft (via the flamboyant </a:t>
            </a:r>
            <a:r>
              <a:rPr lang="en-US" dirty="0" err="1"/>
              <a:t>OpenAI</a:t>
            </a:r>
            <a:r>
              <a:rPr lang="en-US" dirty="0"/>
              <a:t>) have </a:t>
            </a:r>
            <a:r>
              <a:rPr lang="en-US" b="1" dirty="0"/>
              <a:t>GPTs</a:t>
            </a:r>
            <a:r>
              <a:rPr lang="en-US" dirty="0"/>
              <a:t>, Naver (Korea) have </a:t>
            </a:r>
            <a:r>
              <a:rPr lang="en-US" b="1" dirty="0" err="1"/>
              <a:t>HyperCLOVA</a:t>
            </a:r>
            <a:r>
              <a:rPr lang="en-US" dirty="0"/>
              <a:t>, Samsung have </a:t>
            </a:r>
            <a:r>
              <a:rPr lang="en-US" b="1" dirty="0"/>
              <a:t>Gauss</a:t>
            </a:r>
            <a:r>
              <a:rPr lang="en-US" dirty="0"/>
              <a:t> for mobile, Apple have </a:t>
            </a:r>
            <a:r>
              <a:rPr lang="en-US" b="1" dirty="0"/>
              <a:t>Ajax</a:t>
            </a:r>
            <a:r>
              <a:rPr lang="en-US" dirty="0"/>
              <a:t> and </a:t>
            </a:r>
            <a:r>
              <a:rPr lang="en-US" b="1" dirty="0"/>
              <a:t>Ferret,</a:t>
            </a:r>
            <a:r>
              <a:rPr lang="en-US" dirty="0"/>
              <a:t> Amazon were developing Project </a:t>
            </a:r>
            <a:r>
              <a:rPr lang="en-US" b="1" dirty="0"/>
              <a:t>Olympus </a:t>
            </a:r>
            <a:r>
              <a:rPr lang="en-US" dirty="0"/>
              <a:t>but invested $4B in Anthropic, </a:t>
            </a:r>
            <a:r>
              <a:rPr lang="en-US" dirty="0" err="1"/>
              <a:t>xAI</a:t>
            </a:r>
            <a:r>
              <a:rPr lang="en-US" dirty="0"/>
              <a:t> have </a:t>
            </a:r>
            <a:r>
              <a:rPr lang="en-US" b="1" dirty="0"/>
              <a:t>GROK</a:t>
            </a:r>
            <a:r>
              <a:rPr lang="en-US" dirty="0"/>
              <a:t>, EY have their own called </a:t>
            </a:r>
            <a:r>
              <a:rPr lang="en-US" b="1" dirty="0"/>
              <a:t>EYQ</a:t>
            </a:r>
            <a:r>
              <a:rPr lang="en-US" dirty="0"/>
              <a:t>, Salesforce have </a:t>
            </a:r>
            <a:r>
              <a:rPr lang="en-US" b="1" dirty="0" err="1"/>
              <a:t>XGen</a:t>
            </a:r>
            <a:r>
              <a:rPr lang="en-US" dirty="0"/>
              <a:t>, </a:t>
            </a:r>
            <a:r>
              <a:rPr lang="en-US" dirty="0">
                <a:latin typeface="Open Sans" panose="020B0606030504020204" pitchFamily="34" charset="0"/>
                <a:ea typeface="Open Sans" panose="020B0606030504020204" pitchFamily="34" charset="0"/>
                <a:cs typeface="Open Sans" panose="020B0606030504020204" pitchFamily="34" charset="0"/>
              </a:rPr>
              <a:t>UAE’s TII have </a:t>
            </a:r>
            <a:r>
              <a:rPr lang="en-IE" b="1" dirty="0">
                <a:latin typeface="Open Sans" panose="020B0606030504020204" pitchFamily="34" charset="0"/>
                <a:ea typeface="Open Sans" panose="020B0606030504020204" pitchFamily="34" charset="0"/>
                <a:cs typeface="Open Sans" panose="020B0606030504020204" pitchFamily="34" charset="0"/>
              </a:rPr>
              <a:t>Falcon</a:t>
            </a:r>
            <a:r>
              <a:rPr lang="en-IE" dirty="0">
                <a:latin typeface="Open Sans" panose="020B0606030504020204" pitchFamily="34" charset="0"/>
                <a:ea typeface="Open Sans" panose="020B0606030504020204" pitchFamily="34" charset="0"/>
                <a:cs typeface="Open Sans" panose="020B0606030504020204" pitchFamily="34" charset="0"/>
              </a:rPr>
              <a:t> 180B/40B/7.5B/1.3B which are open, as are </a:t>
            </a:r>
            <a:r>
              <a:rPr lang="en-IE" dirty="0" err="1">
                <a:latin typeface="Open Sans" panose="020B0606030504020204" pitchFamily="34" charset="0"/>
                <a:ea typeface="Open Sans" panose="020B0606030504020204" pitchFamily="34" charset="0"/>
                <a:cs typeface="Open Sans" panose="020B0606030504020204" pitchFamily="34" charset="0"/>
              </a:rPr>
              <a:t>LLaMA</a:t>
            </a:r>
            <a:r>
              <a:rPr lang="en-IE" dirty="0">
                <a:latin typeface="Open Sans" panose="020B0606030504020204" pitchFamily="34" charset="0"/>
                <a:ea typeface="Open Sans" panose="020B0606030504020204" pitchFamily="34" charset="0"/>
                <a:cs typeface="Open Sans" panose="020B0606030504020204" pitchFamily="34" charset="0"/>
              </a:rPr>
              <a:t> and GROK, </a:t>
            </a:r>
            <a:r>
              <a:rPr lang="en-US" dirty="0"/>
              <a:t>and on and on.</a:t>
            </a:r>
          </a:p>
          <a:p>
            <a:pPr>
              <a:lnSpc>
                <a:spcPct val="120000"/>
              </a:lnSpc>
            </a:pPr>
            <a:r>
              <a:rPr lang="en-US" b="1" dirty="0"/>
              <a:t>Chatbot Arena </a:t>
            </a:r>
            <a:r>
              <a:rPr lang="en-US" dirty="0"/>
              <a:t>lists 149 LLMs covering fine tuned, merged, code, quantized, mixture of experts, and more, with benchmark performance scores, sizes, etc.</a:t>
            </a:r>
          </a:p>
          <a:p>
            <a:pPr>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Anthropic founded 2021 by former </a:t>
            </a:r>
            <a:r>
              <a:rPr lang="en-US" dirty="0" err="1">
                <a:latin typeface="Open Sans" panose="020B0606030504020204" pitchFamily="34" charset="0"/>
                <a:ea typeface="Open Sans" panose="020B0606030504020204" pitchFamily="34" charset="0"/>
                <a:cs typeface="Open Sans" panose="020B0606030504020204" pitchFamily="34" charset="0"/>
              </a:rPr>
              <a:t>OpenAI</a:t>
            </a:r>
            <a:r>
              <a:rPr lang="en-US" dirty="0">
                <a:latin typeface="Open Sans" panose="020B0606030504020204" pitchFamily="34" charset="0"/>
                <a:ea typeface="Open Sans" panose="020B0606030504020204" pitchFamily="34" charset="0"/>
                <a:cs typeface="Open Sans" panose="020B0606030504020204" pitchFamily="34" charset="0"/>
              </a:rPr>
              <a:t> emp</a:t>
            </a:r>
            <a:r>
              <a:rPr lang="en-US" dirty="0"/>
              <a:t>loyees concerned with safety and AI and their LLM </a:t>
            </a:r>
            <a:r>
              <a:rPr lang="en-US" b="1" dirty="0" err="1"/>
              <a:t>claude.ai</a:t>
            </a:r>
            <a:r>
              <a:rPr lang="en-US" b="1" dirty="0"/>
              <a:t> </a:t>
            </a:r>
            <a:r>
              <a:rPr lang="en-US" dirty="0"/>
              <a:t>until recently rated as the “best” answers.</a:t>
            </a:r>
          </a:p>
          <a:p>
            <a:pPr>
              <a:lnSpc>
                <a:spcPct val="120000"/>
              </a:lnSpc>
            </a:pPr>
            <a:r>
              <a:rPr lang="en-US" b="1" dirty="0"/>
              <a:t>Mistral-7B</a:t>
            </a:r>
            <a:r>
              <a:rPr lang="en-US" dirty="0"/>
              <a:t> – French startup – beat </a:t>
            </a:r>
            <a:r>
              <a:rPr lang="en-US" dirty="0" err="1"/>
              <a:t>LLaMA</a:t>
            </a:r>
            <a:r>
              <a:rPr lang="en-US" dirty="0"/>
              <a:t> on some tasks yet is 20% of </a:t>
            </a:r>
            <a:br>
              <a:rPr lang="en-US" dirty="0"/>
            </a:br>
            <a:r>
              <a:rPr lang="en-US" dirty="0"/>
              <a:t>size, runs on a laptop and is ~187x cheaper to run than GPT4  .. trains </a:t>
            </a:r>
            <a:br>
              <a:rPr lang="en-US" dirty="0"/>
            </a:br>
            <a:r>
              <a:rPr lang="en-US" dirty="0"/>
              <a:t>using variable </a:t>
            </a:r>
            <a:r>
              <a:rPr lang="en-US" dirty="0">
                <a:latin typeface="Open Sans" panose="020B0606030504020204" pitchFamily="34" charset="0"/>
                <a:ea typeface="Open Sans" panose="020B0606030504020204" pitchFamily="34" charset="0"/>
                <a:cs typeface="Open Sans" panose="020B0606030504020204" pitchFamily="34" charset="0"/>
              </a:rPr>
              <a:t>size sliding attention windows so it prunes and is efficient.</a:t>
            </a:r>
          </a:p>
          <a:p>
            <a:pPr>
              <a:lnSpc>
                <a:spcPct val="120000"/>
              </a:lnSpc>
            </a:pPr>
            <a:r>
              <a:rPr lang="en-US" dirty="0"/>
              <a:t>Some LLMs are </a:t>
            </a:r>
            <a:r>
              <a:rPr lang="en-US" b="1" dirty="0"/>
              <a:t>open source </a:t>
            </a:r>
            <a:r>
              <a:rPr lang="en-US" dirty="0"/>
              <a:t>(</a:t>
            </a:r>
            <a:r>
              <a:rPr lang="en-US" dirty="0" err="1"/>
              <a:t>LLaMA</a:t>
            </a:r>
            <a:r>
              <a:rPr lang="en-US" dirty="0"/>
              <a:t>, Falcon), some are open weights, </a:t>
            </a:r>
            <a:br>
              <a:rPr lang="en-US" dirty="0"/>
            </a:br>
            <a:r>
              <a:rPr lang="en-US" dirty="0"/>
              <a:t>most are </a:t>
            </a:r>
            <a:r>
              <a:rPr lang="en-US" b="1" dirty="0"/>
              <a:t>proprietary </a:t>
            </a:r>
            <a:r>
              <a:rPr lang="en-US" dirty="0"/>
              <a:t>with free and subscriptions, and multiple sizes.</a:t>
            </a:r>
          </a:p>
          <a:p>
            <a:pPr>
              <a:lnSpc>
                <a:spcPct val="120000"/>
              </a:lnSpc>
            </a:pPr>
            <a:r>
              <a:rPr lang="en-US" dirty="0"/>
              <a:t>Llama has been downloaded from Hugging Face +440M times</a:t>
            </a:r>
          </a:p>
        </p:txBody>
      </p:sp>
      <p:sp>
        <p:nvSpPr>
          <p:cNvPr id="2" name="Title 1">
            <a:extLst>
              <a:ext uri="{FF2B5EF4-FFF2-40B4-BE49-F238E27FC236}">
                <a16:creationId xmlns:a16="http://schemas.microsoft.com/office/drawing/2014/main" id="{F896AB29-1BBF-F8E5-2E3A-C7518740A1AC}"/>
              </a:ext>
            </a:extLst>
          </p:cNvPr>
          <p:cNvSpPr>
            <a:spLocks noGrp="1"/>
          </p:cNvSpPr>
          <p:nvPr>
            <p:ph type="title"/>
          </p:nvPr>
        </p:nvSpPr>
        <p:spPr>
          <a:xfrm>
            <a:off x="838200" y="365125"/>
            <a:ext cx="10837244" cy="1325563"/>
          </a:xfrm>
        </p:spPr>
        <p:txBody>
          <a:bodyPr>
            <a:normAutofit/>
          </a:bodyPr>
          <a:lstStyle/>
          <a:p>
            <a:r>
              <a:rPr lang="en-US" b="1" dirty="0"/>
              <a:t>Big Tech LLMs besides </a:t>
            </a:r>
            <a:r>
              <a:rPr lang="en-US" b="1" dirty="0" err="1"/>
              <a:t>OpenAI’s</a:t>
            </a:r>
            <a:r>
              <a:rPr lang="en-US" b="1" dirty="0"/>
              <a:t> GPT ?</a:t>
            </a:r>
          </a:p>
        </p:txBody>
      </p:sp>
      <p:sp>
        <p:nvSpPr>
          <p:cNvPr id="6" name="Slide Number Placeholder 3">
            <a:extLst>
              <a:ext uri="{FF2B5EF4-FFF2-40B4-BE49-F238E27FC236}">
                <a16:creationId xmlns:a16="http://schemas.microsoft.com/office/drawing/2014/main" id="{119CACA5-55EE-3ADB-69DE-840C09A8504D}"/>
              </a:ext>
            </a:extLst>
          </p:cNvPr>
          <p:cNvSpPr>
            <a:spLocks noGrp="1"/>
          </p:cNvSpPr>
          <p:nvPr>
            <p:ph type="sldNum" sz="quarter" idx="12"/>
          </p:nvPr>
        </p:nvSpPr>
        <p:spPr>
          <a:xfrm>
            <a:off x="189571" y="6356350"/>
            <a:ext cx="420029" cy="365125"/>
          </a:xfrm>
        </p:spPr>
        <p:txBody>
          <a:bodyPr/>
          <a:lstStyle/>
          <a:p>
            <a:fld id="{CEEF9498-DD2C-984B-925D-0DCE8D77AFF9}" type="slidenum">
              <a:rPr lang="en-US" smtClean="0"/>
              <a:t>11</a:t>
            </a:fld>
            <a:endParaRPr lang="en-US" dirty="0"/>
          </a:p>
        </p:txBody>
      </p:sp>
      <p:pic>
        <p:nvPicPr>
          <p:cNvPr id="4" name="Picture 3" descr="A close-up of a google search engine&#10;&#10;Description automatically generated">
            <a:extLst>
              <a:ext uri="{FF2B5EF4-FFF2-40B4-BE49-F238E27FC236}">
                <a16:creationId xmlns:a16="http://schemas.microsoft.com/office/drawing/2014/main" id="{378CD581-4966-56F0-1D16-C3BAE6175C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72218" y="3952519"/>
            <a:ext cx="3419782" cy="2241675"/>
          </a:xfrm>
          <a:prstGeom prst="rect">
            <a:avLst/>
          </a:prstGeom>
        </p:spPr>
      </p:pic>
      <p:sp>
        <p:nvSpPr>
          <p:cNvPr id="3" name="Oval 2">
            <a:extLst>
              <a:ext uri="{FF2B5EF4-FFF2-40B4-BE49-F238E27FC236}">
                <a16:creationId xmlns:a16="http://schemas.microsoft.com/office/drawing/2014/main" id="{D63B1EB4-1593-9E00-5FFB-1A766B62E0D9}"/>
              </a:ext>
            </a:extLst>
          </p:cNvPr>
          <p:cNvSpPr/>
          <p:nvPr/>
        </p:nvSpPr>
        <p:spPr>
          <a:xfrm>
            <a:off x="9509760" y="4445391"/>
            <a:ext cx="1659870" cy="64344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89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2EB7-DA1E-24A5-A934-1ABDF9680301}"/>
              </a:ext>
            </a:extLst>
          </p:cNvPr>
          <p:cNvSpPr>
            <a:spLocks noGrp="1"/>
          </p:cNvSpPr>
          <p:nvPr>
            <p:ph type="title"/>
          </p:nvPr>
        </p:nvSpPr>
        <p:spPr>
          <a:xfrm>
            <a:off x="838200" y="365126"/>
            <a:ext cx="10515600" cy="992756"/>
          </a:xfrm>
        </p:spPr>
        <p:txBody>
          <a:bodyPr/>
          <a:lstStyle/>
          <a:p>
            <a:r>
              <a:rPr lang="en-US" b="1" dirty="0"/>
              <a:t>Open Source works for Meta</a:t>
            </a:r>
          </a:p>
        </p:txBody>
      </p:sp>
      <p:sp>
        <p:nvSpPr>
          <p:cNvPr id="5" name="Google Shape;1681;p119">
            <a:extLst>
              <a:ext uri="{FF2B5EF4-FFF2-40B4-BE49-F238E27FC236}">
                <a16:creationId xmlns:a16="http://schemas.microsoft.com/office/drawing/2014/main" id="{BCD8C617-B5E7-F327-81BE-5D38901C8B8F}"/>
              </a:ext>
            </a:extLst>
          </p:cNvPr>
          <p:cNvSpPr txBox="1"/>
          <p:nvPr/>
        </p:nvSpPr>
        <p:spPr>
          <a:xfrm>
            <a:off x="629933" y="1606470"/>
            <a:ext cx="10244544" cy="10842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rgbClr val="000000"/>
              </a:buClr>
              <a:buSzPts val="1100"/>
              <a:buFont typeface="Arial" panose="020B0604020202020204" pitchFamily="34" charset="0"/>
              <a:buChar char="•"/>
            </a:pPr>
            <a:r>
              <a:rPr lang="en" sz="2000" dirty="0">
                <a:solidFill>
                  <a:srgbClr val="595959"/>
                </a:solidFill>
                <a:latin typeface="+mn-lt"/>
                <a:ea typeface="PT Sans"/>
                <a:cs typeface="PT Sans"/>
                <a:sym typeface="PT Sans"/>
              </a:rPr>
              <a:t>Meta ditched their substantial metaverse investments and pivoted into open source AI with their Llama models – see what </a:t>
            </a:r>
            <a:r>
              <a:rPr lang="en" sz="2000" dirty="0" err="1">
                <a:solidFill>
                  <a:srgbClr val="595959"/>
                </a:solidFill>
                <a:latin typeface="+mn-lt"/>
                <a:ea typeface="PT Sans"/>
                <a:cs typeface="PT Sans"/>
                <a:sym typeface="PT Sans"/>
              </a:rPr>
              <a:t>happ</a:t>
            </a:r>
            <a:r>
              <a:rPr lang="en-IE" sz="2000" dirty="0">
                <a:solidFill>
                  <a:srgbClr val="595959"/>
                </a:solidFill>
                <a:latin typeface="+mn-lt"/>
                <a:ea typeface="PT Sans"/>
                <a:cs typeface="PT Sans"/>
                <a:sym typeface="PT Sans"/>
              </a:rPr>
              <a:t>e</a:t>
            </a:r>
            <a:r>
              <a:rPr lang="en" sz="2000" dirty="0" err="1">
                <a:solidFill>
                  <a:srgbClr val="595959"/>
                </a:solidFill>
                <a:latin typeface="+mn-lt"/>
                <a:ea typeface="PT Sans"/>
                <a:cs typeface="PT Sans"/>
                <a:sym typeface="PT Sans"/>
              </a:rPr>
              <a:t>ned</a:t>
            </a:r>
            <a:r>
              <a:rPr lang="en" sz="2000" dirty="0">
                <a:solidFill>
                  <a:srgbClr val="595959"/>
                </a:solidFill>
                <a:latin typeface="+mn-lt"/>
                <a:ea typeface="PT Sans"/>
                <a:cs typeface="PT Sans"/>
                <a:sym typeface="PT Sans"/>
              </a:rPr>
              <a:t> to their share price?</a:t>
            </a:r>
            <a:endParaRPr sz="2000" dirty="0">
              <a:solidFill>
                <a:srgbClr val="595959"/>
              </a:solidFill>
              <a:latin typeface="+mn-lt"/>
              <a:ea typeface="PT Sans"/>
              <a:cs typeface="PT Sans"/>
              <a:sym typeface="PT Sans"/>
            </a:endParaRPr>
          </a:p>
          <a:p>
            <a:pPr marL="171450" lvl="0" indent="-171450" algn="l" rtl="0">
              <a:lnSpc>
                <a:spcPct val="115000"/>
              </a:lnSpc>
              <a:spcBef>
                <a:spcPts val="0"/>
              </a:spcBef>
              <a:spcAft>
                <a:spcPts val="0"/>
              </a:spcAft>
              <a:buClr>
                <a:srgbClr val="000000"/>
              </a:buClr>
              <a:buSzPts val="1100"/>
              <a:buFont typeface="Arial"/>
              <a:buNone/>
            </a:pPr>
            <a:endParaRPr b="1" dirty="0">
              <a:latin typeface="PT Sans"/>
              <a:ea typeface="PT Sans"/>
              <a:cs typeface="PT Sans"/>
              <a:sym typeface="PT Sans"/>
            </a:endParaRPr>
          </a:p>
        </p:txBody>
      </p:sp>
      <p:sp>
        <p:nvSpPr>
          <p:cNvPr id="6" name="Google Shape;1682;p119">
            <a:extLst>
              <a:ext uri="{FF2B5EF4-FFF2-40B4-BE49-F238E27FC236}">
                <a16:creationId xmlns:a16="http://schemas.microsoft.com/office/drawing/2014/main" id="{6B62A03E-0A86-3935-2EE2-21ECE384E36C}"/>
              </a:ext>
            </a:extLst>
          </p:cNvPr>
          <p:cNvSpPr txBox="1"/>
          <p:nvPr/>
        </p:nvSpPr>
        <p:spPr>
          <a:xfrm>
            <a:off x="3197383" y="6316943"/>
            <a:ext cx="3668725" cy="438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rgbClr val="000000"/>
              </a:buClr>
              <a:buSzPts val="1100"/>
              <a:buFont typeface="Arial"/>
              <a:buNone/>
            </a:pPr>
            <a:r>
              <a:rPr lang="en-IE" sz="1800" b="1" dirty="0">
                <a:solidFill>
                  <a:schemeClr val="bg1"/>
                </a:solidFill>
                <a:latin typeface="PT Sans"/>
                <a:ea typeface="PT Sans"/>
                <a:cs typeface="PT Sans"/>
                <a:sym typeface="PT Sans"/>
              </a:rPr>
              <a:t>S</a:t>
            </a:r>
            <a:r>
              <a:rPr lang="en" sz="1800" b="1" dirty="0" err="1">
                <a:solidFill>
                  <a:schemeClr val="bg1"/>
                </a:solidFill>
                <a:latin typeface="PT Sans"/>
                <a:ea typeface="PT Sans"/>
                <a:cs typeface="PT Sans"/>
                <a:sym typeface="PT Sans"/>
              </a:rPr>
              <a:t>ource</a:t>
            </a:r>
            <a:r>
              <a:rPr lang="en" sz="1800" b="1" dirty="0">
                <a:solidFill>
                  <a:schemeClr val="bg1"/>
                </a:solidFill>
                <a:latin typeface="PT Sans"/>
                <a:ea typeface="PT Sans"/>
                <a:cs typeface="PT Sans"/>
                <a:sym typeface="PT Sans"/>
              </a:rPr>
              <a:t>: </a:t>
            </a:r>
            <a:r>
              <a:rPr lang="en" sz="1800" b="1" dirty="0" err="1">
                <a:solidFill>
                  <a:schemeClr val="bg1"/>
                </a:solidFill>
                <a:latin typeface="PT Sans"/>
                <a:ea typeface="PT Sans"/>
                <a:cs typeface="PT Sans"/>
                <a:sym typeface="PT Sans"/>
              </a:rPr>
              <a:t>stateof.ai</a:t>
            </a:r>
            <a:r>
              <a:rPr lang="en" sz="1800" b="1" dirty="0">
                <a:solidFill>
                  <a:schemeClr val="bg1"/>
                </a:solidFill>
                <a:latin typeface="PT Sans"/>
                <a:ea typeface="PT Sans"/>
                <a:cs typeface="PT Sans"/>
                <a:sym typeface="PT Sans"/>
              </a:rPr>
              <a:t> 2024</a:t>
            </a:r>
            <a:endParaRPr sz="1800" b="1" dirty="0">
              <a:solidFill>
                <a:schemeClr val="bg1"/>
              </a:solidFill>
              <a:latin typeface="PT Sans"/>
              <a:ea typeface="PT Sans"/>
              <a:cs typeface="PT Sans"/>
              <a:sym typeface="PT Sans"/>
            </a:endParaRPr>
          </a:p>
        </p:txBody>
      </p:sp>
      <p:sp>
        <p:nvSpPr>
          <p:cNvPr id="9" name="Google Shape;1688;p119">
            <a:extLst>
              <a:ext uri="{FF2B5EF4-FFF2-40B4-BE49-F238E27FC236}">
                <a16:creationId xmlns:a16="http://schemas.microsoft.com/office/drawing/2014/main" id="{FF9896C7-A1DA-92B6-FF04-F66A563B04DF}"/>
              </a:ext>
            </a:extLst>
          </p:cNvPr>
          <p:cNvSpPr txBox="1"/>
          <p:nvPr/>
        </p:nvSpPr>
        <p:spPr>
          <a:xfrm>
            <a:off x="813664" y="2744130"/>
            <a:ext cx="2673600" cy="5643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1: </a:t>
            </a:r>
            <a:r>
              <a:rPr lang="en" dirty="0">
                <a:solidFill>
                  <a:srgbClr val="595959"/>
                </a:solidFill>
                <a:latin typeface="PT Sans"/>
                <a:ea typeface="PT Sans"/>
                <a:cs typeface="PT Sans"/>
                <a:sym typeface="PT Sans"/>
              </a:rPr>
              <a:t>Oct 28, ‘21: Metaverse investment announced.</a:t>
            </a:r>
            <a:endParaRPr dirty="0">
              <a:solidFill>
                <a:srgbClr val="595959"/>
              </a:solidFill>
              <a:latin typeface="PT Sans"/>
              <a:ea typeface="PT Sans"/>
              <a:cs typeface="PT Sans"/>
              <a:sym typeface="PT Sans"/>
            </a:endParaRPr>
          </a:p>
        </p:txBody>
      </p:sp>
      <p:sp>
        <p:nvSpPr>
          <p:cNvPr id="20" name="Google Shape;1699;p119">
            <a:extLst>
              <a:ext uri="{FF2B5EF4-FFF2-40B4-BE49-F238E27FC236}">
                <a16:creationId xmlns:a16="http://schemas.microsoft.com/office/drawing/2014/main" id="{B76F5C3F-9CFC-F01C-FF66-429831C7145C}"/>
              </a:ext>
            </a:extLst>
          </p:cNvPr>
          <p:cNvSpPr txBox="1"/>
          <p:nvPr/>
        </p:nvSpPr>
        <p:spPr>
          <a:xfrm>
            <a:off x="813664" y="3279611"/>
            <a:ext cx="2673600" cy="5643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2: </a:t>
            </a:r>
            <a:r>
              <a:rPr lang="en" dirty="0">
                <a:solidFill>
                  <a:srgbClr val="595959"/>
                </a:solidFill>
                <a:latin typeface="PT Sans"/>
                <a:ea typeface="PT Sans"/>
                <a:cs typeface="PT Sans"/>
                <a:sym typeface="PT Sans"/>
              </a:rPr>
              <a:t>Nov 2022: Major layoffs and metaverse tempering.</a:t>
            </a:r>
            <a:endParaRPr dirty="0">
              <a:solidFill>
                <a:srgbClr val="595959"/>
              </a:solidFill>
              <a:latin typeface="PT Sans"/>
              <a:ea typeface="PT Sans"/>
              <a:cs typeface="PT Sans"/>
              <a:sym typeface="PT Sans"/>
            </a:endParaRPr>
          </a:p>
          <a:p>
            <a:pPr marL="228600" lvl="0" indent="-228600" algn="l" rtl="0">
              <a:lnSpc>
                <a:spcPct val="115000"/>
              </a:lnSpc>
              <a:spcBef>
                <a:spcPts val="0"/>
              </a:spcBef>
              <a:spcAft>
                <a:spcPts val="0"/>
              </a:spcAft>
              <a:buClr>
                <a:srgbClr val="000000"/>
              </a:buClr>
              <a:buSzPts val="1100"/>
              <a:buFont typeface="Arial"/>
              <a:buNone/>
            </a:pPr>
            <a:endParaRPr dirty="0">
              <a:solidFill>
                <a:srgbClr val="595959"/>
              </a:solidFill>
              <a:latin typeface="PT Sans"/>
              <a:ea typeface="PT Sans"/>
              <a:cs typeface="PT Sans"/>
              <a:sym typeface="PT Sans"/>
            </a:endParaRPr>
          </a:p>
        </p:txBody>
      </p:sp>
      <p:sp>
        <p:nvSpPr>
          <p:cNvPr id="21" name="Google Shape;1700;p119">
            <a:extLst>
              <a:ext uri="{FF2B5EF4-FFF2-40B4-BE49-F238E27FC236}">
                <a16:creationId xmlns:a16="http://schemas.microsoft.com/office/drawing/2014/main" id="{325FDCF6-4D75-D96B-AA41-6E1AAC2A9C5F}"/>
              </a:ext>
            </a:extLst>
          </p:cNvPr>
          <p:cNvSpPr txBox="1"/>
          <p:nvPr/>
        </p:nvSpPr>
        <p:spPr>
          <a:xfrm>
            <a:off x="813664" y="3997289"/>
            <a:ext cx="2673600" cy="4266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3: </a:t>
            </a:r>
            <a:r>
              <a:rPr lang="en" dirty="0">
                <a:solidFill>
                  <a:srgbClr val="595959"/>
                </a:solidFill>
                <a:latin typeface="PT Sans"/>
                <a:ea typeface="PT Sans"/>
                <a:cs typeface="PT Sans"/>
                <a:sym typeface="PT Sans"/>
              </a:rPr>
              <a:t>Feb 2023: Llama 1.</a:t>
            </a:r>
            <a:endParaRPr dirty="0">
              <a:solidFill>
                <a:srgbClr val="595959"/>
              </a:solidFill>
              <a:latin typeface="PT Sans"/>
              <a:ea typeface="PT Sans"/>
              <a:cs typeface="PT Sans"/>
              <a:sym typeface="PT Sans"/>
            </a:endParaRPr>
          </a:p>
        </p:txBody>
      </p:sp>
      <p:sp>
        <p:nvSpPr>
          <p:cNvPr id="22" name="Google Shape;1701;p119">
            <a:extLst>
              <a:ext uri="{FF2B5EF4-FFF2-40B4-BE49-F238E27FC236}">
                <a16:creationId xmlns:a16="http://schemas.microsoft.com/office/drawing/2014/main" id="{947D062A-77E3-5FFA-B8D5-5DA8E3D14601}"/>
              </a:ext>
            </a:extLst>
          </p:cNvPr>
          <p:cNvSpPr txBox="1"/>
          <p:nvPr/>
        </p:nvSpPr>
        <p:spPr>
          <a:xfrm>
            <a:off x="813664" y="5190632"/>
            <a:ext cx="2823900" cy="3840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6: </a:t>
            </a:r>
            <a:r>
              <a:rPr lang="en" dirty="0">
                <a:solidFill>
                  <a:srgbClr val="595959"/>
                </a:solidFill>
                <a:latin typeface="PT Sans"/>
                <a:ea typeface="PT Sans"/>
                <a:cs typeface="PT Sans"/>
                <a:sym typeface="PT Sans"/>
              </a:rPr>
              <a:t>Jul 2024: Llama 3.1 405B.</a:t>
            </a:r>
            <a:endParaRPr dirty="0">
              <a:solidFill>
                <a:srgbClr val="595959"/>
              </a:solidFill>
              <a:latin typeface="PT Sans"/>
              <a:ea typeface="PT Sans"/>
              <a:cs typeface="PT Sans"/>
              <a:sym typeface="PT Sans"/>
            </a:endParaRPr>
          </a:p>
        </p:txBody>
      </p:sp>
      <p:sp>
        <p:nvSpPr>
          <p:cNvPr id="33" name="Google Shape;1712;p119">
            <a:extLst>
              <a:ext uri="{FF2B5EF4-FFF2-40B4-BE49-F238E27FC236}">
                <a16:creationId xmlns:a16="http://schemas.microsoft.com/office/drawing/2014/main" id="{2A5D2F7E-6E65-31F3-284E-25B21D7F56E1}"/>
              </a:ext>
            </a:extLst>
          </p:cNvPr>
          <p:cNvSpPr txBox="1"/>
          <p:nvPr/>
        </p:nvSpPr>
        <p:spPr>
          <a:xfrm>
            <a:off x="813664" y="4395070"/>
            <a:ext cx="2673600" cy="4266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4: </a:t>
            </a:r>
            <a:r>
              <a:rPr lang="en" dirty="0">
                <a:solidFill>
                  <a:srgbClr val="595959"/>
                </a:solidFill>
                <a:latin typeface="PT Sans"/>
                <a:ea typeface="PT Sans"/>
                <a:cs typeface="PT Sans"/>
                <a:sym typeface="PT Sans"/>
              </a:rPr>
              <a:t>Jul 2023: Llama 2.</a:t>
            </a:r>
            <a:endParaRPr dirty="0">
              <a:solidFill>
                <a:srgbClr val="595959"/>
              </a:solidFill>
              <a:latin typeface="PT Sans"/>
              <a:ea typeface="PT Sans"/>
              <a:cs typeface="PT Sans"/>
              <a:sym typeface="PT Sans"/>
            </a:endParaRPr>
          </a:p>
        </p:txBody>
      </p:sp>
      <p:sp>
        <p:nvSpPr>
          <p:cNvPr id="34" name="Google Shape;1713;p119">
            <a:extLst>
              <a:ext uri="{FF2B5EF4-FFF2-40B4-BE49-F238E27FC236}">
                <a16:creationId xmlns:a16="http://schemas.microsoft.com/office/drawing/2014/main" id="{0410F51A-2EF5-0370-7EAF-39A262A4DA01}"/>
              </a:ext>
            </a:extLst>
          </p:cNvPr>
          <p:cNvSpPr txBox="1"/>
          <p:nvPr/>
        </p:nvSpPr>
        <p:spPr>
          <a:xfrm>
            <a:off x="813664" y="4792851"/>
            <a:ext cx="2673600" cy="4266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595959"/>
                </a:solidFill>
                <a:latin typeface="PT Sans"/>
                <a:ea typeface="PT Sans"/>
                <a:cs typeface="PT Sans"/>
                <a:sym typeface="PT Sans"/>
              </a:rPr>
              <a:t>5: </a:t>
            </a:r>
            <a:r>
              <a:rPr lang="en" dirty="0">
                <a:solidFill>
                  <a:srgbClr val="595959"/>
                </a:solidFill>
                <a:latin typeface="PT Sans"/>
                <a:ea typeface="PT Sans"/>
                <a:cs typeface="PT Sans"/>
                <a:sym typeface="PT Sans"/>
              </a:rPr>
              <a:t>Apr 2024: Llama 3.</a:t>
            </a:r>
            <a:endParaRPr dirty="0">
              <a:solidFill>
                <a:srgbClr val="595959"/>
              </a:solidFill>
              <a:latin typeface="PT Sans"/>
              <a:ea typeface="PT Sans"/>
              <a:cs typeface="PT Sans"/>
              <a:sym typeface="PT Sans"/>
            </a:endParaRPr>
          </a:p>
        </p:txBody>
      </p:sp>
      <p:grpSp>
        <p:nvGrpSpPr>
          <p:cNvPr id="38" name="Group 37">
            <a:extLst>
              <a:ext uri="{FF2B5EF4-FFF2-40B4-BE49-F238E27FC236}">
                <a16:creationId xmlns:a16="http://schemas.microsoft.com/office/drawing/2014/main" id="{DCC56DCD-0947-454E-6CCE-88538DC4BD00}"/>
              </a:ext>
            </a:extLst>
          </p:cNvPr>
          <p:cNvGrpSpPr/>
          <p:nvPr/>
        </p:nvGrpSpPr>
        <p:grpSpPr>
          <a:xfrm>
            <a:off x="4033370" y="2630456"/>
            <a:ext cx="7320430" cy="3554034"/>
            <a:chOff x="4082531" y="2880218"/>
            <a:chExt cx="5964102" cy="2733162"/>
          </a:xfrm>
        </p:grpSpPr>
        <p:grpSp>
          <p:nvGrpSpPr>
            <p:cNvPr id="10" name="Google Shape;1689;p119">
              <a:extLst>
                <a:ext uri="{FF2B5EF4-FFF2-40B4-BE49-F238E27FC236}">
                  <a16:creationId xmlns:a16="http://schemas.microsoft.com/office/drawing/2014/main" id="{62E874F9-1AB8-93B3-4531-683FB8DA60D1}"/>
                </a:ext>
              </a:extLst>
            </p:cNvPr>
            <p:cNvGrpSpPr/>
            <p:nvPr/>
          </p:nvGrpSpPr>
          <p:grpSpPr>
            <a:xfrm>
              <a:off x="4082531" y="2946255"/>
              <a:ext cx="5887803" cy="2667125"/>
              <a:chOff x="1628098" y="2247775"/>
              <a:chExt cx="5887803" cy="2667125"/>
            </a:xfrm>
          </p:grpSpPr>
          <p:pic>
            <p:nvPicPr>
              <p:cNvPr id="11" name="Google Shape;1690;p119">
                <a:extLst>
                  <a:ext uri="{FF2B5EF4-FFF2-40B4-BE49-F238E27FC236}">
                    <a16:creationId xmlns:a16="http://schemas.microsoft.com/office/drawing/2014/main" id="{27043801-6EEA-7DD2-4EFF-A2750C1A28EF}"/>
                  </a:ext>
                </a:extLst>
              </p:cNvPr>
              <p:cNvPicPr preferRelativeResize="0"/>
              <p:nvPr/>
            </p:nvPicPr>
            <p:blipFill>
              <a:blip r:embed="rId2">
                <a:alphaModFix/>
              </a:blip>
              <a:stretch>
                <a:fillRect/>
              </a:stretch>
            </p:blipFill>
            <p:spPr>
              <a:xfrm>
                <a:off x="1628098" y="2247775"/>
                <a:ext cx="5887803" cy="2667125"/>
              </a:xfrm>
              <a:prstGeom prst="rect">
                <a:avLst/>
              </a:prstGeom>
              <a:noFill/>
              <a:ln>
                <a:noFill/>
              </a:ln>
            </p:spPr>
          </p:pic>
          <p:sp>
            <p:nvSpPr>
              <p:cNvPr id="12" name="Google Shape;1691;p119">
                <a:extLst>
                  <a:ext uri="{FF2B5EF4-FFF2-40B4-BE49-F238E27FC236}">
                    <a16:creationId xmlns:a16="http://schemas.microsoft.com/office/drawing/2014/main" id="{B6BA4E7B-E50D-3EF3-2C80-E82B148D2E2F}"/>
                  </a:ext>
                </a:extLst>
              </p:cNvPr>
              <p:cNvSpPr/>
              <p:nvPr/>
            </p:nvSpPr>
            <p:spPr>
              <a:xfrm>
                <a:off x="4299750" y="3347100"/>
                <a:ext cx="81600" cy="81600"/>
              </a:xfrm>
              <a:prstGeom prst="ellipse">
                <a:avLst/>
              </a:prstGeom>
              <a:solidFill>
                <a:srgbClr val="DA0D0D"/>
              </a:solidFill>
              <a:ln w="9525" cap="flat" cmpd="sng">
                <a:solidFill>
                  <a:srgbClr val="DA0D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1692;p119">
                <a:extLst>
                  <a:ext uri="{FF2B5EF4-FFF2-40B4-BE49-F238E27FC236}">
                    <a16:creationId xmlns:a16="http://schemas.microsoft.com/office/drawing/2014/main" id="{0D7DAC05-018B-4908-9AD5-73E2DDD03261}"/>
                  </a:ext>
                </a:extLst>
              </p:cNvPr>
              <p:cNvSpPr/>
              <p:nvPr/>
            </p:nvSpPr>
            <p:spPr>
              <a:xfrm>
                <a:off x="5364850" y="4197400"/>
                <a:ext cx="81600" cy="81600"/>
              </a:xfrm>
              <a:prstGeom prst="ellipse">
                <a:avLst/>
              </a:prstGeom>
              <a:solidFill>
                <a:srgbClr val="DA0D0D"/>
              </a:solidFill>
              <a:ln w="9525" cap="flat" cmpd="sng">
                <a:solidFill>
                  <a:srgbClr val="DA0D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1693;p119">
                <a:extLst>
                  <a:ext uri="{FF2B5EF4-FFF2-40B4-BE49-F238E27FC236}">
                    <a16:creationId xmlns:a16="http://schemas.microsoft.com/office/drawing/2014/main" id="{1248ABA5-A8CA-DFD2-28C1-922F0CE5FEB8}"/>
                  </a:ext>
                </a:extLst>
              </p:cNvPr>
              <p:cNvSpPr/>
              <p:nvPr/>
            </p:nvSpPr>
            <p:spPr>
              <a:xfrm>
                <a:off x="5659050" y="3849550"/>
                <a:ext cx="81600" cy="81600"/>
              </a:xfrm>
              <a:prstGeom prst="ellipse">
                <a:avLst/>
              </a:prstGeom>
              <a:solidFill>
                <a:srgbClr val="129752"/>
              </a:solidFill>
              <a:ln w="9525" cap="flat" cmpd="sng">
                <a:solidFill>
                  <a:srgbClr val="1297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1694;p119">
                <a:extLst>
                  <a:ext uri="{FF2B5EF4-FFF2-40B4-BE49-F238E27FC236}">
                    <a16:creationId xmlns:a16="http://schemas.microsoft.com/office/drawing/2014/main" id="{A0CF94B7-5263-1371-05DF-C3BCC4438141}"/>
                  </a:ext>
                </a:extLst>
              </p:cNvPr>
              <p:cNvSpPr/>
              <p:nvPr/>
            </p:nvSpPr>
            <p:spPr>
              <a:xfrm>
                <a:off x="7172100" y="2891275"/>
                <a:ext cx="81600" cy="81600"/>
              </a:xfrm>
              <a:prstGeom prst="ellipse">
                <a:avLst/>
              </a:prstGeom>
              <a:solidFill>
                <a:srgbClr val="129752"/>
              </a:solidFill>
              <a:ln w="9525" cap="flat" cmpd="sng">
                <a:solidFill>
                  <a:srgbClr val="1297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6" name="Google Shape;1695;p119">
              <a:extLst>
                <a:ext uri="{FF2B5EF4-FFF2-40B4-BE49-F238E27FC236}">
                  <a16:creationId xmlns:a16="http://schemas.microsoft.com/office/drawing/2014/main" id="{F5A2C5F2-3FB0-06A6-6663-53226C7985BD}"/>
                </a:ext>
              </a:extLst>
            </p:cNvPr>
            <p:cNvSpPr txBox="1"/>
            <p:nvPr/>
          </p:nvSpPr>
          <p:spPr>
            <a:xfrm>
              <a:off x="6644408" y="4087818"/>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DA0D0D"/>
                  </a:solidFill>
                  <a:latin typeface="PT Sans"/>
                  <a:ea typeface="PT Sans"/>
                  <a:cs typeface="PT Sans"/>
                  <a:sym typeface="PT Sans"/>
                </a:rPr>
                <a:t>1</a:t>
              </a:r>
              <a:endParaRPr b="1">
                <a:solidFill>
                  <a:srgbClr val="DA0D0D"/>
                </a:solidFill>
                <a:latin typeface="PT Sans"/>
                <a:ea typeface="PT Sans"/>
                <a:cs typeface="PT Sans"/>
                <a:sym typeface="PT Sans"/>
              </a:endParaRPr>
            </a:p>
          </p:txBody>
        </p:sp>
        <p:sp>
          <p:nvSpPr>
            <p:cNvPr id="17" name="Google Shape;1696;p119">
              <a:extLst>
                <a:ext uri="{FF2B5EF4-FFF2-40B4-BE49-F238E27FC236}">
                  <a16:creationId xmlns:a16="http://schemas.microsoft.com/office/drawing/2014/main" id="{BBFFB6B3-4110-D6F1-85B7-894FAC22FCD3}"/>
                </a:ext>
              </a:extLst>
            </p:cNvPr>
            <p:cNvSpPr txBox="1"/>
            <p:nvPr/>
          </p:nvSpPr>
          <p:spPr>
            <a:xfrm>
              <a:off x="7716958" y="4930243"/>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DA0D0D"/>
                  </a:solidFill>
                  <a:latin typeface="PT Sans"/>
                  <a:ea typeface="PT Sans"/>
                  <a:cs typeface="PT Sans"/>
                  <a:sym typeface="PT Sans"/>
                </a:rPr>
                <a:t>2</a:t>
              </a:r>
              <a:endParaRPr b="1">
                <a:solidFill>
                  <a:srgbClr val="DA0D0D"/>
                </a:solidFill>
                <a:latin typeface="PT Sans"/>
                <a:ea typeface="PT Sans"/>
                <a:cs typeface="PT Sans"/>
                <a:sym typeface="PT Sans"/>
              </a:endParaRPr>
            </a:p>
          </p:txBody>
        </p:sp>
        <p:sp>
          <p:nvSpPr>
            <p:cNvPr id="18" name="Google Shape;1697;p119">
              <a:extLst>
                <a:ext uri="{FF2B5EF4-FFF2-40B4-BE49-F238E27FC236}">
                  <a16:creationId xmlns:a16="http://schemas.microsoft.com/office/drawing/2014/main" id="{7FCD8A61-29DC-7DC4-1461-4D0EE6F138B9}"/>
                </a:ext>
              </a:extLst>
            </p:cNvPr>
            <p:cNvSpPr txBox="1"/>
            <p:nvPr/>
          </p:nvSpPr>
          <p:spPr>
            <a:xfrm>
              <a:off x="8007946" y="4164018"/>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3</a:t>
              </a:r>
              <a:endParaRPr b="1">
                <a:solidFill>
                  <a:srgbClr val="129752"/>
                </a:solidFill>
                <a:latin typeface="PT Sans"/>
                <a:ea typeface="PT Sans"/>
                <a:cs typeface="PT Sans"/>
                <a:sym typeface="PT Sans"/>
              </a:endParaRPr>
            </a:p>
          </p:txBody>
        </p:sp>
        <p:sp>
          <p:nvSpPr>
            <p:cNvPr id="19" name="Google Shape;1698;p119">
              <a:extLst>
                <a:ext uri="{FF2B5EF4-FFF2-40B4-BE49-F238E27FC236}">
                  <a16:creationId xmlns:a16="http://schemas.microsoft.com/office/drawing/2014/main" id="{248759FD-7B1C-1C08-36C8-B8678F5AC8AB}"/>
                </a:ext>
              </a:extLst>
            </p:cNvPr>
            <p:cNvSpPr txBox="1"/>
            <p:nvPr/>
          </p:nvSpPr>
          <p:spPr>
            <a:xfrm>
              <a:off x="9519408" y="3628718"/>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6</a:t>
              </a:r>
              <a:endParaRPr b="1">
                <a:solidFill>
                  <a:srgbClr val="129752"/>
                </a:solidFill>
                <a:latin typeface="PT Sans"/>
                <a:ea typeface="PT Sans"/>
                <a:cs typeface="PT Sans"/>
                <a:sym typeface="PT Sans"/>
              </a:endParaRPr>
            </a:p>
          </p:txBody>
        </p:sp>
        <p:cxnSp>
          <p:nvCxnSpPr>
            <p:cNvPr id="23" name="Google Shape;1702;p119">
              <a:extLst>
                <a:ext uri="{FF2B5EF4-FFF2-40B4-BE49-F238E27FC236}">
                  <a16:creationId xmlns:a16="http://schemas.microsoft.com/office/drawing/2014/main" id="{E3EB8654-AD85-CA06-BD45-1104D538B92A}"/>
                </a:ext>
              </a:extLst>
            </p:cNvPr>
            <p:cNvCxnSpPr>
              <a:stCxn id="17" idx="3"/>
              <a:endCxn id="19" idx="2"/>
            </p:cNvCxnSpPr>
            <p:nvPr/>
          </p:nvCxnSpPr>
          <p:spPr>
            <a:xfrm rot="10800000" flipH="1">
              <a:off x="8007958" y="4012843"/>
              <a:ext cx="1656900" cy="1109400"/>
            </a:xfrm>
            <a:prstGeom prst="straightConnector1">
              <a:avLst/>
            </a:prstGeom>
            <a:noFill/>
            <a:ln w="9525" cap="flat" cmpd="sng">
              <a:solidFill>
                <a:schemeClr val="dk1"/>
              </a:solidFill>
              <a:prstDash val="solid"/>
              <a:round/>
              <a:headEnd type="none" w="med" len="med"/>
              <a:tailEnd type="triangle" w="med" len="med"/>
            </a:ln>
          </p:spPr>
        </p:cxnSp>
        <p:sp>
          <p:nvSpPr>
            <p:cNvPr id="24" name="Google Shape;1703;p119">
              <a:extLst>
                <a:ext uri="{FF2B5EF4-FFF2-40B4-BE49-F238E27FC236}">
                  <a16:creationId xmlns:a16="http://schemas.microsoft.com/office/drawing/2014/main" id="{212F966B-F57A-1F5E-034E-F6FA94E5F2BD}"/>
                </a:ext>
              </a:extLst>
            </p:cNvPr>
            <p:cNvSpPr txBox="1"/>
            <p:nvPr/>
          </p:nvSpPr>
          <p:spPr>
            <a:xfrm>
              <a:off x="9015233" y="4543655"/>
              <a:ext cx="1031400" cy="53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+457%</a:t>
              </a:r>
              <a:endParaRPr b="1">
                <a:solidFill>
                  <a:srgbClr val="129752"/>
                </a:solidFill>
                <a:latin typeface="PT Sans"/>
                <a:ea typeface="PT Sans"/>
                <a:cs typeface="PT Sans"/>
                <a:sym typeface="PT Sans"/>
              </a:endParaRPr>
            </a:p>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+$1.134T</a:t>
              </a:r>
              <a:endParaRPr b="1">
                <a:solidFill>
                  <a:srgbClr val="129752"/>
                </a:solidFill>
                <a:latin typeface="PT Sans"/>
                <a:ea typeface="PT Sans"/>
                <a:cs typeface="PT Sans"/>
                <a:sym typeface="PT Sans"/>
              </a:endParaRPr>
            </a:p>
          </p:txBody>
        </p:sp>
        <p:cxnSp>
          <p:nvCxnSpPr>
            <p:cNvPr id="25" name="Google Shape;1704;p119">
              <a:extLst>
                <a:ext uri="{FF2B5EF4-FFF2-40B4-BE49-F238E27FC236}">
                  <a16:creationId xmlns:a16="http://schemas.microsoft.com/office/drawing/2014/main" id="{AFC3BD60-C727-B525-FCEB-F9912C2D004F}"/>
                </a:ext>
              </a:extLst>
            </p:cNvPr>
            <p:cNvCxnSpPr>
              <a:stCxn id="16" idx="2"/>
              <a:endCxn id="17" idx="1"/>
            </p:cNvCxnSpPr>
            <p:nvPr/>
          </p:nvCxnSpPr>
          <p:spPr>
            <a:xfrm>
              <a:off x="6789908" y="4471818"/>
              <a:ext cx="927000" cy="650400"/>
            </a:xfrm>
            <a:prstGeom prst="straightConnector1">
              <a:avLst/>
            </a:prstGeom>
            <a:noFill/>
            <a:ln w="9525" cap="flat" cmpd="sng">
              <a:solidFill>
                <a:schemeClr val="dk1"/>
              </a:solidFill>
              <a:prstDash val="solid"/>
              <a:round/>
              <a:headEnd type="none" w="med" len="med"/>
              <a:tailEnd type="triangle" w="med" len="med"/>
            </a:ln>
          </p:spPr>
        </p:cxnSp>
        <p:sp>
          <p:nvSpPr>
            <p:cNvPr id="26" name="Google Shape;1705;p119">
              <a:extLst>
                <a:ext uri="{FF2B5EF4-FFF2-40B4-BE49-F238E27FC236}">
                  <a16:creationId xmlns:a16="http://schemas.microsoft.com/office/drawing/2014/main" id="{356744C1-5739-9C67-60D4-3E9E60CC10C8}"/>
                </a:ext>
              </a:extLst>
            </p:cNvPr>
            <p:cNvSpPr txBox="1"/>
            <p:nvPr/>
          </p:nvSpPr>
          <p:spPr>
            <a:xfrm>
              <a:off x="6350408" y="4543655"/>
              <a:ext cx="1031400" cy="53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DA0D0D"/>
                  </a:solidFill>
                  <a:latin typeface="PT Sans"/>
                  <a:ea typeface="PT Sans"/>
                  <a:cs typeface="PT Sans"/>
                  <a:sym typeface="PT Sans"/>
                </a:rPr>
                <a:t>-68.4%</a:t>
              </a:r>
              <a:endParaRPr b="1">
                <a:solidFill>
                  <a:srgbClr val="DA0D0D"/>
                </a:solidFill>
                <a:latin typeface="PT Sans"/>
                <a:ea typeface="PT Sans"/>
                <a:cs typeface="PT Sans"/>
                <a:sym typeface="PT Sans"/>
              </a:endParaRPr>
            </a:p>
            <a:p>
              <a:pPr marL="0" lvl="0" indent="0" algn="l" rtl="0">
                <a:lnSpc>
                  <a:spcPct val="115000"/>
                </a:lnSpc>
                <a:spcBef>
                  <a:spcPts val="0"/>
                </a:spcBef>
                <a:spcAft>
                  <a:spcPts val="0"/>
                </a:spcAft>
                <a:buClr>
                  <a:srgbClr val="000000"/>
                </a:buClr>
                <a:buSzPts val="1100"/>
                <a:buFont typeface="Arial"/>
                <a:buNone/>
              </a:pPr>
              <a:r>
                <a:rPr lang="en" b="1">
                  <a:solidFill>
                    <a:srgbClr val="DA0D0D"/>
                  </a:solidFill>
                  <a:latin typeface="PT Sans"/>
                  <a:ea typeface="PT Sans"/>
                  <a:cs typeface="PT Sans"/>
                  <a:sym typeface="PT Sans"/>
                </a:rPr>
                <a:t>-$601B</a:t>
              </a:r>
              <a:endParaRPr b="1">
                <a:solidFill>
                  <a:srgbClr val="DA0D0D"/>
                </a:solidFill>
                <a:latin typeface="PT Sans"/>
                <a:ea typeface="PT Sans"/>
                <a:cs typeface="PT Sans"/>
                <a:sym typeface="PT Sans"/>
              </a:endParaRPr>
            </a:p>
          </p:txBody>
        </p:sp>
        <p:sp>
          <p:nvSpPr>
            <p:cNvPr id="29" name="Google Shape;1708;p119">
              <a:extLst>
                <a:ext uri="{FF2B5EF4-FFF2-40B4-BE49-F238E27FC236}">
                  <a16:creationId xmlns:a16="http://schemas.microsoft.com/office/drawing/2014/main" id="{13FDA5C1-40D8-3538-8D33-B586A8992AE0}"/>
                </a:ext>
              </a:extLst>
            </p:cNvPr>
            <p:cNvSpPr txBox="1"/>
            <p:nvPr/>
          </p:nvSpPr>
          <p:spPr>
            <a:xfrm>
              <a:off x="9280983" y="3736943"/>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5</a:t>
              </a:r>
              <a:endParaRPr b="1">
                <a:solidFill>
                  <a:srgbClr val="129752"/>
                </a:solidFill>
                <a:latin typeface="PT Sans"/>
                <a:ea typeface="PT Sans"/>
                <a:cs typeface="PT Sans"/>
                <a:sym typeface="PT Sans"/>
              </a:endParaRPr>
            </a:p>
          </p:txBody>
        </p:sp>
        <p:sp>
          <p:nvSpPr>
            <p:cNvPr id="30" name="Google Shape;1709;p119">
              <a:extLst>
                <a:ext uri="{FF2B5EF4-FFF2-40B4-BE49-F238E27FC236}">
                  <a16:creationId xmlns:a16="http://schemas.microsoft.com/office/drawing/2014/main" id="{ADDFA718-A0A6-71EB-9486-BA664517EA21}"/>
                </a:ext>
              </a:extLst>
            </p:cNvPr>
            <p:cNvSpPr/>
            <p:nvPr/>
          </p:nvSpPr>
          <p:spPr>
            <a:xfrm>
              <a:off x="8666483" y="4139518"/>
              <a:ext cx="81600" cy="81600"/>
            </a:xfrm>
            <a:prstGeom prst="ellipse">
              <a:avLst/>
            </a:prstGeom>
            <a:solidFill>
              <a:srgbClr val="129752"/>
            </a:solidFill>
            <a:ln w="9525" cap="flat" cmpd="sng">
              <a:solidFill>
                <a:srgbClr val="1297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1710;p119">
              <a:extLst>
                <a:ext uri="{FF2B5EF4-FFF2-40B4-BE49-F238E27FC236}">
                  <a16:creationId xmlns:a16="http://schemas.microsoft.com/office/drawing/2014/main" id="{5B8F38F2-B5A2-5F5A-44AA-825882C8378F}"/>
                </a:ext>
              </a:extLst>
            </p:cNvPr>
            <p:cNvSpPr/>
            <p:nvPr/>
          </p:nvSpPr>
          <p:spPr>
            <a:xfrm>
              <a:off x="9385683" y="3695755"/>
              <a:ext cx="81600" cy="81600"/>
            </a:xfrm>
            <a:prstGeom prst="ellipse">
              <a:avLst/>
            </a:prstGeom>
            <a:solidFill>
              <a:srgbClr val="129752"/>
            </a:solidFill>
            <a:ln w="9525" cap="flat" cmpd="sng">
              <a:solidFill>
                <a:srgbClr val="1297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 name="Google Shape;1711;p119">
              <a:extLst>
                <a:ext uri="{FF2B5EF4-FFF2-40B4-BE49-F238E27FC236}">
                  <a16:creationId xmlns:a16="http://schemas.microsoft.com/office/drawing/2014/main" id="{A1DE7C1B-7CF7-9F1D-A22E-33CE611DD63B}"/>
                </a:ext>
              </a:extLst>
            </p:cNvPr>
            <p:cNvSpPr txBox="1"/>
            <p:nvPr/>
          </p:nvSpPr>
          <p:spPr>
            <a:xfrm>
              <a:off x="8561783" y="4188530"/>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4</a:t>
              </a:r>
              <a:endParaRPr b="1">
                <a:solidFill>
                  <a:srgbClr val="129752"/>
                </a:solidFill>
                <a:latin typeface="PT Sans"/>
                <a:ea typeface="PT Sans"/>
                <a:cs typeface="PT Sans"/>
                <a:sym typeface="PT Sans"/>
              </a:endParaRPr>
            </a:p>
          </p:txBody>
        </p:sp>
        <p:sp>
          <p:nvSpPr>
            <p:cNvPr id="35" name="Google Shape;1714;p119">
              <a:extLst>
                <a:ext uri="{FF2B5EF4-FFF2-40B4-BE49-F238E27FC236}">
                  <a16:creationId xmlns:a16="http://schemas.microsoft.com/office/drawing/2014/main" id="{E43076F3-55BC-8006-AAB6-413331A065EB}"/>
                </a:ext>
              </a:extLst>
            </p:cNvPr>
            <p:cNvSpPr txBox="1"/>
            <p:nvPr/>
          </p:nvSpPr>
          <p:spPr>
            <a:xfrm>
              <a:off x="9684908" y="2880218"/>
              <a:ext cx="2910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a:solidFill>
                    <a:srgbClr val="129752"/>
                  </a:solidFill>
                  <a:latin typeface="PT Sans"/>
                  <a:ea typeface="PT Sans"/>
                  <a:cs typeface="PT Sans"/>
                  <a:sym typeface="PT Sans"/>
                </a:rPr>
                <a:t>7</a:t>
              </a:r>
              <a:endParaRPr b="1">
                <a:solidFill>
                  <a:srgbClr val="129752"/>
                </a:solidFill>
                <a:latin typeface="PT Sans"/>
                <a:ea typeface="PT Sans"/>
                <a:cs typeface="PT Sans"/>
                <a:sym typeface="PT Sans"/>
              </a:endParaRPr>
            </a:p>
          </p:txBody>
        </p:sp>
        <p:sp>
          <p:nvSpPr>
            <p:cNvPr id="36" name="Google Shape;1715;p119">
              <a:extLst>
                <a:ext uri="{FF2B5EF4-FFF2-40B4-BE49-F238E27FC236}">
                  <a16:creationId xmlns:a16="http://schemas.microsoft.com/office/drawing/2014/main" id="{358D2DDA-1C6E-C5CA-BEC4-384212E8419F}"/>
                </a:ext>
              </a:extLst>
            </p:cNvPr>
            <p:cNvSpPr/>
            <p:nvPr/>
          </p:nvSpPr>
          <p:spPr>
            <a:xfrm>
              <a:off x="9783483" y="3226830"/>
              <a:ext cx="81600" cy="81600"/>
            </a:xfrm>
            <a:prstGeom prst="ellipse">
              <a:avLst/>
            </a:prstGeom>
            <a:solidFill>
              <a:srgbClr val="129752"/>
            </a:solidFill>
            <a:ln w="9525" cap="flat" cmpd="sng">
              <a:solidFill>
                <a:srgbClr val="12975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 name="Google Shape;1716;p119">
            <a:extLst>
              <a:ext uri="{FF2B5EF4-FFF2-40B4-BE49-F238E27FC236}">
                <a16:creationId xmlns:a16="http://schemas.microsoft.com/office/drawing/2014/main" id="{8198065D-767B-2A12-DACC-F1E7B0BB207E}"/>
              </a:ext>
            </a:extLst>
          </p:cNvPr>
          <p:cNvSpPr txBox="1"/>
          <p:nvPr/>
        </p:nvSpPr>
        <p:spPr>
          <a:xfrm>
            <a:off x="813664" y="5545814"/>
            <a:ext cx="2823900" cy="384000"/>
          </a:xfrm>
          <a:prstGeom prst="rect">
            <a:avLst/>
          </a:prstGeom>
          <a:noFill/>
          <a:ln>
            <a:noFill/>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Clr>
                <a:srgbClr val="000000"/>
              </a:buClr>
              <a:buSzPts val="1100"/>
              <a:buFont typeface="Arial"/>
              <a:buNone/>
            </a:pPr>
            <a:r>
              <a:rPr lang="en" b="1" dirty="0">
                <a:solidFill>
                  <a:srgbClr val="129752"/>
                </a:solidFill>
                <a:latin typeface="PT Sans"/>
                <a:ea typeface="PT Sans"/>
                <a:cs typeface="PT Sans"/>
                <a:sym typeface="PT Sans"/>
              </a:rPr>
              <a:t>7:</a:t>
            </a:r>
            <a:r>
              <a:rPr lang="en" b="1" dirty="0">
                <a:latin typeface="PT Sans"/>
                <a:ea typeface="PT Sans"/>
                <a:cs typeface="PT Sans"/>
                <a:sym typeface="PT Sans"/>
              </a:rPr>
              <a:t> </a:t>
            </a:r>
            <a:r>
              <a:rPr lang="en" dirty="0">
                <a:latin typeface="PT Sans"/>
                <a:ea typeface="PT Sans"/>
                <a:cs typeface="PT Sans"/>
                <a:sym typeface="PT Sans"/>
              </a:rPr>
              <a:t>Sept 2024: Llama 3.2.</a:t>
            </a:r>
            <a:endParaRPr dirty="0">
              <a:latin typeface="PT Sans"/>
              <a:ea typeface="PT Sans"/>
              <a:cs typeface="PT Sans"/>
              <a:sym typeface="PT Sans"/>
            </a:endParaRPr>
          </a:p>
        </p:txBody>
      </p:sp>
    </p:spTree>
    <p:extLst>
      <p:ext uri="{BB962C8B-B14F-4D97-AF65-F5344CB8AC3E}">
        <p14:creationId xmlns:p14="http://schemas.microsoft.com/office/powerpoint/2010/main" val="78190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838200" y="179495"/>
            <a:ext cx="10515600" cy="870551"/>
          </a:xfrm>
        </p:spPr>
        <p:txBody>
          <a:bodyPr>
            <a:normAutofit/>
          </a:bodyPr>
          <a:lstStyle/>
          <a:p>
            <a:r>
              <a:rPr lang="en-US" b="1" dirty="0"/>
              <a:t>LLM Training Data – A Dark Side !</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486484" y="953903"/>
            <a:ext cx="10836729" cy="5640627"/>
          </a:xfrm>
        </p:spPr>
        <p:txBody>
          <a:bodyPr>
            <a:noAutofit/>
          </a:bodyPr>
          <a:lstStyle/>
          <a:p>
            <a:pPr>
              <a:lnSpc>
                <a:spcPct val="100000"/>
              </a:lnSpc>
            </a:pPr>
            <a:r>
              <a:rPr lang="en-IE" sz="2000" dirty="0">
                <a:latin typeface="Open Sans" panose="020B0606030504020204" pitchFamily="34" charset="0"/>
                <a:ea typeface="Open Sans" panose="020B0606030504020204" pitchFamily="34" charset="0"/>
                <a:cs typeface="Open Sans" panose="020B0606030504020204" pitchFamily="34" charset="0"/>
              </a:rPr>
              <a:t>Can request to opt out of your data being used to train, but a dark side to scraping to create big tech LLMs.</a:t>
            </a: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Sept 2023 </a:t>
            </a:r>
            <a:r>
              <a:rPr lang="en-IE" sz="1400" dirty="0">
                <a:latin typeface="Open Sans" panose="020B0606030504020204" pitchFamily="34" charset="0"/>
                <a:ea typeface="Open Sans" panose="020B0606030504020204" pitchFamily="34" charset="0"/>
                <a:cs typeface="Open Sans" panose="020B0606030504020204" pitchFamily="34" charset="0"/>
              </a:rPr>
              <a:t>A</a:t>
            </a:r>
            <a:r>
              <a:rPr lang="en-IE" sz="1400" b="0" dirty="0">
                <a:effectLst/>
                <a:latin typeface="Open Sans" panose="020B0606030504020204" pitchFamily="34" charset="0"/>
                <a:ea typeface="Open Sans" panose="020B0606030504020204" pitchFamily="34" charset="0"/>
                <a:cs typeface="Open Sans" panose="020B0606030504020204" pitchFamily="34" charset="0"/>
              </a:rPr>
              <a:t>uthors Guild of 17x US authors suing </a:t>
            </a:r>
            <a:r>
              <a:rPr lang="en-IE" sz="1400" b="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dirty="0">
                <a:effectLst/>
                <a:latin typeface="Open Sans" panose="020B0606030504020204" pitchFamily="34" charset="0"/>
                <a:ea typeface="Open Sans" panose="020B0606030504020204" pitchFamily="34" charset="0"/>
                <a:cs typeface="Open Sans" panose="020B0606030504020204" pitchFamily="34" charset="0"/>
              </a:rPr>
              <a:t> for “</a:t>
            </a:r>
            <a:r>
              <a:rPr lang="en-IE" sz="1400" b="0" i="1" dirty="0">
                <a:effectLst/>
                <a:latin typeface="Open Sans" panose="020B0606030504020204" pitchFamily="34" charset="0"/>
                <a:ea typeface="Open Sans" panose="020B0606030504020204" pitchFamily="34" charset="0"/>
                <a:cs typeface="Open Sans" panose="020B0606030504020204" pitchFamily="34" charset="0"/>
              </a:rPr>
              <a:t>systematic theft on a mass scale</a:t>
            </a:r>
            <a:r>
              <a:rPr lang="en-IE" sz="1400" b="0" dirty="0">
                <a:effectLst/>
                <a:latin typeface="Open Sans" panose="020B0606030504020204" pitchFamily="34" charset="0"/>
                <a:ea typeface="Open Sans" panose="020B0606030504020204" pitchFamily="34" charset="0"/>
                <a:cs typeface="Open Sans" panose="020B0606030504020204" pitchFamily="34" charset="0"/>
              </a:rPr>
              <a:t>”.</a:t>
            </a: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Dec 2023 </a:t>
            </a:r>
            <a:r>
              <a:rPr lang="en-IE" sz="1400" dirty="0">
                <a:latin typeface="Open Sans" panose="020B0606030504020204" pitchFamily="34" charset="0"/>
                <a:ea typeface="Open Sans" panose="020B0606030504020204" pitchFamily="34" charset="0"/>
                <a:cs typeface="Open Sans" panose="020B0606030504020204" pitchFamily="34" charset="0"/>
              </a:rPr>
              <a:t>NY Times sued </a:t>
            </a:r>
            <a:r>
              <a:rPr lang="en-IE" sz="1400" dirty="0" err="1">
                <a:latin typeface="Open Sans" panose="020B0606030504020204" pitchFamily="34" charset="0"/>
                <a:ea typeface="Open Sans" panose="020B0606030504020204" pitchFamily="34" charset="0"/>
                <a:cs typeface="Open Sans" panose="020B0606030504020204" pitchFamily="34" charset="0"/>
              </a:rPr>
              <a:t>OpenAI</a:t>
            </a:r>
            <a:r>
              <a:rPr lang="en-IE" sz="1400" dirty="0">
                <a:latin typeface="Open Sans" panose="020B0606030504020204" pitchFamily="34" charset="0"/>
                <a:ea typeface="Open Sans" panose="020B0606030504020204" pitchFamily="34" charset="0"/>
                <a:cs typeface="Open Sans" panose="020B0606030504020204" pitchFamily="34" charset="0"/>
              </a:rPr>
              <a:t> and Microsoft for </a:t>
            </a:r>
            <a:r>
              <a:rPr lang="en-IE" sz="1400" i="1" dirty="0">
                <a:latin typeface="Open Sans" panose="020B0606030504020204" pitchFamily="34" charset="0"/>
                <a:ea typeface="Open Sans" panose="020B0606030504020204" pitchFamily="34" charset="0"/>
                <a:cs typeface="Open Sans" panose="020B0606030504020204" pitchFamily="34" charset="0"/>
              </a:rPr>
              <a:t>“</a:t>
            </a:r>
            <a:r>
              <a:rPr lang="en-IE" sz="1400" b="0" i="1" dirty="0">
                <a:effectLst/>
                <a:latin typeface="Open Sans" panose="020B0606030504020204" pitchFamily="34" charset="0"/>
                <a:ea typeface="Open Sans" panose="020B0606030504020204" pitchFamily="34" charset="0"/>
                <a:cs typeface="Open Sans" panose="020B0606030504020204" pitchFamily="34" charset="0"/>
              </a:rPr>
              <a:t>free-riding on The Times's massive investment in its journalism” </a:t>
            </a:r>
            <a:r>
              <a:rPr lang="en-IE" sz="1400" b="0" dirty="0">
                <a:effectLst/>
                <a:latin typeface="Open Sans" panose="020B0606030504020204" pitchFamily="34" charset="0"/>
                <a:ea typeface="Open Sans" panose="020B0606030504020204" pitchFamily="34" charset="0"/>
                <a:cs typeface="Open Sans" panose="020B0606030504020204" pitchFamily="34" charset="0"/>
              </a:rPr>
              <a:t>having asked nicely in April 2023 </a:t>
            </a:r>
            <a:r>
              <a:rPr lang="en-IE" sz="1400" dirty="0">
                <a:latin typeface="Open Sans" panose="020B0606030504020204" pitchFamily="34" charset="0"/>
                <a:ea typeface="Open Sans" panose="020B0606030504020204" pitchFamily="34" charset="0"/>
                <a:cs typeface="Open Sans" panose="020B0606030504020204" pitchFamily="34" charset="0"/>
              </a:rPr>
              <a:t>for an amicable commercial agreement with guardrails.</a:t>
            </a:r>
            <a:endParaRPr lang="en-IE" sz="1400" b="0" dirty="0">
              <a:effectLst/>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Jan 2024 </a:t>
            </a:r>
            <a:r>
              <a:rPr lang="en-IE" sz="1400" dirty="0">
                <a:latin typeface="Open Sans" panose="020B0606030504020204" pitchFamily="34" charset="0"/>
                <a:ea typeface="Open Sans" panose="020B0606030504020204" pitchFamily="34" charset="0"/>
                <a:cs typeface="Open Sans" panose="020B0606030504020204" pitchFamily="34" charset="0"/>
              </a:rPr>
              <a:t>Italy’s DPO formally charges </a:t>
            </a:r>
            <a:r>
              <a:rPr lang="en-IE" sz="1400" dirty="0" err="1">
                <a:latin typeface="Open Sans" panose="020B0606030504020204" pitchFamily="34" charset="0"/>
                <a:ea typeface="Open Sans" panose="020B0606030504020204" pitchFamily="34" charset="0"/>
                <a:cs typeface="Open Sans" panose="020B0606030504020204" pitchFamily="34" charset="0"/>
              </a:rPr>
              <a:t>OpenAI</a:t>
            </a:r>
            <a:r>
              <a:rPr lang="en-IE" sz="1400" dirty="0">
                <a:latin typeface="Open Sans" panose="020B0606030504020204" pitchFamily="34" charset="0"/>
                <a:ea typeface="Open Sans" panose="020B0606030504020204" pitchFamily="34" charset="0"/>
                <a:cs typeface="Open Sans" panose="020B0606030504020204" pitchFamily="34" charset="0"/>
              </a:rPr>
              <a:t> of violations of GDPR with potential fine of €20m or 4% global annual revenue.</a:t>
            </a: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Feb 2024 </a:t>
            </a:r>
            <a:r>
              <a:rPr lang="en-IE" sz="1400" b="0" dirty="0">
                <a:effectLst/>
                <a:latin typeface="Open Sans" panose="020B0606030504020204" pitchFamily="34" charset="0"/>
                <a:ea typeface="Open Sans" panose="020B0606030504020204" pitchFamily="34" charset="0"/>
                <a:cs typeface="Open Sans" panose="020B0606030504020204" pitchFamily="34" charset="0"/>
              </a:rPr>
              <a:t>Sarah Silverman also sues </a:t>
            </a:r>
            <a:r>
              <a:rPr lang="en-IE" sz="1400" b="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dirty="0">
                <a:effectLst/>
                <a:latin typeface="Open Sans" panose="020B0606030504020204" pitchFamily="34" charset="0"/>
                <a:ea typeface="Open Sans" panose="020B0606030504020204" pitchFamily="34" charset="0"/>
                <a:cs typeface="Open Sans" panose="020B0606030504020204" pitchFamily="34" charset="0"/>
              </a:rPr>
              <a:t> for violating © on her memoir.</a:t>
            </a:r>
            <a:endParaRPr lang="en-IE" sz="1400" dirty="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March 2024 </a:t>
            </a:r>
            <a:r>
              <a:rPr lang="en-IE" sz="1400" dirty="0">
                <a:latin typeface="Open Sans" panose="020B0606030504020204" pitchFamily="34" charset="0"/>
                <a:ea typeface="Open Sans" panose="020B0606030504020204" pitchFamily="34" charset="0"/>
                <a:cs typeface="Open Sans" panose="020B0606030504020204" pitchFamily="34" charset="0"/>
              </a:rPr>
              <a:t>French Competition Authority fines Google €250m over breaches </a:t>
            </a:r>
            <a:br>
              <a:rPr lang="en-IE" sz="1400" dirty="0">
                <a:latin typeface="Open Sans" panose="020B0606030504020204" pitchFamily="34" charset="0"/>
                <a:ea typeface="Open Sans" panose="020B0606030504020204" pitchFamily="34" charset="0"/>
                <a:cs typeface="Open Sans" panose="020B0606030504020204" pitchFamily="34" charset="0"/>
              </a:rPr>
            </a:br>
            <a:r>
              <a:rPr lang="en-IE" sz="1400" dirty="0">
                <a:latin typeface="Open Sans" panose="020B0606030504020204" pitchFamily="34" charset="0"/>
                <a:ea typeface="Open Sans" panose="020B0606030504020204" pitchFamily="34" charset="0"/>
                <a:cs typeface="Open Sans" panose="020B0606030504020204" pitchFamily="34" charset="0"/>
              </a:rPr>
              <a:t>of copyright law in their training data.</a:t>
            </a:r>
          </a:p>
          <a:p>
            <a:pPr lvl="1">
              <a:lnSpc>
                <a:spcPct val="100000"/>
              </a:lnSpc>
            </a:pPr>
            <a:r>
              <a:rPr lang="en-IE" sz="1400" b="1" dirty="0">
                <a:latin typeface="Open Sans" panose="020B0606030504020204" pitchFamily="34" charset="0"/>
                <a:ea typeface="Open Sans" panose="020B0606030504020204" pitchFamily="34" charset="0"/>
                <a:cs typeface="Open Sans" panose="020B0606030504020204" pitchFamily="34" charset="0"/>
              </a:rPr>
              <a:t>April 2024 </a:t>
            </a:r>
            <a:r>
              <a:rPr lang="en-IE" sz="1400" dirty="0">
                <a:latin typeface="Open Sans" panose="020B0606030504020204" pitchFamily="34" charset="0"/>
                <a:ea typeface="Open Sans" panose="020B0606030504020204" pitchFamily="34" charset="0"/>
                <a:cs typeface="Open Sans" panose="020B0606030504020204" pitchFamily="34" charset="0"/>
              </a:rPr>
              <a:t>8x US newspapers suing </a:t>
            </a:r>
            <a:r>
              <a:rPr lang="en-IE" sz="1400" dirty="0" err="1">
                <a:latin typeface="Open Sans" panose="020B0606030504020204" pitchFamily="34" charset="0"/>
                <a:ea typeface="Open Sans" panose="020B0606030504020204" pitchFamily="34" charset="0"/>
                <a:cs typeface="Open Sans" panose="020B0606030504020204" pitchFamily="34" charset="0"/>
              </a:rPr>
              <a:t>OpenAI</a:t>
            </a:r>
            <a:r>
              <a:rPr lang="en-IE" sz="1400" dirty="0">
                <a:latin typeface="Open Sans" panose="020B0606030504020204" pitchFamily="34" charset="0"/>
                <a:ea typeface="Open Sans" panose="020B0606030504020204" pitchFamily="34" charset="0"/>
                <a:cs typeface="Open Sans" panose="020B0606030504020204" pitchFamily="34" charset="0"/>
              </a:rPr>
              <a:t> and Microsoft.</a:t>
            </a:r>
          </a:p>
          <a:p>
            <a:pPr lvl="1">
              <a:lnSpc>
                <a:spcPct val="100000"/>
              </a:lnSpc>
            </a:pPr>
            <a:r>
              <a:rPr lang="en-IE" sz="1400" b="1" dirty="0">
                <a:effectLst/>
                <a:latin typeface="Open Sans" panose="020B0606030504020204" pitchFamily="34" charset="0"/>
                <a:ea typeface="Open Sans" panose="020B0606030504020204" pitchFamily="34" charset="0"/>
                <a:cs typeface="Open Sans" panose="020B0606030504020204" pitchFamily="34" charset="0"/>
              </a:rPr>
              <a:t>May 2024 </a:t>
            </a:r>
            <a:r>
              <a:rPr lang="en-IE" sz="1400" b="0" dirty="0">
                <a:effectLst/>
                <a:latin typeface="Open Sans" panose="020B0606030504020204" pitchFamily="34" charset="0"/>
                <a:ea typeface="Open Sans" panose="020B0606030504020204" pitchFamily="34" charset="0"/>
                <a:cs typeface="Open Sans" panose="020B0606030504020204" pitchFamily="34" charset="0"/>
              </a:rPr>
              <a:t>Scarlett Johansson forces </a:t>
            </a:r>
            <a:r>
              <a:rPr lang="en-IE" sz="1400" b="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dirty="0">
                <a:effectLst/>
                <a:latin typeface="Open Sans" panose="020B0606030504020204" pitchFamily="34" charset="0"/>
                <a:ea typeface="Open Sans" panose="020B0606030504020204" pitchFamily="34" charset="0"/>
                <a:cs typeface="Open Sans" panose="020B0606030504020204" pitchFamily="34" charset="0"/>
              </a:rPr>
              <a:t> to stop using a voice uncannily </a:t>
            </a:r>
            <a:br>
              <a:rPr lang="en-IE" sz="1400" b="0" dirty="0">
                <a:effectLst/>
                <a:latin typeface="Open Sans" panose="020B0606030504020204" pitchFamily="34" charset="0"/>
                <a:ea typeface="Open Sans" panose="020B0606030504020204" pitchFamily="34" charset="0"/>
                <a:cs typeface="Open Sans" panose="020B0606030504020204" pitchFamily="34" charset="0"/>
              </a:rPr>
            </a:br>
            <a:r>
              <a:rPr lang="en-IE" sz="1400" b="0" dirty="0">
                <a:effectLst/>
                <a:latin typeface="Open Sans" panose="020B0606030504020204" pitchFamily="34" charset="0"/>
                <a:ea typeface="Open Sans" panose="020B0606030504020204" pitchFamily="34" charset="0"/>
                <a:cs typeface="Open Sans" panose="020B0606030504020204" pitchFamily="34" charset="0"/>
              </a:rPr>
              <a:t>like hers in their chat products</a:t>
            </a:r>
            <a:r>
              <a:rPr lang="en-IE" sz="1400" dirty="0">
                <a:latin typeface="Open Sans" panose="020B0606030504020204" pitchFamily="34" charset="0"/>
                <a:ea typeface="Open Sans" panose="020B0606030504020204" pitchFamily="34" charset="0"/>
                <a:cs typeface="Open Sans" panose="020B0606030504020204" pitchFamily="34" charset="0"/>
              </a:rPr>
              <a:t>.</a:t>
            </a:r>
          </a:p>
          <a:p>
            <a:pPr lvl="1">
              <a:lnSpc>
                <a:spcPct val="100000"/>
              </a:lnSpc>
            </a:pPr>
            <a:r>
              <a:rPr lang="en-IE" sz="1400" b="1" dirty="0">
                <a:effectLst/>
                <a:latin typeface="Open Sans" panose="020B0606030504020204" pitchFamily="34" charset="0"/>
                <a:ea typeface="Open Sans" panose="020B0606030504020204" pitchFamily="34" charset="0"/>
                <a:cs typeface="Open Sans" panose="020B0606030504020204" pitchFamily="34" charset="0"/>
              </a:rPr>
              <a:t>June 2024 </a:t>
            </a:r>
            <a:r>
              <a:rPr lang="en-IE" sz="1400" b="0" dirty="0">
                <a:effectLst/>
                <a:latin typeface="Open Sans" panose="020B0606030504020204" pitchFamily="34" charset="0"/>
                <a:ea typeface="Open Sans" panose="020B0606030504020204" pitchFamily="34" charset="0"/>
                <a:cs typeface="Open Sans" panose="020B0606030504020204" pitchFamily="34" charset="0"/>
              </a:rPr>
              <a:t>non-profit </a:t>
            </a:r>
            <a:r>
              <a:rPr lang="en-IE" sz="1400" b="0" i="0" dirty="0">
                <a:effectLst/>
                <a:latin typeface="Open Sans" panose="020B0606030504020204" pitchFamily="34" charset="0"/>
                <a:ea typeface="Open Sans" panose="020B0606030504020204" pitchFamily="34" charset="0"/>
                <a:cs typeface="Open Sans" panose="020B0606030504020204" pitchFamily="34" charset="0"/>
              </a:rPr>
              <a:t>Centre for Investigative Reporting (CIR) sues </a:t>
            </a:r>
            <a:r>
              <a:rPr lang="en-IE" sz="1400" b="0" i="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i="0" dirty="0">
                <a:effectLst/>
                <a:latin typeface="Open Sans" panose="020B0606030504020204" pitchFamily="34" charset="0"/>
                <a:ea typeface="Open Sans" panose="020B0606030504020204" pitchFamily="34" charset="0"/>
                <a:cs typeface="Open Sans" panose="020B0606030504020204" pitchFamily="34" charset="0"/>
              </a:rPr>
              <a:t> and Microsoft for copyright infringement.</a:t>
            </a:r>
          </a:p>
          <a:p>
            <a:pPr lvl="1">
              <a:lnSpc>
                <a:spcPct val="100000"/>
              </a:lnSpc>
            </a:pPr>
            <a:r>
              <a:rPr lang="en-IE" sz="1400" b="1" dirty="0">
                <a:effectLst/>
                <a:latin typeface="Open Sans" panose="020B0606030504020204" pitchFamily="34" charset="0"/>
                <a:ea typeface="Open Sans" panose="020B0606030504020204" pitchFamily="34" charset="0"/>
                <a:cs typeface="Open Sans" panose="020B0606030504020204" pitchFamily="34" charset="0"/>
              </a:rPr>
              <a:t>July 2024 </a:t>
            </a:r>
            <a:r>
              <a:rPr lang="en-IE" sz="1400" b="0" dirty="0">
                <a:effectLst/>
                <a:latin typeface="Open Sans" panose="020B0606030504020204" pitchFamily="34" charset="0"/>
                <a:ea typeface="Open Sans" panose="020B0606030504020204" pitchFamily="34" charset="0"/>
                <a:cs typeface="Open Sans" panose="020B0606030504020204" pitchFamily="34" charset="0"/>
              </a:rPr>
              <a:t>Mumsnet launches British legal action against </a:t>
            </a:r>
            <a:r>
              <a:rPr lang="en-IE" sz="1400" b="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dirty="0">
                <a:effectLst/>
                <a:latin typeface="Open Sans" panose="020B0606030504020204" pitchFamily="34" charset="0"/>
                <a:ea typeface="Open Sans" panose="020B0606030504020204" pitchFamily="34" charset="0"/>
                <a:cs typeface="Open Sans" panose="020B0606030504020204" pitchFamily="34" charset="0"/>
              </a:rPr>
              <a:t>.</a:t>
            </a:r>
          </a:p>
          <a:p>
            <a:pPr lvl="1">
              <a:lnSpc>
                <a:spcPct val="100000"/>
              </a:lnSpc>
            </a:pPr>
            <a:r>
              <a:rPr lang="en-IE" sz="1400" b="1" dirty="0">
                <a:effectLst/>
                <a:latin typeface="Open Sans" panose="020B0606030504020204" pitchFamily="34" charset="0"/>
                <a:ea typeface="Open Sans" panose="020B0606030504020204" pitchFamily="34" charset="0"/>
                <a:cs typeface="Open Sans" panose="020B0606030504020204" pitchFamily="34" charset="0"/>
              </a:rPr>
              <a:t>Aug 2024 </a:t>
            </a:r>
            <a:r>
              <a:rPr lang="en-IE" sz="1400" b="0" dirty="0" err="1">
                <a:effectLst/>
                <a:latin typeface="Open Sans" panose="020B0606030504020204" pitchFamily="34" charset="0"/>
                <a:ea typeface="Open Sans" panose="020B0606030504020204" pitchFamily="34" charset="0"/>
                <a:cs typeface="Open Sans" panose="020B0606030504020204" pitchFamily="34" charset="0"/>
              </a:rPr>
              <a:t>OpenAI</a:t>
            </a:r>
            <a:r>
              <a:rPr lang="en-IE" sz="1400" b="0" dirty="0">
                <a:effectLst/>
                <a:latin typeface="Open Sans" panose="020B0606030504020204" pitchFamily="34" charset="0"/>
                <a:ea typeface="Open Sans" panose="020B0606030504020204" pitchFamily="34" charset="0"/>
                <a:cs typeface="Open Sans" panose="020B0606030504020204" pitchFamily="34" charset="0"/>
              </a:rPr>
              <a:t> sued over using YouTube videos without consent.</a:t>
            </a:r>
          </a:p>
          <a:p>
            <a:pPr>
              <a:lnSpc>
                <a:spcPct val="100000"/>
              </a:lnSpc>
            </a:pPr>
            <a:r>
              <a:rPr lang="en-IE" sz="1800" dirty="0">
                <a:latin typeface="Open Sans" panose="020B0606030504020204" pitchFamily="34" charset="0"/>
                <a:ea typeface="Open Sans" panose="020B0606030504020204" pitchFamily="34" charset="0"/>
                <a:cs typeface="Open Sans" panose="020B0606030504020204" pitchFamily="34" charset="0"/>
              </a:rPr>
              <a:t>All jammed up in the court system and likely outcome is licensing will take the sting out of criticisms and the hope is will all “go away”</a:t>
            </a:r>
            <a:endParaRPr lang="en-IE" sz="1800" b="0" dirty="0">
              <a:effectLst/>
              <a:latin typeface="Open Sans" panose="020B0606030504020204" pitchFamily="34" charset="0"/>
              <a:ea typeface="Open Sans" panose="020B0606030504020204" pitchFamily="34" charset="0"/>
              <a:cs typeface="Open Sans" panose="020B0606030504020204" pitchFamily="34" charset="0"/>
            </a:endParaRPr>
          </a:p>
          <a:p>
            <a:pPr marL="1028700" lvl="2" indent="0">
              <a:lnSpc>
                <a:spcPct val="100000"/>
              </a:lnSpc>
              <a:buNone/>
            </a:pPr>
            <a:endParaRPr lang="en-IE" sz="1400" b="0" i="1"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600" dirty="0"/>
          </a:p>
        </p:txBody>
      </p:sp>
      <p:pic>
        <p:nvPicPr>
          <p:cNvPr id="3" name="Picture 2" descr="A person standing on a beach&#10;&#10;Description automatically generated">
            <a:extLst>
              <a:ext uri="{FF2B5EF4-FFF2-40B4-BE49-F238E27FC236}">
                <a16:creationId xmlns:a16="http://schemas.microsoft.com/office/drawing/2014/main" id="{E4BB895A-93FA-506F-E42F-FB628C1AAD46}"/>
              </a:ext>
            </a:extLst>
          </p:cNvPr>
          <p:cNvPicPr>
            <a:picLocks noChangeAspect="1"/>
          </p:cNvPicPr>
          <p:nvPr/>
        </p:nvPicPr>
        <p:blipFill>
          <a:blip r:embed="rId2"/>
          <a:stretch>
            <a:fillRect/>
          </a:stretch>
        </p:blipFill>
        <p:spPr>
          <a:xfrm>
            <a:off x="8567952" y="2955569"/>
            <a:ext cx="2202258" cy="1498444"/>
          </a:xfrm>
          <a:prstGeom prst="rect">
            <a:avLst/>
          </a:prstGeom>
        </p:spPr>
      </p:pic>
    </p:spTree>
    <p:extLst>
      <p:ext uri="{BB962C8B-B14F-4D97-AF65-F5344CB8AC3E}">
        <p14:creationId xmlns:p14="http://schemas.microsoft.com/office/powerpoint/2010/main" val="251515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ACE291C-8FE9-6579-89C8-2736A3509FE0}"/>
              </a:ext>
            </a:extLst>
          </p:cNvPr>
          <p:cNvGraphicFramePr/>
          <p:nvPr>
            <p:extLst>
              <p:ext uri="{D42A27DB-BD31-4B8C-83A1-F6EECF244321}">
                <p14:modId xmlns:p14="http://schemas.microsoft.com/office/powerpoint/2010/main" val="1150734713"/>
              </p:ext>
            </p:extLst>
          </p:nvPr>
        </p:nvGraphicFramePr>
        <p:xfrm>
          <a:off x="4486656" y="401066"/>
          <a:ext cx="6720840" cy="5340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blue sign on a pole&#10;&#10;Description automatically generated">
            <a:extLst>
              <a:ext uri="{FF2B5EF4-FFF2-40B4-BE49-F238E27FC236}">
                <a16:creationId xmlns:a16="http://schemas.microsoft.com/office/drawing/2014/main" id="{2490C07C-E630-AFE8-64C7-0D268C7CB5E9}"/>
              </a:ext>
            </a:extLst>
          </p:cNvPr>
          <p:cNvPicPr>
            <a:picLocks noChangeAspect="1"/>
          </p:cNvPicPr>
          <p:nvPr/>
        </p:nvPicPr>
        <p:blipFill>
          <a:blip r:embed="rId7"/>
          <a:stretch>
            <a:fillRect/>
          </a:stretch>
        </p:blipFill>
        <p:spPr>
          <a:xfrm>
            <a:off x="10691627" y="1894417"/>
            <a:ext cx="1313891" cy="1726518"/>
          </a:xfrm>
          <a:prstGeom prst="rect">
            <a:avLst/>
          </a:prstGeom>
        </p:spPr>
      </p:pic>
      <p:pic>
        <p:nvPicPr>
          <p:cNvPr id="11" name="Picture 10" descr="A sign on the entrance of a building&#10;&#10;Description automatically generated">
            <a:extLst>
              <a:ext uri="{FF2B5EF4-FFF2-40B4-BE49-F238E27FC236}">
                <a16:creationId xmlns:a16="http://schemas.microsoft.com/office/drawing/2014/main" id="{00A824A7-0399-265A-E72E-FF418B7EE9E3}"/>
              </a:ext>
            </a:extLst>
          </p:cNvPr>
          <p:cNvPicPr>
            <a:picLocks noChangeAspect="1"/>
          </p:cNvPicPr>
          <p:nvPr/>
        </p:nvPicPr>
        <p:blipFill>
          <a:blip r:embed="rId8"/>
          <a:stretch>
            <a:fillRect/>
          </a:stretch>
        </p:blipFill>
        <p:spPr>
          <a:xfrm>
            <a:off x="8734171" y="180861"/>
            <a:ext cx="1505336" cy="1210213"/>
          </a:xfrm>
          <a:prstGeom prst="rect">
            <a:avLst/>
          </a:prstGeom>
        </p:spPr>
      </p:pic>
      <p:pic>
        <p:nvPicPr>
          <p:cNvPr id="15" name="Picture 14" descr="A person in a suit and a person in a suit&#10;&#10;Description automatically generated">
            <a:extLst>
              <a:ext uri="{FF2B5EF4-FFF2-40B4-BE49-F238E27FC236}">
                <a16:creationId xmlns:a16="http://schemas.microsoft.com/office/drawing/2014/main" id="{2F1B21B4-2F5B-3AF9-9FBF-9C3F858FA56A}"/>
              </a:ext>
            </a:extLst>
          </p:cNvPr>
          <p:cNvPicPr>
            <a:picLocks noChangeAspect="1"/>
          </p:cNvPicPr>
          <p:nvPr/>
        </p:nvPicPr>
        <p:blipFill>
          <a:blip r:embed="rId9"/>
          <a:stretch>
            <a:fillRect/>
          </a:stretch>
        </p:blipFill>
        <p:spPr>
          <a:xfrm>
            <a:off x="9957595" y="4520548"/>
            <a:ext cx="1732302" cy="1441454"/>
          </a:xfrm>
          <a:prstGeom prst="rect">
            <a:avLst/>
          </a:prstGeom>
        </p:spPr>
      </p:pic>
      <p:pic>
        <p:nvPicPr>
          <p:cNvPr id="17" name="Picture 16" descr="A group of people standing next to a train&#10;&#10;Description automatically generated">
            <a:extLst>
              <a:ext uri="{FF2B5EF4-FFF2-40B4-BE49-F238E27FC236}">
                <a16:creationId xmlns:a16="http://schemas.microsoft.com/office/drawing/2014/main" id="{37439118-3B13-96CD-580A-7994E9146655}"/>
              </a:ext>
            </a:extLst>
          </p:cNvPr>
          <p:cNvPicPr>
            <a:picLocks noChangeAspect="1"/>
          </p:cNvPicPr>
          <p:nvPr/>
        </p:nvPicPr>
        <p:blipFill>
          <a:blip r:embed="rId10"/>
          <a:stretch>
            <a:fillRect/>
          </a:stretch>
        </p:blipFill>
        <p:spPr>
          <a:xfrm>
            <a:off x="3329926" y="4666674"/>
            <a:ext cx="2418252" cy="1441454"/>
          </a:xfrm>
          <a:prstGeom prst="rect">
            <a:avLst/>
          </a:prstGeom>
        </p:spPr>
      </p:pic>
      <p:pic>
        <p:nvPicPr>
          <p:cNvPr id="19" name="Picture 18" descr="A superhero with a red cape and a red cape&#10;&#10;Description automatically generated">
            <a:extLst>
              <a:ext uri="{FF2B5EF4-FFF2-40B4-BE49-F238E27FC236}">
                <a16:creationId xmlns:a16="http://schemas.microsoft.com/office/drawing/2014/main" id="{0CA3F1A7-71F6-9504-EB25-DB6A0757749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167626" y="488531"/>
            <a:ext cx="1313891" cy="1929454"/>
          </a:xfrm>
          <a:prstGeom prst="rect">
            <a:avLst/>
          </a:prstGeom>
        </p:spPr>
      </p:pic>
      <p:sp>
        <p:nvSpPr>
          <p:cNvPr id="8" name="Rectangle 7">
            <a:extLst>
              <a:ext uri="{FF2B5EF4-FFF2-40B4-BE49-F238E27FC236}">
                <a16:creationId xmlns:a16="http://schemas.microsoft.com/office/drawing/2014/main" id="{1C9AB294-FB6B-1691-D0B2-8F6E5784221E}"/>
              </a:ext>
            </a:extLst>
          </p:cNvPr>
          <p:cNvSpPr/>
          <p:nvPr/>
        </p:nvSpPr>
        <p:spPr>
          <a:xfrm>
            <a:off x="4167626" y="180861"/>
            <a:ext cx="2879217" cy="3894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BDA7AB-F021-DDBA-7245-074B1F692EB7}"/>
              </a:ext>
            </a:extLst>
          </p:cNvPr>
          <p:cNvSpPr/>
          <p:nvPr/>
        </p:nvSpPr>
        <p:spPr>
          <a:xfrm>
            <a:off x="3240158" y="4075043"/>
            <a:ext cx="4880112" cy="2118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D768A25-82BA-DEFD-F6CB-E1CC1F73BDE2}"/>
              </a:ext>
            </a:extLst>
          </p:cNvPr>
          <p:cNvGrpSpPr/>
          <p:nvPr/>
        </p:nvGrpSpPr>
        <p:grpSpPr>
          <a:xfrm>
            <a:off x="8203572" y="3485322"/>
            <a:ext cx="3671215" cy="2706282"/>
            <a:chOff x="8203572" y="3485322"/>
            <a:chExt cx="3671215" cy="2706282"/>
          </a:xfrm>
          <a:solidFill>
            <a:schemeClr val="bg1"/>
          </a:solidFill>
        </p:grpSpPr>
        <p:sp>
          <p:nvSpPr>
            <p:cNvPr id="12" name="Rectangle 11">
              <a:extLst>
                <a:ext uri="{FF2B5EF4-FFF2-40B4-BE49-F238E27FC236}">
                  <a16:creationId xmlns:a16="http://schemas.microsoft.com/office/drawing/2014/main" id="{4AB6DEA3-7405-8CDC-9156-AE28C8773692}"/>
                </a:ext>
              </a:extLst>
            </p:cNvPr>
            <p:cNvSpPr/>
            <p:nvPr/>
          </p:nvSpPr>
          <p:spPr>
            <a:xfrm>
              <a:off x="8203572" y="3717235"/>
              <a:ext cx="3671215" cy="247436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286E17-86C7-FA7F-0539-F0E4444F451C}"/>
                </a:ext>
              </a:extLst>
            </p:cNvPr>
            <p:cNvSpPr/>
            <p:nvPr/>
          </p:nvSpPr>
          <p:spPr>
            <a:xfrm>
              <a:off x="8694560" y="3485322"/>
              <a:ext cx="1344619" cy="46382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619425-B6E7-23A6-C64F-6E147D66D355}"/>
              </a:ext>
            </a:extLst>
          </p:cNvPr>
          <p:cNvSpPr/>
          <p:nvPr/>
        </p:nvSpPr>
        <p:spPr>
          <a:xfrm>
            <a:off x="8537712" y="1611279"/>
            <a:ext cx="3561523" cy="2243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8D0B7-0028-9568-E0C9-F229CD0FF31D}"/>
              </a:ext>
            </a:extLst>
          </p:cNvPr>
          <p:cNvSpPr>
            <a:spLocks noGrp="1"/>
          </p:cNvSpPr>
          <p:nvPr>
            <p:ph type="title"/>
          </p:nvPr>
        </p:nvSpPr>
        <p:spPr>
          <a:xfrm>
            <a:off x="502103" y="1048105"/>
            <a:ext cx="4276378" cy="5145659"/>
          </a:xfrm>
        </p:spPr>
        <p:txBody>
          <a:bodyPr>
            <a:normAutofit/>
          </a:bodyPr>
          <a:lstStyle/>
          <a:p>
            <a:r>
              <a:rPr lang="en-US" sz="3600" b="1" dirty="0"/>
              <a:t>Hallucinations are “mixed-up” logic </a:t>
            </a:r>
            <a:br>
              <a:rPr lang="en-US" sz="3600" b="1" dirty="0"/>
            </a:br>
            <a:br>
              <a:rPr lang="en-US" sz="3600" b="1" dirty="0"/>
            </a:br>
            <a:r>
              <a:rPr lang="en-US" sz="3600" b="1" dirty="0"/>
              <a:t>The AI butterfly effect !</a:t>
            </a:r>
            <a:br>
              <a:rPr lang="en-US" sz="3600" b="1" dirty="0"/>
            </a:br>
            <a:endParaRPr lang="en-US" sz="3600" b="1" dirty="0"/>
          </a:p>
        </p:txBody>
      </p:sp>
    </p:spTree>
    <p:extLst>
      <p:ext uri="{BB962C8B-B14F-4D97-AF65-F5344CB8AC3E}">
        <p14:creationId xmlns:p14="http://schemas.microsoft.com/office/powerpoint/2010/main" val="10878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3067C-5FC2-E9FA-792B-C264EDE7C70C}"/>
              </a:ext>
            </a:extLst>
          </p:cNvPr>
          <p:cNvSpPr>
            <a:spLocks noGrp="1"/>
          </p:cNvSpPr>
          <p:nvPr>
            <p:ph type="title"/>
          </p:nvPr>
        </p:nvSpPr>
        <p:spPr/>
        <p:txBody>
          <a:bodyPr>
            <a:normAutofit/>
          </a:bodyPr>
          <a:lstStyle/>
          <a:p>
            <a:r>
              <a:rPr lang="en-US" sz="4000" b="1" dirty="0"/>
              <a:t>How to tailor a LLM / FM for </a:t>
            </a:r>
            <a:r>
              <a:rPr lang="en-US" sz="4000" b="1" u="sng" dirty="0"/>
              <a:t>you</a:t>
            </a:r>
            <a:r>
              <a:rPr lang="en-US" sz="4000" b="1" dirty="0"/>
              <a:t> …</a:t>
            </a:r>
          </a:p>
        </p:txBody>
      </p:sp>
      <p:sp>
        <p:nvSpPr>
          <p:cNvPr id="6" name="Text Placeholder 5">
            <a:extLst>
              <a:ext uri="{FF2B5EF4-FFF2-40B4-BE49-F238E27FC236}">
                <a16:creationId xmlns:a16="http://schemas.microsoft.com/office/drawing/2014/main" id="{7B97EC88-95F6-5041-FD66-582B0001B93B}"/>
              </a:ext>
            </a:extLst>
          </p:cNvPr>
          <p:cNvSpPr>
            <a:spLocks noGrp="1"/>
          </p:cNvSpPr>
          <p:nvPr>
            <p:ph type="body" idx="1"/>
          </p:nvPr>
        </p:nvSpPr>
        <p:spPr>
          <a:xfrm>
            <a:off x="838200" y="1331976"/>
            <a:ext cx="10697308" cy="4935380"/>
          </a:xfrm>
        </p:spPr>
        <p:txBody>
          <a:bodyPr>
            <a:normAutofit fontScale="77500" lnSpcReduction="20000"/>
          </a:bodyPr>
          <a:lstStyle/>
          <a:p>
            <a:pPr marL="114300" indent="0" algn="l">
              <a:lnSpc>
                <a:spcPct val="120000"/>
              </a:lnSpc>
              <a:buNone/>
            </a:pPr>
            <a:r>
              <a:rPr lang="en-IE" sz="3100" i="0" dirty="0">
                <a:effectLst/>
                <a:latin typeface="Open Sans" panose="020B0606030504020204" pitchFamily="34" charset="0"/>
                <a:ea typeface="Open Sans" panose="020B0606030504020204" pitchFamily="34" charset="0"/>
                <a:cs typeface="Open Sans" panose="020B0606030504020204" pitchFamily="34" charset="0"/>
              </a:rPr>
              <a:t>Beyond using an OTS LLM like </a:t>
            </a:r>
            <a:r>
              <a:rPr lang="en-IE" sz="3100" i="0" dirty="0" err="1">
                <a:effectLst/>
                <a:latin typeface="Open Sans" panose="020B0606030504020204" pitchFamily="34" charset="0"/>
                <a:ea typeface="Open Sans" panose="020B0606030504020204" pitchFamily="34" charset="0"/>
                <a:cs typeface="Open Sans" panose="020B0606030504020204" pitchFamily="34" charset="0"/>
              </a:rPr>
              <a:t>ChatGPT</a:t>
            </a:r>
            <a:r>
              <a:rPr lang="en-IE" sz="3100" i="0" dirty="0">
                <a:effectLst/>
                <a:latin typeface="Open Sans" panose="020B0606030504020204" pitchFamily="34" charset="0"/>
                <a:ea typeface="Open Sans" panose="020B0606030504020204" pitchFamily="34" charset="0"/>
                <a:cs typeface="Open Sans" panose="020B0606030504020204" pitchFamily="34" charset="0"/>
              </a:rPr>
              <a:t>, Gemini, </a:t>
            </a:r>
            <a:r>
              <a:rPr lang="en-IE" sz="3100" i="0" dirty="0" err="1">
                <a:effectLst/>
                <a:latin typeface="Open Sans" panose="020B0606030504020204" pitchFamily="34" charset="0"/>
                <a:ea typeface="Open Sans" panose="020B0606030504020204" pitchFamily="34" charset="0"/>
                <a:cs typeface="Open Sans" panose="020B0606030504020204" pitchFamily="34" charset="0"/>
              </a:rPr>
              <a:t>Copilot</a:t>
            </a:r>
            <a:r>
              <a:rPr lang="en-IE" sz="3100" i="0" dirty="0">
                <a:effectLst/>
                <a:latin typeface="Open Sans" panose="020B0606030504020204" pitchFamily="34" charset="0"/>
                <a:ea typeface="Open Sans" panose="020B0606030504020204" pitchFamily="34" charset="0"/>
                <a:cs typeface="Open Sans" panose="020B0606030504020204" pitchFamily="34" charset="0"/>
              </a:rPr>
              <a:t> or </a:t>
            </a:r>
            <a:r>
              <a:rPr lang="en-IE" sz="3100" i="0" dirty="0" err="1">
                <a:effectLst/>
                <a:latin typeface="Open Sans" panose="020B0606030504020204" pitchFamily="34" charset="0"/>
                <a:ea typeface="Open Sans" panose="020B0606030504020204" pitchFamily="34" charset="0"/>
                <a:cs typeface="Open Sans" panose="020B0606030504020204" pitchFamily="34" charset="0"/>
              </a:rPr>
              <a:t>claude.ai</a:t>
            </a:r>
            <a:r>
              <a:rPr lang="en-IE" sz="3100" i="0" dirty="0">
                <a:effectLst/>
                <a:latin typeface="Open Sans" panose="020B0606030504020204" pitchFamily="34" charset="0"/>
                <a:ea typeface="Open Sans" panose="020B0606030504020204" pitchFamily="34" charset="0"/>
                <a:cs typeface="Open Sans" panose="020B0606030504020204" pitchFamily="34" charset="0"/>
              </a:rPr>
              <a:t> with limited contexts, there are 4 ways to provide context for interacting with a LLM / FM … prompt, tune, train or RAG</a:t>
            </a:r>
            <a:br>
              <a:rPr lang="en-IE" sz="3100" i="0" dirty="0">
                <a:effectLst/>
                <a:latin typeface="Open Sans" panose="020B0606030504020204" pitchFamily="34" charset="0"/>
                <a:ea typeface="Open Sans" panose="020B0606030504020204" pitchFamily="34" charset="0"/>
                <a:cs typeface="Open Sans" panose="020B0606030504020204" pitchFamily="34" charset="0"/>
              </a:rPr>
            </a:br>
            <a:endParaRPr lang="en-IE" sz="3100" i="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20000"/>
              </a:lnSpc>
              <a:buFont typeface="+mj-lt"/>
              <a:buAutoNum type="arabicPeriod"/>
            </a:pPr>
            <a:r>
              <a:rPr lang="en-IE" sz="3100" b="1" i="0" dirty="0">
                <a:effectLst/>
                <a:latin typeface="Open Sans" panose="020B0606030504020204" pitchFamily="34" charset="0"/>
                <a:ea typeface="Open Sans" panose="020B0606030504020204" pitchFamily="34" charset="0"/>
                <a:cs typeface="Open Sans" panose="020B0606030504020204" pitchFamily="34" charset="0"/>
              </a:rPr>
              <a:t>Prompt engineering:</a:t>
            </a:r>
            <a:r>
              <a:rPr lang="en-IE" sz="3100" b="0" i="0" dirty="0">
                <a:effectLst/>
                <a:latin typeface="Open Sans" panose="020B0606030504020204" pitchFamily="34" charset="0"/>
                <a:ea typeface="Open Sans" panose="020B0606030504020204" pitchFamily="34" charset="0"/>
                <a:cs typeface="Open Sans" panose="020B0606030504020204" pitchFamily="34" charset="0"/>
              </a:rPr>
              <a:t> zero programming, use an existing LLM;</a:t>
            </a:r>
          </a:p>
          <a:p>
            <a:pPr>
              <a:lnSpc>
                <a:spcPct val="120000"/>
              </a:lnSpc>
              <a:buFont typeface="+mj-lt"/>
              <a:buAutoNum type="arabicPeriod"/>
            </a:pPr>
            <a:r>
              <a:rPr lang="en-IE" sz="3100" b="1" i="0" dirty="0">
                <a:effectLst/>
                <a:latin typeface="Open Sans" panose="020B0606030504020204" pitchFamily="34" charset="0"/>
                <a:ea typeface="Open Sans" panose="020B0606030504020204" pitchFamily="34" charset="0"/>
                <a:cs typeface="Open Sans" panose="020B0606030504020204" pitchFamily="34" charset="0"/>
              </a:rPr>
              <a:t>Fine-tuning:</a:t>
            </a:r>
            <a:r>
              <a:rPr lang="en-IE" sz="3100" b="0" i="0" dirty="0">
                <a:effectLst/>
                <a:latin typeface="Open Sans" panose="020B0606030504020204" pitchFamily="34" charset="0"/>
                <a:ea typeface="Open Sans" panose="020B0606030504020204" pitchFamily="34" charset="0"/>
                <a:cs typeface="Open Sans" panose="020B0606030504020204" pitchFamily="34" charset="0"/>
              </a:rPr>
              <a:t> adjust </a:t>
            </a:r>
            <a:r>
              <a:rPr lang="en-IE" sz="3100" dirty="0">
                <a:latin typeface="Open Sans" panose="020B0606030504020204" pitchFamily="34" charset="0"/>
                <a:ea typeface="Open Sans" panose="020B0606030504020204" pitchFamily="34" charset="0"/>
                <a:cs typeface="Open Sans" panose="020B0606030504020204" pitchFamily="34" charset="0"/>
              </a:rPr>
              <a:t>LLM</a:t>
            </a:r>
            <a:r>
              <a:rPr lang="en-IE" sz="3100" b="0" i="0" dirty="0">
                <a:effectLst/>
                <a:latin typeface="Open Sans" panose="020B0606030504020204" pitchFamily="34" charset="0"/>
                <a:ea typeface="Open Sans" panose="020B0606030504020204" pitchFamily="34" charset="0"/>
                <a:cs typeface="Open Sans" panose="020B0606030504020204" pitchFamily="34" charset="0"/>
              </a:rPr>
              <a:t> weights to align with a corpus of documents;</a:t>
            </a:r>
          </a:p>
          <a:p>
            <a:pPr algn="l">
              <a:lnSpc>
                <a:spcPct val="120000"/>
              </a:lnSpc>
              <a:buFont typeface="+mj-lt"/>
              <a:buAutoNum type="arabicPeriod"/>
            </a:pPr>
            <a:r>
              <a:rPr lang="en-IE" sz="3100" b="1" i="0" dirty="0">
                <a:effectLst/>
                <a:latin typeface="Open Sans" panose="020B0606030504020204" pitchFamily="34" charset="0"/>
                <a:ea typeface="Open Sans" panose="020B0606030504020204" pitchFamily="34" charset="0"/>
                <a:cs typeface="Open Sans" panose="020B0606030504020204" pitchFamily="34" charset="0"/>
              </a:rPr>
              <a:t>Model building: </a:t>
            </a:r>
            <a:r>
              <a:rPr lang="en-IE" sz="3100" b="0" i="0" dirty="0">
                <a:effectLst/>
                <a:latin typeface="Open Sans" panose="020B0606030504020204" pitchFamily="34" charset="0"/>
                <a:ea typeface="Open Sans" panose="020B0606030504020204" pitchFamily="34" charset="0"/>
                <a:cs typeface="Open Sans" panose="020B0606030504020204" pitchFamily="34" charset="0"/>
              </a:rPr>
              <a:t>build and train a model from scratch;</a:t>
            </a:r>
          </a:p>
          <a:p>
            <a:pPr algn="l">
              <a:lnSpc>
                <a:spcPct val="120000"/>
              </a:lnSpc>
              <a:buFont typeface="+mj-lt"/>
              <a:buAutoNum type="arabicPeriod"/>
            </a:pPr>
            <a:r>
              <a:rPr lang="en-IE" sz="3100" b="1" i="0" dirty="0">
                <a:effectLst/>
                <a:latin typeface="Open Sans" panose="020B0606030504020204" pitchFamily="34" charset="0"/>
                <a:ea typeface="Open Sans" panose="020B0606030504020204" pitchFamily="34" charset="0"/>
                <a:cs typeface="Open Sans" panose="020B0606030504020204" pitchFamily="34" charset="0"/>
              </a:rPr>
              <a:t>Retrieval Augmented Generation:</a:t>
            </a:r>
            <a:r>
              <a:rPr lang="en-IE" sz="3100" i="0" dirty="0">
                <a:effectLst/>
                <a:latin typeface="Open Sans" panose="020B0606030504020204" pitchFamily="34" charset="0"/>
                <a:ea typeface="Open Sans" panose="020B0606030504020204" pitchFamily="34" charset="0"/>
                <a:cs typeface="Open Sans" panose="020B0606030504020204" pitchFamily="34" charset="0"/>
              </a:rPr>
              <a:t> identify document(s) from a search output and fine-tune (#2) a foundational LLM for this session;</a:t>
            </a:r>
          </a:p>
          <a:p>
            <a:endParaRPr lang="en-US" dirty="0"/>
          </a:p>
        </p:txBody>
      </p:sp>
    </p:spTree>
    <p:extLst>
      <p:ext uri="{BB962C8B-B14F-4D97-AF65-F5344CB8AC3E}">
        <p14:creationId xmlns:p14="http://schemas.microsoft.com/office/powerpoint/2010/main" val="2466893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299591" y="480455"/>
            <a:ext cx="10515600" cy="870551"/>
          </a:xfrm>
        </p:spPr>
        <p:txBody>
          <a:bodyPr/>
          <a:lstStyle/>
          <a:p>
            <a:r>
              <a:rPr lang="en-US" b="1" dirty="0"/>
              <a:t>#1 Prompt Engineering</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299592" y="1194487"/>
            <a:ext cx="10515599" cy="5042722"/>
          </a:xfrm>
        </p:spPr>
        <p:txBody>
          <a:bodyPr>
            <a:normAutofit lnSpcReduction="10000"/>
          </a:bodyPr>
          <a:lstStyle/>
          <a:p>
            <a:r>
              <a:rPr lang="en-US" dirty="0"/>
              <a:t>We interact with a trained LLM by querying and </a:t>
            </a:r>
            <a:br>
              <a:rPr lang="en-US" dirty="0"/>
            </a:br>
            <a:r>
              <a:rPr lang="en-US" dirty="0"/>
              <a:t>traversing, also with inference but called </a:t>
            </a:r>
            <a:br>
              <a:rPr lang="en-US" dirty="0"/>
            </a:br>
            <a:r>
              <a:rPr lang="en-US" dirty="0"/>
              <a:t>prompt engineering, “mucking around”, </a:t>
            </a:r>
            <a:br>
              <a:rPr lang="en-US" dirty="0"/>
            </a:br>
            <a:r>
              <a:rPr lang="en-US" dirty="0"/>
              <a:t>or fishing !</a:t>
            </a:r>
          </a:p>
          <a:p>
            <a:r>
              <a:rPr lang="en-US" dirty="0"/>
              <a:t>Traversing around the huge, unstructured space with a “head” and a “tail” and incrementally and non-deterministically or stochastically </a:t>
            </a:r>
            <a:r>
              <a:rPr lang="en-US" dirty="0" err="1"/>
              <a:t>synthesising</a:t>
            </a:r>
            <a:r>
              <a:rPr lang="en-US" dirty="0"/>
              <a:t> new data sequences.</a:t>
            </a:r>
          </a:p>
          <a:p>
            <a:r>
              <a:rPr lang="en-IE" sz="2800" b="0" i="0" dirty="0">
                <a:effectLst/>
                <a:latin typeface="Open Sans" panose="020B0606030504020204" pitchFamily="34" charset="0"/>
                <a:ea typeface="Open Sans" panose="020B0606030504020204" pitchFamily="34" charset="0"/>
                <a:cs typeface="Open Sans" panose="020B0606030504020204" pitchFamily="34" charset="0"/>
              </a:rPr>
              <a:t>A long “tail</a:t>
            </a:r>
            <a:r>
              <a:rPr lang="en-IE" sz="2800" dirty="0">
                <a:latin typeface="Open Sans" panose="020B0606030504020204" pitchFamily="34" charset="0"/>
                <a:ea typeface="Open Sans" panose="020B0606030504020204" pitchFamily="34" charset="0"/>
                <a:cs typeface="Open Sans" panose="020B0606030504020204" pitchFamily="34" charset="0"/>
              </a:rPr>
              <a:t>” approach, l</a:t>
            </a:r>
            <a:r>
              <a:rPr lang="en-IE" sz="2800" b="0" i="0" dirty="0">
                <a:effectLst/>
                <a:latin typeface="Open Sans" panose="020B0606030504020204" pitchFamily="34" charset="0"/>
                <a:ea typeface="Open Sans" panose="020B0606030504020204" pitchFamily="34" charset="0"/>
                <a:cs typeface="Open Sans" panose="020B0606030504020204" pitchFamily="34" charset="0"/>
              </a:rPr>
              <a:t>imited document lengths, </a:t>
            </a:r>
            <a:r>
              <a:rPr lang="en-US" sz="2800" b="0" i="0" dirty="0">
                <a:effectLst/>
                <a:latin typeface="Open Sans" panose="020B0606030504020204" pitchFamily="34" charset="0"/>
                <a:ea typeface="Open Sans" panose="020B0606030504020204" pitchFamily="34" charset="0"/>
                <a:cs typeface="Open Sans" panose="020B0606030504020204" pitchFamily="34" charset="0"/>
              </a:rPr>
              <a:t>p</a:t>
            </a:r>
            <a:r>
              <a:rPr lang="en-US" dirty="0"/>
              <a:t>rompt “temperature” (0..1) is the lookback + lookahead.</a:t>
            </a:r>
          </a:p>
          <a:p>
            <a:r>
              <a:rPr lang="en-US" dirty="0"/>
              <a:t>I’ve done this with Heaney poetry (2019), with Oireachtas  transcripts (2018), ATC text (2019) .</a:t>
            </a:r>
          </a:p>
        </p:txBody>
      </p:sp>
      <p:pic>
        <p:nvPicPr>
          <p:cNvPr id="3" name="Picture 2" descr="A person fishing on the water&#10;&#10;Description automatically generated">
            <a:extLst>
              <a:ext uri="{FF2B5EF4-FFF2-40B4-BE49-F238E27FC236}">
                <a16:creationId xmlns:a16="http://schemas.microsoft.com/office/drawing/2014/main" id="{0664FCB9-8876-8491-BED8-AC6E54BC9F39}"/>
              </a:ext>
            </a:extLst>
          </p:cNvPr>
          <p:cNvPicPr>
            <a:picLocks noChangeAspect="1"/>
          </p:cNvPicPr>
          <p:nvPr/>
        </p:nvPicPr>
        <p:blipFill>
          <a:blip r:embed="rId2"/>
          <a:stretch>
            <a:fillRect/>
          </a:stretch>
        </p:blipFill>
        <p:spPr>
          <a:xfrm>
            <a:off x="8819219" y="291133"/>
            <a:ext cx="3179311" cy="2119745"/>
          </a:xfrm>
          <a:prstGeom prst="rect">
            <a:avLst/>
          </a:prstGeom>
        </p:spPr>
      </p:pic>
      <p:sp>
        <p:nvSpPr>
          <p:cNvPr id="4" name="TextBox 3">
            <a:extLst>
              <a:ext uri="{FF2B5EF4-FFF2-40B4-BE49-F238E27FC236}">
                <a16:creationId xmlns:a16="http://schemas.microsoft.com/office/drawing/2014/main" id="{3959C9BA-7B03-D201-1B22-3A63815E897C}"/>
              </a:ext>
            </a:extLst>
          </p:cNvPr>
          <p:cNvSpPr txBox="1"/>
          <p:nvPr/>
        </p:nvSpPr>
        <p:spPr>
          <a:xfrm>
            <a:off x="9609438" y="2195434"/>
            <a:ext cx="2220097" cy="215444"/>
          </a:xfrm>
          <a:prstGeom prst="rect">
            <a:avLst/>
          </a:prstGeom>
          <a:noFill/>
        </p:spPr>
        <p:txBody>
          <a:bodyPr wrap="square" rtlCol="0">
            <a:spAutoFit/>
          </a:bodyPr>
          <a:lstStyle/>
          <a:p>
            <a:r>
              <a:rPr lang="en-IE" sz="800" dirty="0">
                <a:solidFill>
                  <a:schemeClr val="bg1"/>
                </a:solidFill>
              </a:rPr>
              <a:t>Photo by </a:t>
            </a:r>
            <a:r>
              <a:rPr lang="en-IE" sz="800" dirty="0">
                <a:solidFill>
                  <a:schemeClr val="bg1"/>
                </a:solidFill>
                <a:hlinkClick r:id="rId3">
                  <a:extLst>
                    <a:ext uri="{A12FA001-AC4F-418D-AE19-62706E023703}">
                      <ahyp:hlinkClr xmlns:ahyp="http://schemas.microsoft.com/office/drawing/2018/hyperlinkcolor" val="tx"/>
                    </a:ext>
                  </a:extLst>
                </a:hlinkClick>
              </a:rPr>
              <a:t>Philippe Bout</a:t>
            </a:r>
            <a:r>
              <a:rPr lang="en-IE" sz="800" dirty="0">
                <a:solidFill>
                  <a:schemeClr val="bg1"/>
                </a:solidFill>
              </a:rPr>
              <a:t> on </a:t>
            </a:r>
            <a:r>
              <a:rPr lang="en-IE" sz="800" dirty="0">
                <a:solidFill>
                  <a:schemeClr val="bg1"/>
                </a:solidFill>
                <a:hlinkClick r:id="rId4">
                  <a:extLst>
                    <a:ext uri="{A12FA001-AC4F-418D-AE19-62706E023703}">
                      <ahyp:hlinkClr xmlns:ahyp="http://schemas.microsoft.com/office/drawing/2018/hyperlinkcolor" val="tx"/>
                    </a:ext>
                  </a:extLst>
                </a:hlinkClick>
              </a:rPr>
              <a:t>Unsplash</a:t>
            </a:r>
            <a:r>
              <a:rPr lang="en-IE" sz="800" dirty="0">
                <a:solidFill>
                  <a:schemeClr val="bg1"/>
                </a:solidFill>
              </a:rPr>
              <a:t> </a:t>
            </a:r>
            <a:endParaRPr lang="en-US" sz="800" dirty="0">
              <a:solidFill>
                <a:schemeClr val="bg1"/>
              </a:solidFill>
            </a:endParaRPr>
          </a:p>
        </p:txBody>
      </p:sp>
    </p:spTree>
    <p:extLst>
      <p:ext uri="{BB962C8B-B14F-4D97-AF65-F5344CB8AC3E}">
        <p14:creationId xmlns:p14="http://schemas.microsoft.com/office/powerpoint/2010/main" val="4023588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4965430" y="267530"/>
            <a:ext cx="6586491" cy="1286160"/>
          </a:xfrm>
        </p:spPr>
        <p:txBody>
          <a:bodyPr vert="horz" lIns="91440" tIns="45720" rIns="91440" bIns="45720" rtlCol="0" anchor="b">
            <a:normAutofit/>
          </a:bodyPr>
          <a:lstStyle/>
          <a:p>
            <a:pPr>
              <a:spcBef>
                <a:spcPct val="0"/>
              </a:spcBef>
            </a:pPr>
            <a:r>
              <a:rPr lang="en-US" b="1" kern="1200" dirty="0">
                <a:latin typeface="Open Sans" panose="020B0606030504020204" pitchFamily="34" charset="0"/>
                <a:ea typeface="Open Sans" panose="020B0606030504020204" pitchFamily="34" charset="0"/>
                <a:cs typeface="Open Sans" panose="020B0606030504020204" pitchFamily="34" charset="0"/>
              </a:rPr>
              <a:t>#2 Fine-tuning LLMs</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4965430" y="1760565"/>
            <a:ext cx="6586489" cy="4341628"/>
          </a:xfrm>
        </p:spPr>
        <p:txBody>
          <a:bodyPr vert="horz" lIns="91440" tIns="45720" rIns="91440" bIns="45720" rtlCol="0">
            <a:normAutofit fontScale="85000" lnSpcReduction="10000"/>
          </a:bodyPr>
          <a:lstStyle/>
          <a:p>
            <a:pPr indent="-228600">
              <a:buFont typeface="Arial" panose="020B0604020202020204" pitchFamily="34" charset="0"/>
              <a:buChar char="•"/>
            </a:pPr>
            <a:r>
              <a:rPr lang="en-US" sz="2400" kern="1200" dirty="0" err="1">
                <a:latin typeface="Open Sans" panose="020B0606030504020204" pitchFamily="34" charset="0"/>
                <a:ea typeface="Open Sans" panose="020B0606030504020204" pitchFamily="34" charset="0"/>
                <a:cs typeface="Open Sans" panose="020B0606030504020204" pitchFamily="34" charset="0"/>
              </a:rPr>
              <a:t>ChatGPT</a:t>
            </a:r>
            <a:r>
              <a:rPr lang="en-US" sz="2400" kern="1200" dirty="0">
                <a:latin typeface="Open Sans" panose="020B0606030504020204" pitchFamily="34" charset="0"/>
                <a:ea typeface="Open Sans" panose="020B0606030504020204" pitchFamily="34" charset="0"/>
                <a:cs typeface="Open Sans" panose="020B0606030504020204" pitchFamily="34" charset="0"/>
              </a:rPr>
              <a:t> is an LLM of “everything that ever was on the internet” but LLMs can be fine-tuned.</a:t>
            </a:r>
          </a:p>
          <a:p>
            <a:pPr indent="-228600">
              <a:buFont typeface="Arial" panose="020B0604020202020204" pitchFamily="34" charset="0"/>
              <a:buChar char="•"/>
            </a:pPr>
            <a:r>
              <a:rPr lang="en-US" sz="2400" kern="1200" dirty="0">
                <a:latin typeface="Open Sans" panose="020B0606030504020204" pitchFamily="34" charset="0"/>
                <a:ea typeface="Open Sans" panose="020B0606030504020204" pitchFamily="34" charset="0"/>
                <a:cs typeface="Open Sans" panose="020B0606030504020204" pitchFamily="34" charset="0"/>
              </a:rPr>
              <a:t>Here we turn a base (foundational) model into a model </a:t>
            </a:r>
            <a:r>
              <a:rPr lang="en-US" sz="2400" kern="1200" dirty="0" err="1">
                <a:latin typeface="Open Sans" panose="020B0606030504020204" pitchFamily="34" charset="0"/>
                <a:ea typeface="Open Sans" panose="020B0606030504020204" pitchFamily="34" charset="0"/>
                <a:cs typeface="Open Sans" panose="020B0606030504020204" pitchFamily="34" charset="0"/>
              </a:rPr>
              <a:t>specialised</a:t>
            </a:r>
            <a:r>
              <a:rPr lang="en-US" sz="2400" kern="1200" dirty="0">
                <a:latin typeface="Open Sans" panose="020B0606030504020204" pitchFamily="34" charset="0"/>
                <a:ea typeface="Open Sans" panose="020B0606030504020204" pitchFamily="34" charset="0"/>
                <a:cs typeface="Open Sans" panose="020B0606030504020204" pitchFamily="34" charset="0"/>
              </a:rPr>
              <a:t> for some use case by adjusting it.</a:t>
            </a:r>
          </a:p>
          <a:p>
            <a:pPr indent="-228600">
              <a:buFont typeface="Arial" panose="020B0604020202020204" pitchFamily="34" charset="0"/>
              <a:buChar char="•"/>
            </a:pPr>
            <a:r>
              <a:rPr lang="en-US" sz="2400" kern="1200" dirty="0">
                <a:latin typeface="Open Sans" panose="020B0606030504020204" pitchFamily="34" charset="0"/>
                <a:ea typeface="Open Sans" panose="020B0606030504020204" pitchFamily="34" charset="0"/>
                <a:cs typeface="Open Sans" panose="020B0606030504020204" pitchFamily="34" charset="0"/>
              </a:rPr>
              <a:t>This enhances the parametric memory and builds on its logical processing – a good thing - how LLMs will be used.</a:t>
            </a:r>
          </a:p>
          <a:p>
            <a:pPr indent="-228600">
              <a:buFont typeface="Arial" panose="020B0604020202020204" pitchFamily="34" charset="0"/>
              <a:buChar char="•"/>
            </a:pPr>
            <a:r>
              <a:rPr lang="en-US" sz="2400" kern="1200" dirty="0">
                <a:latin typeface="Open Sans" panose="020B0606030504020204" pitchFamily="34" charset="0"/>
                <a:ea typeface="Open Sans" panose="020B0606030504020204" pitchFamily="34" charset="0"/>
                <a:cs typeface="Open Sans" panose="020B0606030504020204" pitchFamily="34" charset="0"/>
              </a:rPr>
              <a:t>Requires a foundational / frontier model like GPT-n or any of the others.</a:t>
            </a:r>
          </a:p>
          <a:p>
            <a:pPr indent="-228600">
              <a:buFont typeface="Arial" panose="020B0604020202020204" pitchFamily="34" charset="0"/>
              <a:buChar char="•"/>
            </a:pPr>
            <a:r>
              <a:rPr lang="en" sz="2400" dirty="0">
                <a:latin typeface="Open Sans" panose="020B0606030504020204" pitchFamily="34" charset="0"/>
                <a:ea typeface="Open Sans" panose="020B0606030504020204" pitchFamily="34" charset="0"/>
                <a:cs typeface="Open Sans" panose="020B0606030504020204" pitchFamily="34" charset="0"/>
                <a:sym typeface="PT Sans"/>
              </a:rPr>
              <a:t>Low-Rank Adaptation (</a:t>
            </a:r>
            <a:r>
              <a:rPr lang="en" sz="2400" dirty="0" err="1">
                <a:latin typeface="Open Sans" panose="020B0606030504020204" pitchFamily="34" charset="0"/>
                <a:ea typeface="Open Sans" panose="020B0606030504020204" pitchFamily="34" charset="0"/>
                <a:cs typeface="Open Sans" panose="020B0606030504020204" pitchFamily="34" charset="0"/>
                <a:sym typeface="PT Sans"/>
              </a:rPr>
              <a:t>LoRA</a:t>
            </a:r>
            <a:r>
              <a:rPr lang="en" sz="2400" dirty="0">
                <a:latin typeface="Open Sans" panose="020B0606030504020204" pitchFamily="34" charset="0"/>
                <a:ea typeface="Open Sans" panose="020B0606030504020204" pitchFamily="34" charset="0"/>
                <a:cs typeface="Open Sans" panose="020B0606030504020204" pitchFamily="34" charset="0"/>
                <a:sym typeface="PT Sans"/>
              </a:rPr>
              <a:t>) is a recent method to fine-tune large models such that their generations improve along aspects that the user cares about, such as characters, styles or concepts.</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a:p>
            <a:pPr indent="-228600">
              <a:buFont typeface="Arial" panose="020B0604020202020204" pitchFamily="34" charset="0"/>
              <a:buChar char="•"/>
            </a:pPr>
            <a:endPar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Many question marks on black background">
            <a:extLst>
              <a:ext uri="{FF2B5EF4-FFF2-40B4-BE49-F238E27FC236}">
                <a16:creationId xmlns:a16="http://schemas.microsoft.com/office/drawing/2014/main" id="{B6128A77-F143-EE05-9D85-249D625D5A25}"/>
              </a:ext>
            </a:extLst>
          </p:cNvPr>
          <p:cNvPicPr>
            <a:picLocks noChangeAspect="1"/>
          </p:cNvPicPr>
          <p:nvPr/>
        </p:nvPicPr>
        <p:blipFill rotWithShape="1">
          <a:blip r:embed="rId2"/>
          <a:srcRect l="58767" r="2" b="2"/>
          <a:stretch/>
        </p:blipFill>
        <p:spPr>
          <a:xfrm>
            <a:off x="20" y="10"/>
            <a:ext cx="4635571" cy="6857990"/>
          </a:xfrm>
          <a:prstGeom prst="rect">
            <a:avLst/>
          </a:prstGeom>
          <a:effectLst/>
        </p:spPr>
      </p:pic>
      <p:pic>
        <p:nvPicPr>
          <p:cNvPr id="2" name="Picture 1" descr="A group of colorful balls arranged in a row&#10;&#10;Description automatically generated">
            <a:extLst>
              <a:ext uri="{FF2B5EF4-FFF2-40B4-BE49-F238E27FC236}">
                <a16:creationId xmlns:a16="http://schemas.microsoft.com/office/drawing/2014/main" id="{958EA5AF-A361-6775-525E-AD44F816C1D8}"/>
              </a:ext>
            </a:extLst>
          </p:cNvPr>
          <p:cNvPicPr>
            <a:picLocks noChangeAspect="1"/>
          </p:cNvPicPr>
          <p:nvPr/>
        </p:nvPicPr>
        <p:blipFill>
          <a:blip r:embed="rId3"/>
          <a:stretch>
            <a:fillRect/>
          </a:stretch>
        </p:blipFill>
        <p:spPr>
          <a:xfrm>
            <a:off x="21" y="1111215"/>
            <a:ext cx="4635570" cy="4635570"/>
          </a:xfrm>
          <a:prstGeom prst="rect">
            <a:avLst/>
          </a:prstGeom>
        </p:spPr>
      </p:pic>
    </p:spTree>
    <p:extLst>
      <p:ext uri="{BB962C8B-B14F-4D97-AF65-F5344CB8AC3E}">
        <p14:creationId xmlns:p14="http://schemas.microsoft.com/office/powerpoint/2010/main" val="1654380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E593-F413-9802-13A9-8DBF10315F99}"/>
              </a:ext>
            </a:extLst>
          </p:cNvPr>
          <p:cNvSpPr>
            <a:spLocks noGrp="1"/>
          </p:cNvSpPr>
          <p:nvPr>
            <p:ph type="title"/>
          </p:nvPr>
        </p:nvSpPr>
        <p:spPr>
          <a:xfrm>
            <a:off x="838200" y="136516"/>
            <a:ext cx="10515600" cy="1325563"/>
          </a:xfrm>
        </p:spPr>
        <p:txBody>
          <a:bodyPr/>
          <a:lstStyle/>
          <a:p>
            <a:r>
              <a:rPr lang="en-US" b="1" dirty="0"/>
              <a:t>#3 Specialist LLMs ?</a:t>
            </a:r>
          </a:p>
        </p:txBody>
      </p:sp>
      <p:sp>
        <p:nvSpPr>
          <p:cNvPr id="3" name="Text Placeholder 2">
            <a:extLst>
              <a:ext uri="{FF2B5EF4-FFF2-40B4-BE49-F238E27FC236}">
                <a16:creationId xmlns:a16="http://schemas.microsoft.com/office/drawing/2014/main" id="{4F73E60C-51A7-EE0B-5855-A3CF8E4EE392}"/>
              </a:ext>
            </a:extLst>
          </p:cNvPr>
          <p:cNvSpPr>
            <a:spLocks noGrp="1"/>
          </p:cNvSpPr>
          <p:nvPr>
            <p:ph type="body" idx="1"/>
          </p:nvPr>
        </p:nvSpPr>
        <p:spPr>
          <a:xfrm>
            <a:off x="838199" y="1267078"/>
            <a:ext cx="10968613" cy="4752722"/>
          </a:xfrm>
        </p:spPr>
        <p:txBody>
          <a:bodyPr>
            <a:noAutofit/>
          </a:bodyPr>
          <a:lstStyle/>
          <a:p>
            <a:pPr>
              <a:lnSpc>
                <a:spcPct val="100000"/>
              </a:lnSpc>
            </a:pPr>
            <a:r>
              <a:rPr lang="en-IE" sz="2000" b="0" i="0" dirty="0">
                <a:effectLst/>
                <a:latin typeface="Open Sans" panose="020B0606030504020204" pitchFamily="34" charset="0"/>
                <a:ea typeface="Open Sans" panose="020B0606030504020204" pitchFamily="34" charset="0"/>
                <a:cs typeface="Open Sans" panose="020B0606030504020204" pitchFamily="34" charset="0"/>
              </a:rPr>
              <a:t>The option to pre-train an LLM from scratch using proprietary information is expensive, requires deep expertise, and may fall behind as technology evolves and company data changes. </a:t>
            </a:r>
          </a:p>
          <a:p>
            <a:pPr>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But there are and will be more, specialist LLMs in domains …</a:t>
            </a:r>
          </a:p>
          <a:p>
            <a:pPr lvl="1">
              <a:lnSpc>
                <a:spcPct val="100000"/>
              </a:lnSpc>
            </a:pPr>
            <a:r>
              <a:rPr lang="en-IE" sz="2000" dirty="0" err="1">
                <a:latin typeface="Open Sans" panose="020B0606030504020204" pitchFamily="34" charset="0"/>
                <a:ea typeface="Open Sans" panose="020B0606030504020204" pitchFamily="34" charset="0"/>
                <a:cs typeface="Open Sans" panose="020B0606030504020204" pitchFamily="34" charset="0"/>
              </a:rPr>
              <a:t>MedAlpaca</a:t>
            </a:r>
            <a:r>
              <a:rPr lang="en-IE" sz="2000" dirty="0">
                <a:latin typeface="Open Sans" panose="020B0606030504020204" pitchFamily="34" charset="0"/>
                <a:ea typeface="Open Sans" panose="020B0606030504020204" pitchFamily="34" charset="0"/>
                <a:cs typeface="Open Sans" panose="020B0606030504020204" pitchFamily="34" charset="0"/>
              </a:rPr>
              <a:t>, a collection of </a:t>
            </a:r>
            <a:r>
              <a:rPr lang="en-IE" sz="2000" dirty="0" err="1">
                <a:latin typeface="Open Sans" panose="020B0606030504020204" pitchFamily="34" charset="0"/>
                <a:ea typeface="Open Sans" panose="020B0606030504020204" pitchFamily="34" charset="0"/>
                <a:cs typeface="Open Sans" panose="020B0606030504020204" pitchFamily="34" charset="0"/>
              </a:rPr>
              <a:t>LLaMA</a:t>
            </a:r>
            <a:r>
              <a:rPr lang="en-IE" sz="2000" dirty="0">
                <a:latin typeface="Open Sans" panose="020B0606030504020204" pitchFamily="34" charset="0"/>
                <a:ea typeface="Open Sans" panose="020B0606030504020204" pitchFamily="34" charset="0"/>
                <a:cs typeface="Open Sans" panose="020B0606030504020204" pitchFamily="34" charset="0"/>
              </a:rPr>
              <a:t> models fine-tuned for biomedical tasks using open-sourced biomedical datasets in October 2023 to address privacy concerns.</a:t>
            </a:r>
            <a:endParaRPr lang="en-IE" sz="2000" i="0" dirty="0">
              <a:effectLst/>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pPr>
            <a:r>
              <a:rPr lang="en-IE" sz="2000" i="0" dirty="0">
                <a:effectLst/>
                <a:latin typeface="Open Sans" panose="020B0606030504020204" pitchFamily="34" charset="0"/>
                <a:ea typeface="Open Sans" panose="020B0606030504020204" pitchFamily="34" charset="0"/>
                <a:cs typeface="Open Sans" panose="020B0606030504020204" pitchFamily="34" charset="0"/>
              </a:rPr>
              <a:t>Legal LLMs</a:t>
            </a:r>
            <a:r>
              <a:rPr lang="en-IE" sz="2000" dirty="0">
                <a:latin typeface="Open Sans" panose="020B0606030504020204" pitchFamily="34" charset="0"/>
                <a:ea typeface="Open Sans" panose="020B0606030504020204" pitchFamily="34" charset="0"/>
                <a:cs typeface="Open Sans" panose="020B0606030504020204" pitchFamily="34" charset="0"/>
              </a:rPr>
              <a:t> f</a:t>
            </a:r>
            <a:r>
              <a:rPr lang="en-IE" sz="2000" i="0" dirty="0">
                <a:effectLst/>
                <a:latin typeface="Open Sans" panose="020B0606030504020204" pitchFamily="34" charset="0"/>
                <a:ea typeface="Open Sans" panose="020B0606030504020204" pitchFamily="34" charset="0"/>
                <a:cs typeface="Open Sans" panose="020B0606030504020204" pitchFamily="34" charset="0"/>
              </a:rPr>
              <a:t>ocused on legal texts, statutes, case law, and legal documentation – </a:t>
            </a:r>
            <a:r>
              <a:rPr lang="en-IE" sz="2000" i="0" dirty="0" err="1">
                <a:effectLst/>
                <a:latin typeface="Open Sans" panose="020B0606030504020204" pitchFamily="34" charset="0"/>
                <a:ea typeface="Open Sans" panose="020B0606030504020204" pitchFamily="34" charset="0"/>
                <a:cs typeface="Open Sans" panose="020B0606030504020204" pitchFamily="34" charset="0"/>
              </a:rPr>
              <a:t>Harvey.AI</a:t>
            </a:r>
            <a:r>
              <a:rPr lang="en-IE" sz="2000" i="0" dirty="0">
                <a:effectLst/>
                <a:latin typeface="Open Sans" panose="020B0606030504020204" pitchFamily="34" charset="0"/>
                <a:ea typeface="Open Sans" panose="020B0606030504020204" pitchFamily="34" charset="0"/>
                <a:cs typeface="Open Sans" panose="020B0606030504020204" pitchFamily="34" charset="0"/>
              </a:rPr>
              <a:t> uses a specialist LLM.</a:t>
            </a:r>
          </a:p>
          <a:p>
            <a:pPr lvl="1">
              <a:lnSpc>
                <a:spcPct val="100000"/>
              </a:lnSpc>
            </a:pPr>
            <a:r>
              <a:rPr lang="en-IE" sz="2000" dirty="0">
                <a:latin typeface="Open Sans" panose="020B0606030504020204" pitchFamily="34" charset="0"/>
                <a:ea typeface="Open Sans" panose="020B0606030504020204" pitchFamily="34" charset="0"/>
                <a:cs typeface="Open Sans" panose="020B0606030504020204" pitchFamily="34" charset="0"/>
              </a:rPr>
              <a:t>EY have built EYQ, their own LLM, from scratch.</a:t>
            </a:r>
          </a:p>
          <a:p>
            <a:pPr lvl="1">
              <a:lnSpc>
                <a:spcPct val="100000"/>
              </a:lnSpc>
            </a:pPr>
            <a:r>
              <a:rPr lang="en-IE" sz="2000" i="0" dirty="0" err="1">
                <a:effectLst/>
                <a:latin typeface="Open Sans" panose="020B0606030504020204" pitchFamily="34" charset="0"/>
                <a:ea typeface="Open Sans" panose="020B0606030504020204" pitchFamily="34" charset="0"/>
                <a:cs typeface="Open Sans" panose="020B0606030504020204" pitchFamily="34" charset="0"/>
              </a:rPr>
              <a:t>InterCom</a:t>
            </a:r>
            <a:r>
              <a:rPr lang="en-IE" sz="2000" i="0" dirty="0">
                <a:effectLst/>
                <a:latin typeface="Open Sans" panose="020B0606030504020204" pitchFamily="34" charset="0"/>
                <a:ea typeface="Open Sans" panose="020B0606030504020204" pitchFamily="34" charset="0"/>
                <a:cs typeface="Open Sans" panose="020B0606030504020204" pitchFamily="34" charset="0"/>
              </a:rPr>
              <a:t> are building their own LLM (no details).</a:t>
            </a:r>
          </a:p>
          <a:p>
            <a:pPr lvl="1">
              <a:lnSpc>
                <a:spcPct val="100000"/>
              </a:lnSpc>
            </a:pPr>
            <a:r>
              <a:rPr lang="en-IE" sz="2000" i="0" dirty="0">
                <a:effectLst/>
                <a:latin typeface="Open Sans" panose="020B0606030504020204" pitchFamily="34" charset="0"/>
                <a:ea typeface="Open Sans" panose="020B0606030504020204" pitchFamily="34" charset="0"/>
                <a:cs typeface="Open Sans" panose="020B0606030504020204" pitchFamily="34" charset="0"/>
              </a:rPr>
              <a:t>Financial LLMs</a:t>
            </a:r>
            <a:r>
              <a:rPr lang="en-IE" sz="2000" b="0" i="0" dirty="0">
                <a:effectLst/>
                <a:latin typeface="Open Sans" panose="020B0606030504020204" pitchFamily="34" charset="0"/>
                <a:ea typeface="Open Sans" panose="020B0606030504020204" pitchFamily="34" charset="0"/>
                <a:cs typeface="Open Sans" panose="020B0606030504020204" pitchFamily="34" charset="0"/>
              </a:rPr>
              <a:t>: trained on financial reports, market data, economic texts – FLAN-T5.</a:t>
            </a:r>
          </a:p>
          <a:p>
            <a:pPr lvl="1">
              <a:lnSpc>
                <a:spcPct val="100000"/>
              </a:lnSpc>
            </a:pPr>
            <a:r>
              <a:rPr lang="en-IE" sz="2000" b="0" i="0" dirty="0">
                <a:effectLst/>
                <a:latin typeface="Open Sans" panose="020B0606030504020204" pitchFamily="34" charset="0"/>
                <a:ea typeface="Open Sans" panose="020B0606030504020204" pitchFamily="34" charset="0"/>
                <a:cs typeface="Open Sans" panose="020B0606030504020204" pitchFamily="34" charset="0"/>
              </a:rPr>
              <a:t>SEA-LION, an open-source LLM from AI Singapore to represent languages and cultures of southeast Asia. </a:t>
            </a:r>
            <a:endParaRPr lang="en-I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783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C441-6831-3180-755B-9597DE0FC25A}"/>
              </a:ext>
            </a:extLst>
          </p:cNvPr>
          <p:cNvSpPr>
            <a:spLocks noGrp="1"/>
          </p:cNvSpPr>
          <p:nvPr>
            <p:ph type="title"/>
          </p:nvPr>
        </p:nvSpPr>
        <p:spPr>
          <a:xfrm>
            <a:off x="609599" y="253836"/>
            <a:ext cx="10960729" cy="1040810"/>
          </a:xfrm>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#4 Retrieval Augmented Generation (RAG)</a:t>
            </a:r>
          </a:p>
        </p:txBody>
      </p:sp>
      <p:pic>
        <p:nvPicPr>
          <p:cNvPr id="6" name="Picture 5" descr="A picture containing text, diagram, screenshot, line&#10;&#10;Description automatically generated">
            <a:extLst>
              <a:ext uri="{FF2B5EF4-FFF2-40B4-BE49-F238E27FC236}">
                <a16:creationId xmlns:a16="http://schemas.microsoft.com/office/drawing/2014/main" id="{E3629E89-4D4B-1639-FB33-C9A947D250C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19600" y="1684040"/>
            <a:ext cx="7772400" cy="4488287"/>
          </a:xfrm>
          <a:prstGeom prst="rect">
            <a:avLst/>
          </a:prstGeom>
        </p:spPr>
      </p:pic>
      <p:sp>
        <p:nvSpPr>
          <p:cNvPr id="8" name="TextBox 7">
            <a:extLst>
              <a:ext uri="{FF2B5EF4-FFF2-40B4-BE49-F238E27FC236}">
                <a16:creationId xmlns:a16="http://schemas.microsoft.com/office/drawing/2014/main" id="{F5C07080-7717-CFA4-FF34-EA2EECF66373}"/>
              </a:ext>
            </a:extLst>
          </p:cNvPr>
          <p:cNvSpPr txBox="1"/>
          <p:nvPr/>
        </p:nvSpPr>
        <p:spPr>
          <a:xfrm>
            <a:off x="7968691" y="6365917"/>
            <a:ext cx="2272862" cy="253916"/>
          </a:xfrm>
          <a:prstGeom prst="rect">
            <a:avLst/>
          </a:prstGeom>
          <a:noFill/>
        </p:spPr>
        <p:txBody>
          <a:bodyPr wrap="square" rtlCol="0">
            <a:spAutoFit/>
          </a:bodyPr>
          <a:lstStyle/>
          <a:p>
            <a:r>
              <a:rPr lang="en-US" sz="1050" dirty="0">
                <a:solidFill>
                  <a:schemeClr val="bg1"/>
                </a:solidFill>
              </a:rPr>
              <a:t>Credit: Amazon Web Services blog</a:t>
            </a:r>
          </a:p>
        </p:txBody>
      </p:sp>
      <p:sp>
        <p:nvSpPr>
          <p:cNvPr id="5" name="Slide Number Placeholder 3">
            <a:extLst>
              <a:ext uri="{FF2B5EF4-FFF2-40B4-BE49-F238E27FC236}">
                <a16:creationId xmlns:a16="http://schemas.microsoft.com/office/drawing/2014/main" id="{ED4D6B95-E157-195E-831E-09862D559D74}"/>
              </a:ext>
            </a:extLst>
          </p:cNvPr>
          <p:cNvSpPr>
            <a:spLocks noGrp="1"/>
          </p:cNvSpPr>
          <p:nvPr>
            <p:ph type="sldNum" sz="quarter" idx="12"/>
          </p:nvPr>
        </p:nvSpPr>
        <p:spPr>
          <a:xfrm>
            <a:off x="189571" y="6356350"/>
            <a:ext cx="420029" cy="365125"/>
          </a:xfrm>
        </p:spPr>
        <p:txBody>
          <a:bodyPr/>
          <a:lstStyle/>
          <a:p>
            <a:fld id="{CEEF9498-DD2C-984B-925D-0DCE8D77AFF9}" type="slidenum">
              <a:rPr lang="en-US" smtClean="0"/>
              <a:t>19</a:t>
            </a:fld>
            <a:endParaRPr lang="en-US" dirty="0"/>
          </a:p>
        </p:txBody>
      </p:sp>
      <p:sp>
        <p:nvSpPr>
          <p:cNvPr id="3" name="TextBox 2">
            <a:extLst>
              <a:ext uri="{FF2B5EF4-FFF2-40B4-BE49-F238E27FC236}">
                <a16:creationId xmlns:a16="http://schemas.microsoft.com/office/drawing/2014/main" id="{08C03712-D643-D237-F141-684156EF696C}"/>
              </a:ext>
            </a:extLst>
          </p:cNvPr>
          <p:cNvSpPr txBox="1"/>
          <p:nvPr/>
        </p:nvSpPr>
        <p:spPr>
          <a:xfrm>
            <a:off x="609599" y="1443841"/>
            <a:ext cx="4348977" cy="470898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595959"/>
                </a:solidFill>
                <a:latin typeface="+mn-lt"/>
                <a:ea typeface="Open Sans" panose="020B0606030504020204" pitchFamily="34" charset="0"/>
                <a:cs typeface="Open Sans" panose="020B0606030504020204" pitchFamily="34" charset="0"/>
              </a:rPr>
              <a:t>Fine-tune a LLM on-the-fly, at retrieval time .</a:t>
            </a:r>
          </a:p>
          <a:p>
            <a:pPr marL="285750" indent="-285750">
              <a:buFont typeface="Arial" panose="020B0604020202020204" pitchFamily="34" charset="0"/>
              <a:buChar char="•"/>
            </a:pPr>
            <a:r>
              <a:rPr lang="en-US" sz="2400" b="0" i="0" dirty="0">
                <a:solidFill>
                  <a:srgbClr val="595959"/>
                </a:solidFill>
                <a:effectLst/>
                <a:latin typeface="+mn-lt"/>
                <a:ea typeface="Open Sans" panose="020B0606030504020204" pitchFamily="34" charset="0"/>
                <a:cs typeface="Open Sans" panose="020B0606030504020204" pitchFamily="34" charset="0"/>
              </a:rPr>
              <a:t>LLMs usually derive knowledge exclusively from pre-trained (internet/enterprise) text.</a:t>
            </a:r>
          </a:p>
          <a:p>
            <a:pPr marL="285750" indent="-285750">
              <a:buFont typeface="Arial" panose="020B0604020202020204" pitchFamily="34" charset="0"/>
              <a:buChar char="•"/>
            </a:pPr>
            <a:r>
              <a:rPr lang="en-US" sz="2400" dirty="0">
                <a:solidFill>
                  <a:srgbClr val="595959"/>
                </a:solidFill>
                <a:latin typeface="+mn-lt"/>
                <a:ea typeface="Open Sans" panose="020B0606030504020204" pitchFamily="34" charset="0"/>
                <a:cs typeface="Open Sans" panose="020B0606030504020204" pitchFamily="34" charset="0"/>
              </a:rPr>
              <a:t>RAG dynamically injects knowledge into parametric memory &amp;</a:t>
            </a:r>
            <a:r>
              <a:rPr lang="en-IE" sz="2400" b="0" i="0" dirty="0">
                <a:solidFill>
                  <a:srgbClr val="595959"/>
                </a:solidFill>
                <a:effectLst/>
                <a:latin typeface="+mn-lt"/>
                <a:ea typeface="Open Sans" panose="020B0606030504020204" pitchFamily="34" charset="0"/>
                <a:cs typeface="Open Sans" panose="020B0606030504020204" pitchFamily="34" charset="0"/>
              </a:rPr>
              <a:t> mitigates some perceived LLM limitations like hallucinations &amp; absence of recency.</a:t>
            </a:r>
            <a:br>
              <a:rPr lang="en-IE" sz="1200" dirty="0">
                <a:solidFill>
                  <a:srgbClr val="595959"/>
                </a:solidFill>
                <a:latin typeface="+mn-lt"/>
              </a:rPr>
            </a:br>
            <a:endParaRPr lang="en-US" sz="1200" dirty="0">
              <a:solidFill>
                <a:srgbClr val="595959"/>
              </a:solidFill>
              <a:latin typeface="+mn-lt"/>
            </a:endParaRPr>
          </a:p>
        </p:txBody>
      </p:sp>
    </p:spTree>
    <p:extLst>
      <p:ext uri="{BB962C8B-B14F-4D97-AF65-F5344CB8AC3E}">
        <p14:creationId xmlns:p14="http://schemas.microsoft.com/office/powerpoint/2010/main" val="876504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44A2-9D4F-840D-0D1A-B96F808351E4}"/>
              </a:ext>
            </a:extLst>
          </p:cNvPr>
          <p:cNvSpPr>
            <a:spLocks noGrp="1"/>
          </p:cNvSpPr>
          <p:nvPr>
            <p:ph type="title"/>
          </p:nvPr>
        </p:nvSpPr>
        <p:spPr>
          <a:xfrm>
            <a:off x="452284" y="365125"/>
            <a:ext cx="10901516" cy="1325563"/>
          </a:xfrm>
        </p:spPr>
        <p:txBody>
          <a:bodyPr>
            <a:normAutofit/>
          </a:bodyPr>
          <a:lstStyle/>
          <a:p>
            <a:r>
              <a:rPr lang="en-US" sz="4000" b="1" dirty="0"/>
              <a:t>AI is visible, popular, and respectable</a:t>
            </a:r>
          </a:p>
        </p:txBody>
      </p:sp>
      <p:pic>
        <p:nvPicPr>
          <p:cNvPr id="5" name="Picture 4" descr="A screenshot of a computer&#10;&#10;Description automatically generated">
            <a:extLst>
              <a:ext uri="{FF2B5EF4-FFF2-40B4-BE49-F238E27FC236}">
                <a16:creationId xmlns:a16="http://schemas.microsoft.com/office/drawing/2014/main" id="{B840A317-B252-C100-4FAF-14CA94CF0B43}"/>
              </a:ext>
            </a:extLst>
          </p:cNvPr>
          <p:cNvPicPr>
            <a:picLocks noChangeAspect="1"/>
          </p:cNvPicPr>
          <p:nvPr/>
        </p:nvPicPr>
        <p:blipFill>
          <a:blip r:embed="rId2"/>
          <a:stretch>
            <a:fillRect/>
          </a:stretch>
        </p:blipFill>
        <p:spPr>
          <a:xfrm>
            <a:off x="342901" y="2037735"/>
            <a:ext cx="4701048" cy="3134032"/>
          </a:xfrm>
          <a:prstGeom prst="rect">
            <a:avLst/>
          </a:prstGeom>
        </p:spPr>
      </p:pic>
      <p:pic>
        <p:nvPicPr>
          <p:cNvPr id="6" name="Google Shape;694;p56">
            <a:extLst>
              <a:ext uri="{FF2B5EF4-FFF2-40B4-BE49-F238E27FC236}">
                <a16:creationId xmlns:a16="http://schemas.microsoft.com/office/drawing/2014/main" id="{5DBA777F-2487-5642-CE40-F7F0D973D466}"/>
              </a:ext>
            </a:extLst>
          </p:cNvPr>
          <p:cNvPicPr preferRelativeResize="0"/>
          <p:nvPr/>
        </p:nvPicPr>
        <p:blipFill>
          <a:blip r:embed="rId3">
            <a:alphaModFix/>
          </a:blip>
          <a:stretch>
            <a:fillRect/>
          </a:stretch>
        </p:blipFill>
        <p:spPr>
          <a:xfrm>
            <a:off x="8869809" y="2024778"/>
            <a:ext cx="3046888" cy="3134031"/>
          </a:xfrm>
          <a:prstGeom prst="rect">
            <a:avLst/>
          </a:prstGeom>
          <a:noFill/>
          <a:ln>
            <a:noFill/>
          </a:ln>
        </p:spPr>
      </p:pic>
      <p:pic>
        <p:nvPicPr>
          <p:cNvPr id="8" name="Google Shape;695;p56">
            <a:extLst>
              <a:ext uri="{FF2B5EF4-FFF2-40B4-BE49-F238E27FC236}">
                <a16:creationId xmlns:a16="http://schemas.microsoft.com/office/drawing/2014/main" id="{10F6B744-1D72-5C3A-DCA5-AB2E12C8EF4A}"/>
              </a:ext>
            </a:extLst>
          </p:cNvPr>
          <p:cNvPicPr preferRelativeResize="0"/>
          <p:nvPr/>
        </p:nvPicPr>
        <p:blipFill>
          <a:blip r:embed="rId4">
            <a:alphaModFix/>
          </a:blip>
          <a:stretch>
            <a:fillRect/>
          </a:stretch>
        </p:blipFill>
        <p:spPr>
          <a:xfrm>
            <a:off x="5437719" y="2037734"/>
            <a:ext cx="3136010" cy="3134031"/>
          </a:xfrm>
          <a:prstGeom prst="rect">
            <a:avLst/>
          </a:prstGeom>
          <a:noFill/>
          <a:ln>
            <a:noFill/>
          </a:ln>
        </p:spPr>
      </p:pic>
    </p:spTree>
    <p:extLst>
      <p:ext uri="{BB962C8B-B14F-4D97-AF65-F5344CB8AC3E}">
        <p14:creationId xmlns:p14="http://schemas.microsoft.com/office/powerpoint/2010/main" val="12489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334DFA-1CED-6A85-8C55-BDA15257C754}"/>
              </a:ext>
            </a:extLst>
          </p:cNvPr>
          <p:cNvSpPr>
            <a:spLocks noGrp="1"/>
          </p:cNvSpPr>
          <p:nvPr>
            <p:ph type="body" idx="2"/>
          </p:nvPr>
        </p:nvSpPr>
        <p:spPr>
          <a:xfrm>
            <a:off x="6705610" y="2471056"/>
            <a:ext cx="5551714" cy="747486"/>
          </a:xfrm>
        </p:spPr>
        <p:txBody>
          <a:bodyPr>
            <a:normAutofit/>
          </a:bodyPr>
          <a:lstStyle/>
          <a:p>
            <a:pPr marL="114300" indent="0">
              <a:buNone/>
            </a:pPr>
            <a:r>
              <a:rPr lang="en-US" dirty="0">
                <a:solidFill>
                  <a:schemeClr val="tx1"/>
                </a:solidFill>
              </a:rPr>
              <a:t>Word     </a:t>
            </a:r>
            <a:r>
              <a:rPr lang="en-US" sz="2200" dirty="0">
                <a:solidFill>
                  <a:schemeClr val="tx1"/>
                </a:solidFill>
              </a:rPr>
              <a:t>Word</a:t>
            </a:r>
            <a:r>
              <a:rPr lang="en-US" dirty="0">
                <a:solidFill>
                  <a:schemeClr val="tx1"/>
                </a:solidFill>
              </a:rPr>
              <a:t>    </a:t>
            </a:r>
            <a:r>
              <a:rPr lang="en-US" sz="1700" dirty="0">
                <a:solidFill>
                  <a:schemeClr val="tx1"/>
                </a:solidFill>
              </a:rPr>
              <a:t>Word</a:t>
            </a:r>
            <a:r>
              <a:rPr lang="en-US" dirty="0">
                <a:solidFill>
                  <a:schemeClr val="tx1"/>
                </a:solidFill>
              </a:rPr>
              <a:t> </a:t>
            </a:r>
            <a:r>
              <a:rPr lang="en-US" sz="1300" dirty="0">
                <a:solidFill>
                  <a:schemeClr val="tx1"/>
                </a:solidFill>
              </a:rPr>
              <a:t>Word</a:t>
            </a:r>
            <a:r>
              <a:rPr lang="en-US" dirty="0">
                <a:solidFill>
                  <a:schemeClr val="tx1"/>
                </a:solidFill>
              </a:rPr>
              <a:t>    </a:t>
            </a:r>
            <a:r>
              <a:rPr lang="en-US" sz="1100" dirty="0">
                <a:solidFill>
                  <a:schemeClr val="tx1"/>
                </a:solidFill>
              </a:rPr>
              <a:t>Word</a:t>
            </a:r>
            <a:r>
              <a:rPr lang="en-US" dirty="0">
                <a:solidFill>
                  <a:schemeClr val="tx1"/>
                </a:solidFill>
              </a:rPr>
              <a:t> </a:t>
            </a:r>
            <a:r>
              <a:rPr lang="en-US" sz="800" dirty="0">
                <a:solidFill>
                  <a:schemeClr val="tx1"/>
                </a:solidFill>
              </a:rPr>
              <a:t>Word  </a:t>
            </a:r>
            <a:r>
              <a:rPr lang="en-US" sz="600" dirty="0">
                <a:solidFill>
                  <a:schemeClr val="tx1"/>
                </a:solidFill>
              </a:rPr>
              <a:t>Word</a:t>
            </a:r>
            <a:r>
              <a:rPr lang="en-US" sz="800" dirty="0">
                <a:solidFill>
                  <a:schemeClr val="tx1"/>
                </a:solidFill>
              </a:rPr>
              <a:t> ..</a:t>
            </a:r>
          </a:p>
        </p:txBody>
      </p:sp>
      <p:pic>
        <p:nvPicPr>
          <p:cNvPr id="5" name="Picture 4" descr="A diagram of a diagram&#10;&#10;Description automatically generated">
            <a:extLst>
              <a:ext uri="{FF2B5EF4-FFF2-40B4-BE49-F238E27FC236}">
                <a16:creationId xmlns:a16="http://schemas.microsoft.com/office/drawing/2014/main" id="{2CBAFC3F-FB17-2DDF-7971-250EA4658379}"/>
              </a:ext>
            </a:extLst>
          </p:cNvPr>
          <p:cNvPicPr>
            <a:picLocks noChangeAspect="1"/>
          </p:cNvPicPr>
          <p:nvPr/>
        </p:nvPicPr>
        <p:blipFill rotWithShape="1">
          <a:blip r:embed="rId2"/>
          <a:srcRect l="6039" r="5051"/>
          <a:stretch/>
        </p:blipFill>
        <p:spPr>
          <a:xfrm>
            <a:off x="5093199" y="2288266"/>
            <a:ext cx="989619" cy="1113064"/>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7" name="Picture 6" descr="A black and white image of a planet&#10;&#10;Description automatically generated">
            <a:extLst>
              <a:ext uri="{FF2B5EF4-FFF2-40B4-BE49-F238E27FC236}">
                <a16:creationId xmlns:a16="http://schemas.microsoft.com/office/drawing/2014/main" id="{E04F237E-C61A-5285-4D54-B5948D93BDF6}"/>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5192822" y="300945"/>
            <a:ext cx="790375" cy="747486"/>
          </a:xfrm>
          <a:prstGeom prst="rect">
            <a:avLst/>
          </a:prstGeom>
        </p:spPr>
      </p:pic>
      <p:pic>
        <p:nvPicPr>
          <p:cNvPr id="15" name="Picture 14" descr="A person sitting at a desk&#10;&#10;Description automatically generated">
            <a:extLst>
              <a:ext uri="{FF2B5EF4-FFF2-40B4-BE49-F238E27FC236}">
                <a16:creationId xmlns:a16="http://schemas.microsoft.com/office/drawing/2014/main" id="{7BA9F5D0-1331-6352-3D23-44C26EC9B5C6}"/>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1360779" y="2003424"/>
            <a:ext cx="1794226" cy="1682750"/>
          </a:xfrm>
          <a:prstGeom prst="rect">
            <a:avLst/>
          </a:prstGeom>
        </p:spPr>
      </p:pic>
      <p:sp>
        <p:nvSpPr>
          <p:cNvPr id="16" name="Text Placeholder 3">
            <a:extLst>
              <a:ext uri="{FF2B5EF4-FFF2-40B4-BE49-F238E27FC236}">
                <a16:creationId xmlns:a16="http://schemas.microsoft.com/office/drawing/2014/main" id="{6BE1B9C4-42E9-9AD0-BD2A-E1936F3771D8}"/>
              </a:ext>
            </a:extLst>
          </p:cNvPr>
          <p:cNvSpPr txBox="1">
            <a:spLocks/>
          </p:cNvSpPr>
          <p:nvPr/>
        </p:nvSpPr>
        <p:spPr>
          <a:xfrm>
            <a:off x="3421751" y="2332945"/>
            <a:ext cx="1208312" cy="74748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a:t>
            </a:r>
            <a:endParaRPr lang="en-US" sz="1050" b="1" dirty="0">
              <a:solidFill>
                <a:schemeClr val="tx1"/>
              </a:solidFill>
            </a:endParaRPr>
          </a:p>
        </p:txBody>
      </p:sp>
      <p:sp>
        <p:nvSpPr>
          <p:cNvPr id="19" name="TextBox 18">
            <a:extLst>
              <a:ext uri="{FF2B5EF4-FFF2-40B4-BE49-F238E27FC236}">
                <a16:creationId xmlns:a16="http://schemas.microsoft.com/office/drawing/2014/main" id="{45F39496-F01D-6116-86D1-9351B12CF19E}"/>
              </a:ext>
            </a:extLst>
          </p:cNvPr>
          <p:cNvSpPr txBox="1"/>
          <p:nvPr/>
        </p:nvSpPr>
        <p:spPr>
          <a:xfrm>
            <a:off x="7799668" y="2618766"/>
            <a:ext cx="486228" cy="461665"/>
          </a:xfrm>
          <a:prstGeom prst="rect">
            <a:avLst/>
          </a:prstGeom>
          <a:noFill/>
        </p:spPr>
        <p:txBody>
          <a:bodyPr wrap="square" rtlCol="0">
            <a:spAutoFit/>
          </a:bodyPr>
          <a:lstStyle/>
          <a:p>
            <a:r>
              <a:rPr lang="en-US" sz="2400" dirty="0"/>
              <a:t>😱</a:t>
            </a:r>
            <a:endParaRPr lang="en-US" dirty="0"/>
          </a:p>
        </p:txBody>
      </p:sp>
      <p:pic>
        <p:nvPicPr>
          <p:cNvPr id="22" name="Picture 21" descr="A yellow and blue emoji with a surprised expression&#10;&#10;Description automatically generated">
            <a:extLst>
              <a:ext uri="{FF2B5EF4-FFF2-40B4-BE49-F238E27FC236}">
                <a16:creationId xmlns:a16="http://schemas.microsoft.com/office/drawing/2014/main" id="{FE324F99-4798-4093-C2F7-AE75D36EB6E1}"/>
              </a:ext>
            </a:extLst>
          </p:cNvPr>
          <p:cNvPicPr>
            <a:picLocks noChangeAspect="1"/>
          </p:cNvPicPr>
          <p:nvPr/>
        </p:nvPicPr>
        <p:blipFill>
          <a:blip r:embed="rId5"/>
          <a:stretch>
            <a:fillRect/>
          </a:stretch>
        </p:blipFill>
        <p:spPr>
          <a:xfrm>
            <a:off x="9033520" y="2727988"/>
            <a:ext cx="219347" cy="210357"/>
          </a:xfrm>
          <a:prstGeom prst="rect">
            <a:avLst/>
          </a:prstGeom>
        </p:spPr>
      </p:pic>
      <p:pic>
        <p:nvPicPr>
          <p:cNvPr id="23" name="Picture 22" descr="A yellow and blue emoji with a surprised expression&#10;&#10;Description automatically generated">
            <a:extLst>
              <a:ext uri="{FF2B5EF4-FFF2-40B4-BE49-F238E27FC236}">
                <a16:creationId xmlns:a16="http://schemas.microsoft.com/office/drawing/2014/main" id="{25319683-AA7E-649D-E9D5-F5859C443059}"/>
              </a:ext>
            </a:extLst>
          </p:cNvPr>
          <p:cNvPicPr>
            <a:picLocks noChangeAspect="1"/>
          </p:cNvPicPr>
          <p:nvPr/>
        </p:nvPicPr>
        <p:blipFill>
          <a:blip r:embed="rId5"/>
          <a:stretch>
            <a:fillRect/>
          </a:stretch>
        </p:blipFill>
        <p:spPr>
          <a:xfrm>
            <a:off x="10452007" y="2739620"/>
            <a:ext cx="219347" cy="210357"/>
          </a:xfrm>
          <a:prstGeom prst="rect">
            <a:avLst/>
          </a:prstGeom>
        </p:spPr>
      </p:pic>
      <p:cxnSp>
        <p:nvCxnSpPr>
          <p:cNvPr id="3" name="Straight Arrow Connector 2">
            <a:extLst>
              <a:ext uri="{FF2B5EF4-FFF2-40B4-BE49-F238E27FC236}">
                <a16:creationId xmlns:a16="http://schemas.microsoft.com/office/drawing/2014/main" id="{7E9D1D6F-7871-698A-CBD4-094BF9F2ADD1}"/>
              </a:ext>
            </a:extLst>
          </p:cNvPr>
          <p:cNvCxnSpPr/>
          <p:nvPr/>
        </p:nvCxnSpPr>
        <p:spPr>
          <a:xfrm>
            <a:off x="3034008" y="2706688"/>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6E2A5B1-EC46-5C32-1671-61782B19FB5F}"/>
              </a:ext>
            </a:extLst>
          </p:cNvPr>
          <p:cNvCxnSpPr/>
          <p:nvPr/>
        </p:nvCxnSpPr>
        <p:spPr>
          <a:xfrm>
            <a:off x="4449017" y="2714831"/>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5F3C94-924F-5DB8-69B4-4A4D6A10AE86}"/>
              </a:ext>
            </a:extLst>
          </p:cNvPr>
          <p:cNvCxnSpPr>
            <a:cxnSpLocks/>
          </p:cNvCxnSpPr>
          <p:nvPr/>
        </p:nvCxnSpPr>
        <p:spPr>
          <a:xfrm flipH="1">
            <a:off x="5587862" y="1143000"/>
            <a:ext cx="146" cy="95386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D4CBA-015F-0AD5-2347-BB88E2078714}"/>
              </a:ext>
            </a:extLst>
          </p:cNvPr>
          <p:cNvCxnSpPr/>
          <p:nvPr/>
        </p:nvCxnSpPr>
        <p:spPr>
          <a:xfrm>
            <a:off x="6317867" y="2833166"/>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8DCB40-D493-80BE-3BE7-33A42E51A31F}"/>
              </a:ext>
            </a:extLst>
          </p:cNvPr>
          <p:cNvSpPr txBox="1"/>
          <p:nvPr/>
        </p:nvSpPr>
        <p:spPr>
          <a:xfrm>
            <a:off x="272507" y="300945"/>
            <a:ext cx="3753400" cy="646331"/>
          </a:xfrm>
          <a:prstGeom prst="rect">
            <a:avLst/>
          </a:prstGeom>
          <a:noFill/>
        </p:spPr>
        <p:txBody>
          <a:bodyPr wrap="square" rtlCol="0">
            <a:spAutoFit/>
          </a:bodyPr>
          <a:lstStyle/>
          <a:p>
            <a:r>
              <a:rPr lang="en-US" sz="3600" b="1" dirty="0"/>
              <a:t>LLM (free)</a:t>
            </a:r>
          </a:p>
        </p:txBody>
      </p:sp>
      <p:sp>
        <p:nvSpPr>
          <p:cNvPr id="2" name="TextBox 1">
            <a:extLst>
              <a:ext uri="{FF2B5EF4-FFF2-40B4-BE49-F238E27FC236}">
                <a16:creationId xmlns:a16="http://schemas.microsoft.com/office/drawing/2014/main" id="{C09A9C29-8012-1890-25FF-175A76CD61AF}"/>
              </a:ext>
            </a:extLst>
          </p:cNvPr>
          <p:cNvSpPr txBox="1"/>
          <p:nvPr/>
        </p:nvSpPr>
        <p:spPr>
          <a:xfrm>
            <a:off x="8608119" y="-309912"/>
            <a:ext cx="3311374" cy="3154710"/>
          </a:xfrm>
          <a:prstGeom prst="rect">
            <a:avLst/>
          </a:prstGeom>
          <a:noFill/>
        </p:spPr>
        <p:txBody>
          <a:bodyPr wrap="square" rtlCol="0">
            <a:spAutoFit/>
          </a:bodyPr>
          <a:lstStyle/>
          <a:p>
            <a:pPr algn="r"/>
            <a:r>
              <a:rPr lang="en-US" sz="19900" dirty="0">
                <a:solidFill>
                  <a:srgbClr val="A6A6A6"/>
                </a:solidFill>
              </a:rPr>
              <a:t>0</a:t>
            </a:r>
            <a:r>
              <a:rPr lang="en-US" sz="19900" baseline="30000" dirty="0">
                <a:solidFill>
                  <a:srgbClr val="A6A6A6"/>
                </a:solidFill>
              </a:rPr>
              <a:t>th</a:t>
            </a:r>
          </a:p>
        </p:txBody>
      </p:sp>
    </p:spTree>
    <p:extLst>
      <p:ext uri="{BB962C8B-B14F-4D97-AF65-F5344CB8AC3E}">
        <p14:creationId xmlns:p14="http://schemas.microsoft.com/office/powerpoint/2010/main" val="2825700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334DFA-1CED-6A85-8C55-BDA15257C754}"/>
              </a:ext>
            </a:extLst>
          </p:cNvPr>
          <p:cNvSpPr>
            <a:spLocks noGrp="1"/>
          </p:cNvSpPr>
          <p:nvPr>
            <p:ph type="body" idx="2"/>
          </p:nvPr>
        </p:nvSpPr>
        <p:spPr>
          <a:xfrm>
            <a:off x="6705610" y="2471056"/>
            <a:ext cx="5551714" cy="747486"/>
          </a:xfrm>
        </p:spPr>
        <p:txBody>
          <a:bodyPr>
            <a:noAutofit/>
          </a:bodyPr>
          <a:lstStyle/>
          <a:p>
            <a:pPr marL="114300" indent="0">
              <a:buNone/>
            </a:pPr>
            <a:r>
              <a:rPr lang="en-US" dirty="0">
                <a:solidFill>
                  <a:schemeClr val="tx1"/>
                </a:solidFill>
              </a:rPr>
              <a:t>Word     Word     Word    Word</a:t>
            </a:r>
          </a:p>
        </p:txBody>
      </p:sp>
      <p:pic>
        <p:nvPicPr>
          <p:cNvPr id="5" name="Picture 4" descr="A diagram of a diagram&#10;&#10;Description automatically generated">
            <a:extLst>
              <a:ext uri="{FF2B5EF4-FFF2-40B4-BE49-F238E27FC236}">
                <a16:creationId xmlns:a16="http://schemas.microsoft.com/office/drawing/2014/main" id="{2CBAFC3F-FB17-2DDF-7971-250EA4658379}"/>
              </a:ext>
            </a:extLst>
          </p:cNvPr>
          <p:cNvPicPr>
            <a:picLocks noChangeAspect="1"/>
          </p:cNvPicPr>
          <p:nvPr/>
        </p:nvPicPr>
        <p:blipFill rotWithShape="1">
          <a:blip r:embed="rId2"/>
          <a:srcRect l="6039" r="5051"/>
          <a:stretch/>
        </p:blipFill>
        <p:spPr>
          <a:xfrm>
            <a:off x="5093199" y="2288266"/>
            <a:ext cx="989619" cy="1113064"/>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7" name="Picture 6" descr="A black and white image of a planet&#10;&#10;Description automatically generated">
            <a:extLst>
              <a:ext uri="{FF2B5EF4-FFF2-40B4-BE49-F238E27FC236}">
                <a16:creationId xmlns:a16="http://schemas.microsoft.com/office/drawing/2014/main" id="{E04F237E-C61A-5285-4D54-B5948D93BDF6}"/>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5192822" y="300945"/>
            <a:ext cx="790375" cy="747486"/>
          </a:xfrm>
          <a:prstGeom prst="rect">
            <a:avLst/>
          </a:prstGeom>
        </p:spPr>
      </p:pic>
      <p:pic>
        <p:nvPicPr>
          <p:cNvPr id="15" name="Picture 14" descr="A person sitting at a desk&#10;&#10;Description automatically generated">
            <a:extLst>
              <a:ext uri="{FF2B5EF4-FFF2-40B4-BE49-F238E27FC236}">
                <a16:creationId xmlns:a16="http://schemas.microsoft.com/office/drawing/2014/main" id="{7BA9F5D0-1331-6352-3D23-44C26EC9B5C6}"/>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1360779" y="2003424"/>
            <a:ext cx="1794226" cy="1682750"/>
          </a:xfrm>
          <a:prstGeom prst="rect">
            <a:avLst/>
          </a:prstGeom>
        </p:spPr>
      </p:pic>
      <p:sp>
        <p:nvSpPr>
          <p:cNvPr id="16" name="Text Placeholder 3">
            <a:extLst>
              <a:ext uri="{FF2B5EF4-FFF2-40B4-BE49-F238E27FC236}">
                <a16:creationId xmlns:a16="http://schemas.microsoft.com/office/drawing/2014/main" id="{6BE1B9C4-42E9-9AD0-BD2A-E1936F3771D8}"/>
              </a:ext>
            </a:extLst>
          </p:cNvPr>
          <p:cNvSpPr txBox="1">
            <a:spLocks/>
          </p:cNvSpPr>
          <p:nvPr/>
        </p:nvSpPr>
        <p:spPr>
          <a:xfrm>
            <a:off x="3421751" y="2332945"/>
            <a:ext cx="1208312" cy="74748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a:t>
            </a:r>
          </a:p>
        </p:txBody>
      </p:sp>
      <p:sp>
        <p:nvSpPr>
          <p:cNvPr id="19" name="TextBox 18">
            <a:extLst>
              <a:ext uri="{FF2B5EF4-FFF2-40B4-BE49-F238E27FC236}">
                <a16:creationId xmlns:a16="http://schemas.microsoft.com/office/drawing/2014/main" id="{45F39496-F01D-6116-86D1-9351B12CF19E}"/>
              </a:ext>
            </a:extLst>
          </p:cNvPr>
          <p:cNvSpPr txBox="1"/>
          <p:nvPr/>
        </p:nvSpPr>
        <p:spPr>
          <a:xfrm>
            <a:off x="7799668" y="2618766"/>
            <a:ext cx="486228" cy="461665"/>
          </a:xfrm>
          <a:prstGeom prst="rect">
            <a:avLst/>
          </a:prstGeom>
          <a:noFill/>
        </p:spPr>
        <p:txBody>
          <a:bodyPr wrap="square" rtlCol="0">
            <a:spAutoFit/>
          </a:bodyPr>
          <a:lstStyle/>
          <a:p>
            <a:r>
              <a:rPr lang="en-US" sz="2400" dirty="0"/>
              <a:t>😱</a:t>
            </a:r>
            <a:endParaRPr lang="en-US" dirty="0"/>
          </a:p>
        </p:txBody>
      </p:sp>
      <p:pic>
        <p:nvPicPr>
          <p:cNvPr id="22" name="Picture 21" descr="A yellow and blue emoji with a surprised expression&#10;&#10;Description automatically generated">
            <a:extLst>
              <a:ext uri="{FF2B5EF4-FFF2-40B4-BE49-F238E27FC236}">
                <a16:creationId xmlns:a16="http://schemas.microsoft.com/office/drawing/2014/main" id="{FE324F99-4798-4093-C2F7-AE75D36EB6E1}"/>
              </a:ext>
            </a:extLst>
          </p:cNvPr>
          <p:cNvPicPr>
            <a:picLocks noChangeAspect="1"/>
          </p:cNvPicPr>
          <p:nvPr/>
        </p:nvPicPr>
        <p:blipFill>
          <a:blip r:embed="rId5"/>
          <a:stretch>
            <a:fillRect/>
          </a:stretch>
        </p:blipFill>
        <p:spPr>
          <a:xfrm>
            <a:off x="9278252" y="2673283"/>
            <a:ext cx="319518" cy="306422"/>
          </a:xfrm>
          <a:prstGeom prst="rect">
            <a:avLst/>
          </a:prstGeom>
        </p:spPr>
      </p:pic>
      <p:pic>
        <p:nvPicPr>
          <p:cNvPr id="23" name="Picture 22" descr="A yellow and blue emoji with a surprised expression&#10;&#10;Description automatically generated">
            <a:extLst>
              <a:ext uri="{FF2B5EF4-FFF2-40B4-BE49-F238E27FC236}">
                <a16:creationId xmlns:a16="http://schemas.microsoft.com/office/drawing/2014/main" id="{25319683-AA7E-649D-E9D5-F5859C443059}"/>
              </a:ext>
            </a:extLst>
          </p:cNvPr>
          <p:cNvPicPr>
            <a:picLocks noChangeAspect="1"/>
          </p:cNvPicPr>
          <p:nvPr/>
        </p:nvPicPr>
        <p:blipFill>
          <a:blip r:embed="rId5"/>
          <a:stretch>
            <a:fillRect/>
          </a:stretch>
        </p:blipFill>
        <p:spPr>
          <a:xfrm>
            <a:off x="10569498" y="2643556"/>
            <a:ext cx="319518" cy="306422"/>
          </a:xfrm>
          <a:prstGeom prst="rect">
            <a:avLst/>
          </a:prstGeom>
        </p:spPr>
      </p:pic>
      <p:cxnSp>
        <p:nvCxnSpPr>
          <p:cNvPr id="3" name="Straight Arrow Connector 2">
            <a:extLst>
              <a:ext uri="{FF2B5EF4-FFF2-40B4-BE49-F238E27FC236}">
                <a16:creationId xmlns:a16="http://schemas.microsoft.com/office/drawing/2014/main" id="{7E9D1D6F-7871-698A-CBD4-094BF9F2ADD1}"/>
              </a:ext>
            </a:extLst>
          </p:cNvPr>
          <p:cNvCxnSpPr/>
          <p:nvPr/>
        </p:nvCxnSpPr>
        <p:spPr>
          <a:xfrm>
            <a:off x="3034008" y="2706688"/>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6E2A5B1-EC46-5C32-1671-61782B19FB5F}"/>
              </a:ext>
            </a:extLst>
          </p:cNvPr>
          <p:cNvCxnSpPr/>
          <p:nvPr/>
        </p:nvCxnSpPr>
        <p:spPr>
          <a:xfrm>
            <a:off x="4449017" y="2714831"/>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5F3C94-924F-5DB8-69B4-4A4D6A10AE86}"/>
              </a:ext>
            </a:extLst>
          </p:cNvPr>
          <p:cNvCxnSpPr>
            <a:cxnSpLocks/>
          </p:cNvCxnSpPr>
          <p:nvPr/>
        </p:nvCxnSpPr>
        <p:spPr>
          <a:xfrm flipH="1">
            <a:off x="5587862" y="1143000"/>
            <a:ext cx="146" cy="95386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D4CBA-015F-0AD5-2347-BB88E2078714}"/>
              </a:ext>
            </a:extLst>
          </p:cNvPr>
          <p:cNvCxnSpPr/>
          <p:nvPr/>
        </p:nvCxnSpPr>
        <p:spPr>
          <a:xfrm>
            <a:off x="6317867" y="2833166"/>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8DCB40-D493-80BE-3BE7-33A42E51A31F}"/>
              </a:ext>
            </a:extLst>
          </p:cNvPr>
          <p:cNvSpPr txBox="1"/>
          <p:nvPr/>
        </p:nvSpPr>
        <p:spPr>
          <a:xfrm>
            <a:off x="272506" y="300945"/>
            <a:ext cx="5169494" cy="1200329"/>
          </a:xfrm>
          <a:prstGeom prst="rect">
            <a:avLst/>
          </a:prstGeom>
          <a:noFill/>
        </p:spPr>
        <p:txBody>
          <a:bodyPr wrap="square" rtlCol="0">
            <a:spAutoFit/>
          </a:bodyPr>
          <a:lstStyle/>
          <a:p>
            <a:r>
              <a:rPr lang="en-US" sz="3600" b="1" dirty="0"/>
              <a:t>LLM (free) +</a:t>
            </a:r>
          </a:p>
          <a:p>
            <a:r>
              <a:rPr lang="en-US" sz="3600" b="1" dirty="0"/>
              <a:t>prompt engineering</a:t>
            </a:r>
          </a:p>
        </p:txBody>
      </p:sp>
      <p:pic>
        <p:nvPicPr>
          <p:cNvPr id="2" name="Picture 1" descr="A black and white symbol of a wrench&#10;&#10;Description automatically generated">
            <a:extLst>
              <a:ext uri="{FF2B5EF4-FFF2-40B4-BE49-F238E27FC236}">
                <a16:creationId xmlns:a16="http://schemas.microsoft.com/office/drawing/2014/main" id="{127E9C0C-78D7-4EE8-9DE8-92DEFC072099}"/>
              </a:ext>
            </a:extLst>
          </p:cNvPr>
          <p:cNvPicPr>
            <a:picLocks noChangeAspect="1"/>
          </p:cNvPicPr>
          <p:nvPr/>
        </p:nvPicPr>
        <p:blipFill>
          <a:blip r:embed="rId6">
            <a:clrChange>
              <a:clrFrom>
                <a:srgbClr val="F4F4F6"/>
              </a:clrFrom>
              <a:clrTo>
                <a:srgbClr val="F4F4F6">
                  <a:alpha val="0"/>
                </a:srgbClr>
              </a:clrTo>
            </a:clrChange>
          </a:blip>
          <a:stretch>
            <a:fillRect/>
          </a:stretch>
        </p:blipFill>
        <p:spPr>
          <a:xfrm>
            <a:off x="3526076" y="3830271"/>
            <a:ext cx="736167" cy="823663"/>
          </a:xfrm>
          <a:prstGeom prst="rect">
            <a:avLst/>
          </a:prstGeom>
        </p:spPr>
      </p:pic>
      <p:sp>
        <p:nvSpPr>
          <p:cNvPr id="9" name="Text Placeholder 3">
            <a:extLst>
              <a:ext uri="{FF2B5EF4-FFF2-40B4-BE49-F238E27FC236}">
                <a16:creationId xmlns:a16="http://schemas.microsoft.com/office/drawing/2014/main" id="{22B10358-8951-D35E-63A4-AED0E19C6F03}"/>
              </a:ext>
            </a:extLst>
          </p:cNvPr>
          <p:cNvSpPr txBox="1">
            <a:spLocks/>
          </p:cNvSpPr>
          <p:nvPr/>
        </p:nvSpPr>
        <p:spPr>
          <a:xfrm>
            <a:off x="3039317" y="3463244"/>
            <a:ext cx="2085048" cy="747486"/>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Instructions</a:t>
            </a:r>
          </a:p>
        </p:txBody>
      </p:sp>
      <p:cxnSp>
        <p:nvCxnSpPr>
          <p:cNvPr id="10" name="Straight Arrow Connector 9">
            <a:extLst>
              <a:ext uri="{FF2B5EF4-FFF2-40B4-BE49-F238E27FC236}">
                <a16:creationId xmlns:a16="http://schemas.microsoft.com/office/drawing/2014/main" id="{E58B3AEA-4F54-84FD-4ECD-892B21EA5424}"/>
              </a:ext>
            </a:extLst>
          </p:cNvPr>
          <p:cNvCxnSpPr>
            <a:cxnSpLocks/>
          </p:cNvCxnSpPr>
          <p:nvPr/>
        </p:nvCxnSpPr>
        <p:spPr>
          <a:xfrm flipV="1">
            <a:off x="3977318" y="2949977"/>
            <a:ext cx="0" cy="584531"/>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44CF1C9-AEF0-4AFE-7F08-27AEA028B1A9}"/>
              </a:ext>
            </a:extLst>
          </p:cNvPr>
          <p:cNvSpPr txBox="1"/>
          <p:nvPr/>
        </p:nvSpPr>
        <p:spPr>
          <a:xfrm>
            <a:off x="8608119" y="-309912"/>
            <a:ext cx="3311374" cy="3154710"/>
          </a:xfrm>
          <a:prstGeom prst="rect">
            <a:avLst/>
          </a:prstGeom>
          <a:noFill/>
        </p:spPr>
        <p:txBody>
          <a:bodyPr wrap="square" rtlCol="0">
            <a:spAutoFit/>
          </a:bodyPr>
          <a:lstStyle/>
          <a:p>
            <a:pPr algn="r"/>
            <a:r>
              <a:rPr lang="en-US" sz="19900" dirty="0">
                <a:solidFill>
                  <a:srgbClr val="A6A6A6"/>
                </a:solidFill>
              </a:rPr>
              <a:t>1</a:t>
            </a:r>
            <a:r>
              <a:rPr lang="en-US" sz="19900" baseline="30000" dirty="0">
                <a:solidFill>
                  <a:srgbClr val="A6A6A6"/>
                </a:solidFill>
              </a:rPr>
              <a:t>st</a:t>
            </a:r>
          </a:p>
        </p:txBody>
      </p:sp>
    </p:spTree>
    <p:extLst>
      <p:ext uri="{BB962C8B-B14F-4D97-AF65-F5344CB8AC3E}">
        <p14:creationId xmlns:p14="http://schemas.microsoft.com/office/powerpoint/2010/main" val="1455214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334DFA-1CED-6A85-8C55-BDA15257C754}"/>
              </a:ext>
            </a:extLst>
          </p:cNvPr>
          <p:cNvSpPr>
            <a:spLocks noGrp="1"/>
          </p:cNvSpPr>
          <p:nvPr>
            <p:ph type="body" idx="2"/>
          </p:nvPr>
        </p:nvSpPr>
        <p:spPr>
          <a:xfrm>
            <a:off x="6705610" y="2471056"/>
            <a:ext cx="5805844" cy="747486"/>
          </a:xfrm>
        </p:spPr>
        <p:txBody>
          <a:bodyPr>
            <a:noAutofit/>
          </a:bodyPr>
          <a:lstStyle/>
          <a:p>
            <a:pPr marL="114300" indent="0">
              <a:buNone/>
            </a:pPr>
            <a:r>
              <a:rPr lang="en-US" dirty="0">
                <a:solidFill>
                  <a:srgbClr val="C05209"/>
                </a:solidFill>
              </a:rPr>
              <a:t>Word</a:t>
            </a:r>
            <a:r>
              <a:rPr lang="en-US" dirty="0">
                <a:solidFill>
                  <a:schemeClr val="tx1"/>
                </a:solidFill>
              </a:rPr>
              <a:t> Word </a:t>
            </a:r>
            <a:r>
              <a:rPr lang="en-US" dirty="0">
                <a:solidFill>
                  <a:srgbClr val="C05209"/>
                </a:solidFill>
              </a:rPr>
              <a:t>Word</a:t>
            </a:r>
            <a:r>
              <a:rPr lang="en-US" dirty="0">
                <a:solidFill>
                  <a:schemeClr val="tx1"/>
                </a:solidFill>
              </a:rPr>
              <a:t> </a:t>
            </a:r>
            <a:r>
              <a:rPr lang="en-US" dirty="0">
                <a:solidFill>
                  <a:srgbClr val="C05209"/>
                </a:solidFill>
              </a:rPr>
              <a:t>Word</a:t>
            </a:r>
            <a:r>
              <a:rPr lang="en-US" dirty="0">
                <a:solidFill>
                  <a:schemeClr val="tx1"/>
                </a:solidFill>
              </a:rPr>
              <a:t> </a:t>
            </a:r>
            <a:r>
              <a:rPr lang="en-US" dirty="0">
                <a:solidFill>
                  <a:srgbClr val="C05209"/>
                </a:solidFill>
              </a:rPr>
              <a:t>Word …</a:t>
            </a:r>
            <a:endParaRPr lang="en-US" dirty="0">
              <a:solidFill>
                <a:schemeClr val="tx1"/>
              </a:solidFill>
            </a:endParaRPr>
          </a:p>
        </p:txBody>
      </p:sp>
      <p:pic>
        <p:nvPicPr>
          <p:cNvPr id="5" name="Picture 4" descr="A diagram of a diagram&#10;&#10;Description automatically generated">
            <a:extLst>
              <a:ext uri="{FF2B5EF4-FFF2-40B4-BE49-F238E27FC236}">
                <a16:creationId xmlns:a16="http://schemas.microsoft.com/office/drawing/2014/main" id="{2CBAFC3F-FB17-2DDF-7971-250EA4658379}"/>
              </a:ext>
            </a:extLst>
          </p:cNvPr>
          <p:cNvPicPr>
            <a:picLocks noChangeAspect="1"/>
          </p:cNvPicPr>
          <p:nvPr/>
        </p:nvPicPr>
        <p:blipFill rotWithShape="1">
          <a:blip r:embed="rId2"/>
          <a:srcRect l="6039" r="5051"/>
          <a:stretch/>
        </p:blipFill>
        <p:spPr>
          <a:xfrm>
            <a:off x="4896809" y="2024225"/>
            <a:ext cx="1420766" cy="159799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7" name="Picture 6" descr="A black and white image of a planet&#10;&#10;Description automatically generated">
            <a:extLst>
              <a:ext uri="{FF2B5EF4-FFF2-40B4-BE49-F238E27FC236}">
                <a16:creationId xmlns:a16="http://schemas.microsoft.com/office/drawing/2014/main" id="{E04F237E-C61A-5285-4D54-B5948D93BDF6}"/>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4931740" y="6585"/>
            <a:ext cx="1125045" cy="1063995"/>
          </a:xfrm>
          <a:prstGeom prst="rect">
            <a:avLst/>
          </a:prstGeom>
        </p:spPr>
      </p:pic>
      <p:pic>
        <p:nvPicPr>
          <p:cNvPr id="15" name="Picture 14" descr="A person sitting at a desk&#10;&#10;Description automatically generated">
            <a:extLst>
              <a:ext uri="{FF2B5EF4-FFF2-40B4-BE49-F238E27FC236}">
                <a16:creationId xmlns:a16="http://schemas.microsoft.com/office/drawing/2014/main" id="{7BA9F5D0-1331-6352-3D23-44C26EC9B5C6}"/>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1360779" y="2003424"/>
            <a:ext cx="1794226" cy="1682750"/>
          </a:xfrm>
          <a:prstGeom prst="rect">
            <a:avLst/>
          </a:prstGeom>
        </p:spPr>
      </p:pic>
      <p:sp>
        <p:nvSpPr>
          <p:cNvPr id="16" name="Text Placeholder 3">
            <a:extLst>
              <a:ext uri="{FF2B5EF4-FFF2-40B4-BE49-F238E27FC236}">
                <a16:creationId xmlns:a16="http://schemas.microsoft.com/office/drawing/2014/main" id="{6BE1B9C4-42E9-9AD0-BD2A-E1936F3771D8}"/>
              </a:ext>
            </a:extLst>
          </p:cNvPr>
          <p:cNvSpPr txBox="1">
            <a:spLocks/>
          </p:cNvSpPr>
          <p:nvPr/>
        </p:nvSpPr>
        <p:spPr>
          <a:xfrm>
            <a:off x="3421751" y="2332945"/>
            <a:ext cx="1208312" cy="74748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a:t>
            </a:r>
          </a:p>
        </p:txBody>
      </p:sp>
      <p:cxnSp>
        <p:nvCxnSpPr>
          <p:cNvPr id="3" name="Straight Arrow Connector 2">
            <a:extLst>
              <a:ext uri="{FF2B5EF4-FFF2-40B4-BE49-F238E27FC236}">
                <a16:creationId xmlns:a16="http://schemas.microsoft.com/office/drawing/2014/main" id="{7E9D1D6F-7871-698A-CBD4-094BF9F2ADD1}"/>
              </a:ext>
            </a:extLst>
          </p:cNvPr>
          <p:cNvCxnSpPr/>
          <p:nvPr/>
        </p:nvCxnSpPr>
        <p:spPr>
          <a:xfrm>
            <a:off x="3034008" y="2706688"/>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6E2A5B1-EC46-5C32-1671-61782B19FB5F}"/>
              </a:ext>
            </a:extLst>
          </p:cNvPr>
          <p:cNvCxnSpPr/>
          <p:nvPr/>
        </p:nvCxnSpPr>
        <p:spPr>
          <a:xfrm>
            <a:off x="4449017" y="2714831"/>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5F3C94-924F-5DB8-69B4-4A4D6A10AE86}"/>
              </a:ext>
            </a:extLst>
          </p:cNvPr>
          <p:cNvCxnSpPr>
            <a:cxnSpLocks/>
          </p:cNvCxnSpPr>
          <p:nvPr/>
        </p:nvCxnSpPr>
        <p:spPr>
          <a:xfrm flipH="1">
            <a:off x="5587862" y="1143000"/>
            <a:ext cx="146" cy="95386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D4CBA-015F-0AD5-2347-BB88E2078714}"/>
              </a:ext>
            </a:extLst>
          </p:cNvPr>
          <p:cNvCxnSpPr/>
          <p:nvPr/>
        </p:nvCxnSpPr>
        <p:spPr>
          <a:xfrm>
            <a:off x="6317867" y="2833166"/>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8DCB40-D493-80BE-3BE7-33A42E51A31F}"/>
              </a:ext>
            </a:extLst>
          </p:cNvPr>
          <p:cNvSpPr txBox="1"/>
          <p:nvPr/>
        </p:nvSpPr>
        <p:spPr>
          <a:xfrm>
            <a:off x="272506" y="300945"/>
            <a:ext cx="5169494" cy="1754326"/>
          </a:xfrm>
          <a:prstGeom prst="rect">
            <a:avLst/>
          </a:prstGeom>
          <a:noFill/>
        </p:spPr>
        <p:txBody>
          <a:bodyPr wrap="square" rtlCol="0">
            <a:spAutoFit/>
          </a:bodyPr>
          <a:lstStyle/>
          <a:p>
            <a:r>
              <a:rPr lang="en-US" sz="3600" b="1" dirty="0"/>
              <a:t>LLM (paid ?) +</a:t>
            </a:r>
          </a:p>
          <a:p>
            <a:r>
              <a:rPr lang="en-US" sz="3600" b="1" dirty="0"/>
              <a:t>prompt engineering</a:t>
            </a:r>
            <a:br>
              <a:rPr lang="en-US" sz="3600" b="1" dirty="0"/>
            </a:br>
            <a:r>
              <a:rPr lang="en-US" sz="3600" b="1" dirty="0"/>
              <a:t>and fine-tuning</a:t>
            </a:r>
          </a:p>
        </p:txBody>
      </p:sp>
      <p:pic>
        <p:nvPicPr>
          <p:cNvPr id="2" name="Picture 1" descr="A black and white symbol of a wrench&#10;&#10;Description automatically generated">
            <a:extLst>
              <a:ext uri="{FF2B5EF4-FFF2-40B4-BE49-F238E27FC236}">
                <a16:creationId xmlns:a16="http://schemas.microsoft.com/office/drawing/2014/main" id="{127E9C0C-78D7-4EE8-9DE8-92DEFC072099}"/>
              </a:ext>
            </a:extLst>
          </p:cNvPr>
          <p:cNvPicPr>
            <a:picLocks noChangeAspect="1"/>
          </p:cNvPicPr>
          <p:nvPr/>
        </p:nvPicPr>
        <p:blipFill>
          <a:blip r:embed="rId5">
            <a:clrChange>
              <a:clrFrom>
                <a:srgbClr val="F4F4F6"/>
              </a:clrFrom>
              <a:clrTo>
                <a:srgbClr val="F4F4F6">
                  <a:alpha val="0"/>
                </a:srgbClr>
              </a:clrTo>
            </a:clrChange>
          </a:blip>
          <a:stretch>
            <a:fillRect/>
          </a:stretch>
        </p:blipFill>
        <p:spPr>
          <a:xfrm>
            <a:off x="2491712" y="3887496"/>
            <a:ext cx="736167" cy="823663"/>
          </a:xfrm>
          <a:prstGeom prst="rect">
            <a:avLst/>
          </a:prstGeom>
        </p:spPr>
      </p:pic>
      <p:sp>
        <p:nvSpPr>
          <p:cNvPr id="9" name="Text Placeholder 3">
            <a:extLst>
              <a:ext uri="{FF2B5EF4-FFF2-40B4-BE49-F238E27FC236}">
                <a16:creationId xmlns:a16="http://schemas.microsoft.com/office/drawing/2014/main" id="{22B10358-8951-D35E-63A4-AED0E19C6F03}"/>
              </a:ext>
            </a:extLst>
          </p:cNvPr>
          <p:cNvSpPr txBox="1">
            <a:spLocks/>
          </p:cNvSpPr>
          <p:nvPr/>
        </p:nvSpPr>
        <p:spPr>
          <a:xfrm>
            <a:off x="2112627" y="3494616"/>
            <a:ext cx="2085048" cy="747486"/>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Instructions</a:t>
            </a:r>
          </a:p>
        </p:txBody>
      </p:sp>
      <p:cxnSp>
        <p:nvCxnSpPr>
          <p:cNvPr id="10" name="Straight Arrow Connector 9">
            <a:extLst>
              <a:ext uri="{FF2B5EF4-FFF2-40B4-BE49-F238E27FC236}">
                <a16:creationId xmlns:a16="http://schemas.microsoft.com/office/drawing/2014/main" id="{E58B3AEA-4F54-84FD-4ECD-892B21EA5424}"/>
              </a:ext>
            </a:extLst>
          </p:cNvPr>
          <p:cNvCxnSpPr>
            <a:cxnSpLocks/>
            <a:stCxn id="9" idx="0"/>
          </p:cNvCxnSpPr>
          <p:nvPr/>
        </p:nvCxnSpPr>
        <p:spPr>
          <a:xfrm flipV="1">
            <a:off x="3155151" y="3015204"/>
            <a:ext cx="671826" cy="479412"/>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stack of paper towels&#10;&#10;Description automatically generated">
            <a:extLst>
              <a:ext uri="{FF2B5EF4-FFF2-40B4-BE49-F238E27FC236}">
                <a16:creationId xmlns:a16="http://schemas.microsoft.com/office/drawing/2014/main" id="{C16001B9-0C06-85C1-58E1-891DC62BB3B3}"/>
              </a:ext>
            </a:extLst>
          </p:cNvPr>
          <p:cNvPicPr>
            <a:picLocks noChangeAspect="1"/>
          </p:cNvPicPr>
          <p:nvPr/>
        </p:nvPicPr>
        <p:blipFill>
          <a:blip r:embed="rId6">
            <a:clrChange>
              <a:clrFrom>
                <a:srgbClr val="F4F4F6"/>
              </a:clrFrom>
              <a:clrTo>
                <a:srgbClr val="F4F4F6">
                  <a:alpha val="0"/>
                </a:srgbClr>
              </a:clrTo>
            </a:clrChange>
            <a:duotone>
              <a:schemeClr val="accent2">
                <a:shade val="45000"/>
                <a:satMod val="135000"/>
              </a:schemeClr>
              <a:prstClr val="white"/>
            </a:duotone>
          </a:blip>
          <a:stretch>
            <a:fillRect/>
          </a:stretch>
        </p:blipFill>
        <p:spPr>
          <a:xfrm>
            <a:off x="3990331" y="3909203"/>
            <a:ext cx="1384484" cy="1374229"/>
          </a:xfrm>
          <a:prstGeom prst="rect">
            <a:avLst/>
          </a:prstGeom>
        </p:spPr>
      </p:pic>
      <p:cxnSp>
        <p:nvCxnSpPr>
          <p:cNvPr id="18" name="Straight Arrow Connector 17">
            <a:extLst>
              <a:ext uri="{FF2B5EF4-FFF2-40B4-BE49-F238E27FC236}">
                <a16:creationId xmlns:a16="http://schemas.microsoft.com/office/drawing/2014/main" id="{88FE0923-74B0-4D5F-486C-7BFE45902EC1}"/>
              </a:ext>
            </a:extLst>
          </p:cNvPr>
          <p:cNvCxnSpPr>
            <a:cxnSpLocks/>
            <a:stCxn id="11" idx="0"/>
          </p:cNvCxnSpPr>
          <p:nvPr/>
        </p:nvCxnSpPr>
        <p:spPr>
          <a:xfrm flipH="1" flipV="1">
            <a:off x="4093723" y="3015204"/>
            <a:ext cx="588850" cy="893999"/>
          </a:xfrm>
          <a:prstGeom prst="straightConnector1">
            <a:avLst/>
          </a:prstGeom>
          <a:ln w="60325">
            <a:solidFill>
              <a:srgbClr val="C05209"/>
            </a:solidFill>
            <a:tailEnd type="triangle"/>
          </a:ln>
        </p:spPr>
        <p:style>
          <a:lnRef idx="1">
            <a:schemeClr val="accent1"/>
          </a:lnRef>
          <a:fillRef idx="0">
            <a:schemeClr val="accent1"/>
          </a:fillRef>
          <a:effectRef idx="0">
            <a:schemeClr val="accent1"/>
          </a:effectRef>
          <a:fontRef idx="minor">
            <a:schemeClr val="tx1"/>
          </a:fontRef>
        </p:style>
      </p:cxnSp>
      <p:sp>
        <p:nvSpPr>
          <p:cNvPr id="24" name="5-point Star 23">
            <a:extLst>
              <a:ext uri="{FF2B5EF4-FFF2-40B4-BE49-F238E27FC236}">
                <a16:creationId xmlns:a16="http://schemas.microsoft.com/office/drawing/2014/main" id="{84B80D8E-C474-A4A2-C187-1537598E21B2}"/>
              </a:ext>
            </a:extLst>
          </p:cNvPr>
          <p:cNvSpPr/>
          <p:nvPr/>
        </p:nvSpPr>
        <p:spPr>
          <a:xfrm>
            <a:off x="4962098" y="2070694"/>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52561D99-6444-2804-4516-4B40E5D78915}"/>
              </a:ext>
            </a:extLst>
          </p:cNvPr>
          <p:cNvSpPr/>
          <p:nvPr/>
        </p:nvSpPr>
        <p:spPr>
          <a:xfrm>
            <a:off x="5137086" y="2978052"/>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5-point Star 25">
            <a:extLst>
              <a:ext uri="{FF2B5EF4-FFF2-40B4-BE49-F238E27FC236}">
                <a16:creationId xmlns:a16="http://schemas.microsoft.com/office/drawing/2014/main" id="{B26BED18-6246-81CB-D2D0-FA3D6F251B44}"/>
              </a:ext>
            </a:extLst>
          </p:cNvPr>
          <p:cNvSpPr/>
          <p:nvPr/>
        </p:nvSpPr>
        <p:spPr>
          <a:xfrm>
            <a:off x="5683379" y="2096860"/>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F7984EE3-E21D-EEB5-65E3-FB53B09E1ADE}"/>
              </a:ext>
            </a:extLst>
          </p:cNvPr>
          <p:cNvSpPr/>
          <p:nvPr/>
        </p:nvSpPr>
        <p:spPr>
          <a:xfrm>
            <a:off x="6047825" y="3141856"/>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F61789B9-1F24-17FF-3A71-2A6E1326B03D}"/>
              </a:ext>
            </a:extLst>
          </p:cNvPr>
          <p:cNvSpPr/>
          <p:nvPr/>
        </p:nvSpPr>
        <p:spPr>
          <a:xfrm>
            <a:off x="5537763" y="3170679"/>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a:extLst>
              <a:ext uri="{FF2B5EF4-FFF2-40B4-BE49-F238E27FC236}">
                <a16:creationId xmlns:a16="http://schemas.microsoft.com/office/drawing/2014/main" id="{F88C36D1-6171-449C-9CCF-B48694E8DE2D}"/>
              </a:ext>
            </a:extLst>
          </p:cNvPr>
          <p:cNvSpPr/>
          <p:nvPr/>
        </p:nvSpPr>
        <p:spPr>
          <a:xfrm>
            <a:off x="6047825" y="2177325"/>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a:extLst>
              <a:ext uri="{FF2B5EF4-FFF2-40B4-BE49-F238E27FC236}">
                <a16:creationId xmlns:a16="http://schemas.microsoft.com/office/drawing/2014/main" id="{30A61EDB-CD72-74E1-9671-88A1D6C8D8A9}"/>
              </a:ext>
            </a:extLst>
          </p:cNvPr>
          <p:cNvSpPr/>
          <p:nvPr/>
        </p:nvSpPr>
        <p:spPr>
          <a:xfrm>
            <a:off x="5537763" y="2662734"/>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a:extLst>
              <a:ext uri="{FF2B5EF4-FFF2-40B4-BE49-F238E27FC236}">
                <a16:creationId xmlns:a16="http://schemas.microsoft.com/office/drawing/2014/main" id="{82126328-A45D-BC56-9440-3A390AB9E8DD}"/>
              </a:ext>
            </a:extLst>
          </p:cNvPr>
          <p:cNvSpPr/>
          <p:nvPr/>
        </p:nvSpPr>
        <p:spPr>
          <a:xfrm>
            <a:off x="5945873" y="2482243"/>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7B21D8B0-E676-CDBC-72B9-B66664411883}"/>
              </a:ext>
            </a:extLst>
          </p:cNvPr>
          <p:cNvSpPr/>
          <p:nvPr/>
        </p:nvSpPr>
        <p:spPr>
          <a:xfrm>
            <a:off x="4953373" y="2584414"/>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265C4654-DDA3-0806-14A3-4CFBCC932C57}"/>
              </a:ext>
            </a:extLst>
          </p:cNvPr>
          <p:cNvSpPr/>
          <p:nvPr/>
        </p:nvSpPr>
        <p:spPr>
          <a:xfrm>
            <a:off x="5255950" y="2024225"/>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351D3E35-7B99-BA89-4B83-033A94B85235}"/>
              </a:ext>
            </a:extLst>
          </p:cNvPr>
          <p:cNvSpPr/>
          <p:nvPr/>
        </p:nvSpPr>
        <p:spPr>
          <a:xfrm>
            <a:off x="5745039" y="2385614"/>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DC1BC63C-B0A4-1317-CCB3-C286AD3F3D87}"/>
              </a:ext>
            </a:extLst>
          </p:cNvPr>
          <p:cNvSpPr/>
          <p:nvPr/>
        </p:nvSpPr>
        <p:spPr>
          <a:xfrm>
            <a:off x="5802243" y="3147908"/>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65A367D-3A5C-AFE5-7CE6-2D648B0B9058}"/>
              </a:ext>
            </a:extLst>
          </p:cNvPr>
          <p:cNvSpPr txBox="1"/>
          <p:nvPr/>
        </p:nvSpPr>
        <p:spPr>
          <a:xfrm>
            <a:off x="7887113" y="-309912"/>
            <a:ext cx="4032380" cy="3154710"/>
          </a:xfrm>
          <a:prstGeom prst="rect">
            <a:avLst/>
          </a:prstGeom>
          <a:noFill/>
        </p:spPr>
        <p:txBody>
          <a:bodyPr wrap="square" rtlCol="0">
            <a:spAutoFit/>
          </a:bodyPr>
          <a:lstStyle/>
          <a:p>
            <a:pPr algn="r"/>
            <a:r>
              <a:rPr lang="en-US" sz="19900" dirty="0">
                <a:solidFill>
                  <a:srgbClr val="A6A6A6"/>
                </a:solidFill>
              </a:rPr>
              <a:t>2</a:t>
            </a:r>
            <a:r>
              <a:rPr lang="en-US" sz="19900" baseline="30000" dirty="0">
                <a:solidFill>
                  <a:srgbClr val="A6A6A6"/>
                </a:solidFill>
              </a:rPr>
              <a:t>nd</a:t>
            </a:r>
          </a:p>
        </p:txBody>
      </p:sp>
    </p:spTree>
    <p:extLst>
      <p:ext uri="{BB962C8B-B14F-4D97-AF65-F5344CB8AC3E}">
        <p14:creationId xmlns:p14="http://schemas.microsoft.com/office/powerpoint/2010/main" val="341406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334DFA-1CED-6A85-8C55-BDA15257C754}"/>
              </a:ext>
            </a:extLst>
          </p:cNvPr>
          <p:cNvSpPr>
            <a:spLocks noGrp="1"/>
          </p:cNvSpPr>
          <p:nvPr>
            <p:ph type="body" idx="2"/>
          </p:nvPr>
        </p:nvSpPr>
        <p:spPr>
          <a:xfrm>
            <a:off x="6705610" y="2471056"/>
            <a:ext cx="5805844" cy="747486"/>
          </a:xfrm>
        </p:spPr>
        <p:txBody>
          <a:bodyPr>
            <a:noAutofit/>
          </a:bodyPr>
          <a:lstStyle/>
          <a:p>
            <a:pPr marL="114300" indent="0">
              <a:buNone/>
            </a:pPr>
            <a:r>
              <a:rPr lang="en-US" dirty="0">
                <a:solidFill>
                  <a:srgbClr val="C05209"/>
                </a:solidFill>
              </a:rPr>
              <a:t>Word Word Word Word</a:t>
            </a:r>
            <a:r>
              <a:rPr lang="en-US" dirty="0">
                <a:solidFill>
                  <a:schemeClr val="tx1"/>
                </a:solidFill>
              </a:rPr>
              <a:t> </a:t>
            </a:r>
            <a:r>
              <a:rPr lang="en-US" dirty="0">
                <a:solidFill>
                  <a:srgbClr val="C05209"/>
                </a:solidFill>
              </a:rPr>
              <a:t>Word …</a:t>
            </a:r>
            <a:endParaRPr lang="en-US" dirty="0">
              <a:solidFill>
                <a:schemeClr val="tx1"/>
              </a:solidFill>
            </a:endParaRPr>
          </a:p>
        </p:txBody>
      </p:sp>
      <p:pic>
        <p:nvPicPr>
          <p:cNvPr id="15" name="Picture 14" descr="A person sitting at a desk&#10;&#10;Description automatically generated">
            <a:extLst>
              <a:ext uri="{FF2B5EF4-FFF2-40B4-BE49-F238E27FC236}">
                <a16:creationId xmlns:a16="http://schemas.microsoft.com/office/drawing/2014/main" id="{7BA9F5D0-1331-6352-3D23-44C26EC9B5C6}"/>
              </a:ext>
            </a:extLst>
          </p:cNvPr>
          <p:cNvPicPr>
            <a:picLocks noChangeAspect="1"/>
          </p:cNvPicPr>
          <p:nvPr/>
        </p:nvPicPr>
        <p:blipFill>
          <a:blip r:embed="rId2">
            <a:clrChange>
              <a:clrFrom>
                <a:srgbClr val="F4F4F6"/>
              </a:clrFrom>
              <a:clrTo>
                <a:srgbClr val="F4F4F6">
                  <a:alpha val="0"/>
                </a:srgbClr>
              </a:clrTo>
            </a:clrChange>
          </a:blip>
          <a:stretch>
            <a:fillRect/>
          </a:stretch>
        </p:blipFill>
        <p:spPr>
          <a:xfrm>
            <a:off x="1360779" y="2003424"/>
            <a:ext cx="1794226" cy="1682750"/>
          </a:xfrm>
          <a:prstGeom prst="rect">
            <a:avLst/>
          </a:prstGeom>
        </p:spPr>
      </p:pic>
      <p:sp>
        <p:nvSpPr>
          <p:cNvPr id="16" name="Text Placeholder 3">
            <a:extLst>
              <a:ext uri="{FF2B5EF4-FFF2-40B4-BE49-F238E27FC236}">
                <a16:creationId xmlns:a16="http://schemas.microsoft.com/office/drawing/2014/main" id="{6BE1B9C4-42E9-9AD0-BD2A-E1936F3771D8}"/>
              </a:ext>
            </a:extLst>
          </p:cNvPr>
          <p:cNvSpPr txBox="1">
            <a:spLocks/>
          </p:cNvSpPr>
          <p:nvPr/>
        </p:nvSpPr>
        <p:spPr>
          <a:xfrm>
            <a:off x="3421751" y="2332945"/>
            <a:ext cx="1208312" cy="74748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a:t>
            </a:r>
          </a:p>
        </p:txBody>
      </p:sp>
      <p:cxnSp>
        <p:nvCxnSpPr>
          <p:cNvPr id="3" name="Straight Arrow Connector 2">
            <a:extLst>
              <a:ext uri="{FF2B5EF4-FFF2-40B4-BE49-F238E27FC236}">
                <a16:creationId xmlns:a16="http://schemas.microsoft.com/office/drawing/2014/main" id="{7E9D1D6F-7871-698A-CBD4-094BF9F2ADD1}"/>
              </a:ext>
            </a:extLst>
          </p:cNvPr>
          <p:cNvCxnSpPr/>
          <p:nvPr/>
        </p:nvCxnSpPr>
        <p:spPr>
          <a:xfrm>
            <a:off x="3034008" y="2706688"/>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6E2A5B1-EC46-5C32-1671-61782B19FB5F}"/>
              </a:ext>
            </a:extLst>
          </p:cNvPr>
          <p:cNvCxnSpPr/>
          <p:nvPr/>
        </p:nvCxnSpPr>
        <p:spPr>
          <a:xfrm>
            <a:off x="4449017" y="2714831"/>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D4CBA-015F-0AD5-2347-BB88E2078714}"/>
              </a:ext>
            </a:extLst>
          </p:cNvPr>
          <p:cNvCxnSpPr/>
          <p:nvPr/>
        </p:nvCxnSpPr>
        <p:spPr>
          <a:xfrm>
            <a:off x="6449747" y="2833166"/>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8DCB40-D493-80BE-3BE7-33A42E51A31F}"/>
              </a:ext>
            </a:extLst>
          </p:cNvPr>
          <p:cNvSpPr txBox="1"/>
          <p:nvPr/>
        </p:nvSpPr>
        <p:spPr>
          <a:xfrm>
            <a:off x="272506" y="300945"/>
            <a:ext cx="5169494" cy="646331"/>
          </a:xfrm>
          <a:prstGeom prst="rect">
            <a:avLst/>
          </a:prstGeom>
          <a:noFill/>
        </p:spPr>
        <p:txBody>
          <a:bodyPr wrap="square" rtlCol="0">
            <a:spAutoFit/>
          </a:bodyPr>
          <a:lstStyle/>
          <a:p>
            <a:r>
              <a:rPr lang="en-US" sz="3600" b="1" dirty="0"/>
              <a:t>Specialist LLM</a:t>
            </a:r>
          </a:p>
        </p:txBody>
      </p:sp>
      <p:pic>
        <p:nvPicPr>
          <p:cNvPr id="2" name="Picture 1" descr="A black and white symbol of a wrench&#10;&#10;Description automatically generated">
            <a:extLst>
              <a:ext uri="{FF2B5EF4-FFF2-40B4-BE49-F238E27FC236}">
                <a16:creationId xmlns:a16="http://schemas.microsoft.com/office/drawing/2014/main" id="{127E9C0C-78D7-4EE8-9DE8-92DEFC072099}"/>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3377542" y="4077736"/>
            <a:ext cx="736167" cy="823663"/>
          </a:xfrm>
          <a:prstGeom prst="rect">
            <a:avLst/>
          </a:prstGeom>
        </p:spPr>
      </p:pic>
      <p:sp>
        <p:nvSpPr>
          <p:cNvPr id="9" name="Text Placeholder 3">
            <a:extLst>
              <a:ext uri="{FF2B5EF4-FFF2-40B4-BE49-F238E27FC236}">
                <a16:creationId xmlns:a16="http://schemas.microsoft.com/office/drawing/2014/main" id="{22B10358-8951-D35E-63A4-AED0E19C6F03}"/>
              </a:ext>
            </a:extLst>
          </p:cNvPr>
          <p:cNvSpPr txBox="1">
            <a:spLocks/>
          </p:cNvSpPr>
          <p:nvPr/>
        </p:nvSpPr>
        <p:spPr>
          <a:xfrm>
            <a:off x="2857948" y="3728471"/>
            <a:ext cx="2085048" cy="747486"/>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Instructions</a:t>
            </a:r>
          </a:p>
        </p:txBody>
      </p:sp>
      <p:cxnSp>
        <p:nvCxnSpPr>
          <p:cNvPr id="10" name="Straight Arrow Connector 9">
            <a:extLst>
              <a:ext uri="{FF2B5EF4-FFF2-40B4-BE49-F238E27FC236}">
                <a16:creationId xmlns:a16="http://schemas.microsoft.com/office/drawing/2014/main" id="{E58B3AEA-4F54-84FD-4ECD-892B21EA5424}"/>
              </a:ext>
            </a:extLst>
          </p:cNvPr>
          <p:cNvCxnSpPr>
            <a:cxnSpLocks/>
          </p:cNvCxnSpPr>
          <p:nvPr/>
        </p:nvCxnSpPr>
        <p:spPr>
          <a:xfrm flipV="1">
            <a:off x="3953224" y="3080431"/>
            <a:ext cx="0" cy="64804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stack of paper towels&#10;&#10;Description automatically generated">
            <a:extLst>
              <a:ext uri="{FF2B5EF4-FFF2-40B4-BE49-F238E27FC236}">
                <a16:creationId xmlns:a16="http://schemas.microsoft.com/office/drawing/2014/main" id="{C16001B9-0C06-85C1-58E1-891DC62BB3B3}"/>
              </a:ext>
            </a:extLst>
          </p:cNvPr>
          <p:cNvPicPr>
            <a:picLocks noChangeAspect="1"/>
          </p:cNvPicPr>
          <p:nvPr/>
        </p:nvPicPr>
        <p:blipFill>
          <a:blip r:embed="rId4">
            <a:clrChange>
              <a:clrFrom>
                <a:srgbClr val="F4F4F6"/>
              </a:clrFrom>
              <a:clrTo>
                <a:srgbClr val="F4F4F6">
                  <a:alpha val="0"/>
                </a:srgbClr>
              </a:clrTo>
            </a:clrChange>
            <a:duotone>
              <a:schemeClr val="accent2">
                <a:shade val="45000"/>
                <a:satMod val="135000"/>
              </a:schemeClr>
              <a:prstClr val="white"/>
            </a:duotone>
          </a:blip>
          <a:stretch>
            <a:fillRect/>
          </a:stretch>
        </p:blipFill>
        <p:spPr>
          <a:xfrm>
            <a:off x="5034850" y="153706"/>
            <a:ext cx="1384484" cy="1374229"/>
          </a:xfrm>
          <a:prstGeom prst="rect">
            <a:avLst/>
          </a:prstGeom>
        </p:spPr>
      </p:pic>
      <p:cxnSp>
        <p:nvCxnSpPr>
          <p:cNvPr id="18" name="Straight Arrow Connector 17">
            <a:extLst>
              <a:ext uri="{FF2B5EF4-FFF2-40B4-BE49-F238E27FC236}">
                <a16:creationId xmlns:a16="http://schemas.microsoft.com/office/drawing/2014/main" id="{88FE0923-74B0-4D5F-486C-7BFE45902EC1}"/>
              </a:ext>
            </a:extLst>
          </p:cNvPr>
          <p:cNvCxnSpPr>
            <a:cxnSpLocks/>
          </p:cNvCxnSpPr>
          <p:nvPr/>
        </p:nvCxnSpPr>
        <p:spPr>
          <a:xfrm>
            <a:off x="5727092" y="1654310"/>
            <a:ext cx="0" cy="572406"/>
          </a:xfrm>
          <a:prstGeom prst="straightConnector1">
            <a:avLst/>
          </a:prstGeom>
          <a:ln w="60325">
            <a:solidFill>
              <a:srgbClr val="C05209"/>
            </a:solidFill>
            <a:tailEnd type="triangle"/>
          </a:ln>
        </p:spPr>
        <p:style>
          <a:lnRef idx="1">
            <a:schemeClr val="accent1"/>
          </a:lnRef>
          <a:fillRef idx="0">
            <a:schemeClr val="accent1"/>
          </a:fillRef>
          <a:effectRef idx="0">
            <a:schemeClr val="accent1"/>
          </a:effectRef>
          <a:fontRef idx="minor">
            <a:schemeClr val="tx1"/>
          </a:fontRef>
        </p:style>
      </p:cxnSp>
      <p:sp>
        <p:nvSpPr>
          <p:cNvPr id="24" name="5-point Star 23">
            <a:extLst>
              <a:ext uri="{FF2B5EF4-FFF2-40B4-BE49-F238E27FC236}">
                <a16:creationId xmlns:a16="http://schemas.microsoft.com/office/drawing/2014/main" id="{84B80D8E-C474-A4A2-C187-1537598E21B2}"/>
              </a:ext>
            </a:extLst>
          </p:cNvPr>
          <p:cNvSpPr/>
          <p:nvPr/>
        </p:nvSpPr>
        <p:spPr>
          <a:xfrm>
            <a:off x="5204271" y="2363050"/>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52561D99-6444-2804-4516-4B40E5D78915}"/>
              </a:ext>
            </a:extLst>
          </p:cNvPr>
          <p:cNvSpPr/>
          <p:nvPr/>
        </p:nvSpPr>
        <p:spPr>
          <a:xfrm>
            <a:off x="5137086" y="2978052"/>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5-point Star 25">
            <a:extLst>
              <a:ext uri="{FF2B5EF4-FFF2-40B4-BE49-F238E27FC236}">
                <a16:creationId xmlns:a16="http://schemas.microsoft.com/office/drawing/2014/main" id="{B26BED18-6246-81CB-D2D0-FA3D6F251B44}"/>
              </a:ext>
            </a:extLst>
          </p:cNvPr>
          <p:cNvSpPr/>
          <p:nvPr/>
        </p:nvSpPr>
        <p:spPr>
          <a:xfrm>
            <a:off x="5600068" y="2370349"/>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F7984EE3-E21D-EEB5-65E3-FB53B09E1ADE}"/>
              </a:ext>
            </a:extLst>
          </p:cNvPr>
          <p:cNvSpPr/>
          <p:nvPr/>
        </p:nvSpPr>
        <p:spPr>
          <a:xfrm>
            <a:off x="6047825" y="3141856"/>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F61789B9-1F24-17FF-3A71-2A6E1326B03D}"/>
              </a:ext>
            </a:extLst>
          </p:cNvPr>
          <p:cNvSpPr/>
          <p:nvPr/>
        </p:nvSpPr>
        <p:spPr>
          <a:xfrm>
            <a:off x="5537763" y="3170679"/>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a:extLst>
              <a:ext uri="{FF2B5EF4-FFF2-40B4-BE49-F238E27FC236}">
                <a16:creationId xmlns:a16="http://schemas.microsoft.com/office/drawing/2014/main" id="{F88C36D1-6171-449C-9CCF-B48694E8DE2D}"/>
              </a:ext>
            </a:extLst>
          </p:cNvPr>
          <p:cNvSpPr/>
          <p:nvPr/>
        </p:nvSpPr>
        <p:spPr>
          <a:xfrm>
            <a:off x="5802483" y="2829916"/>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1E9D2CD-48A8-5297-A41A-574901F7D01A}"/>
              </a:ext>
            </a:extLst>
          </p:cNvPr>
          <p:cNvSpPr/>
          <p:nvPr/>
        </p:nvSpPr>
        <p:spPr>
          <a:xfrm>
            <a:off x="5446118" y="2714831"/>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005301AF-0152-4B4D-81A7-E95B20DC4F7D}"/>
              </a:ext>
            </a:extLst>
          </p:cNvPr>
          <p:cNvSpPr/>
          <p:nvPr/>
        </p:nvSpPr>
        <p:spPr>
          <a:xfrm>
            <a:off x="5948364" y="2500228"/>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E0D05F16-471A-9B98-318D-6D96EA27B337}"/>
              </a:ext>
            </a:extLst>
          </p:cNvPr>
          <p:cNvSpPr/>
          <p:nvPr/>
        </p:nvSpPr>
        <p:spPr>
          <a:xfrm>
            <a:off x="5843855" y="3218542"/>
            <a:ext cx="217538" cy="250145"/>
          </a:xfrm>
          <a:prstGeom prst="triangle">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D475A73-A34D-A665-2C54-60E5B58674C9}"/>
              </a:ext>
            </a:extLst>
          </p:cNvPr>
          <p:cNvSpPr/>
          <p:nvPr/>
        </p:nvSpPr>
        <p:spPr>
          <a:xfrm>
            <a:off x="4980491" y="2273926"/>
            <a:ext cx="1384478" cy="1374230"/>
          </a:xfrm>
          <a:prstGeom prst="ellipse">
            <a:avLst/>
          </a:prstGeom>
          <a:noFill/>
          <a:ln w="57150">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BC0510-A968-2CBD-6188-8F9ECB55AAF0}"/>
              </a:ext>
            </a:extLst>
          </p:cNvPr>
          <p:cNvSpPr txBox="1"/>
          <p:nvPr/>
        </p:nvSpPr>
        <p:spPr>
          <a:xfrm>
            <a:off x="8608119" y="-309912"/>
            <a:ext cx="3311374" cy="3154710"/>
          </a:xfrm>
          <a:prstGeom prst="rect">
            <a:avLst/>
          </a:prstGeom>
          <a:noFill/>
        </p:spPr>
        <p:txBody>
          <a:bodyPr wrap="square" rtlCol="0">
            <a:spAutoFit/>
          </a:bodyPr>
          <a:lstStyle/>
          <a:p>
            <a:pPr algn="r"/>
            <a:r>
              <a:rPr lang="en-US" sz="19900" dirty="0">
                <a:solidFill>
                  <a:srgbClr val="A6A6A6"/>
                </a:solidFill>
              </a:rPr>
              <a:t>3</a:t>
            </a:r>
            <a:r>
              <a:rPr lang="en-US" sz="19900" baseline="30000" dirty="0">
                <a:solidFill>
                  <a:srgbClr val="A6A6A6"/>
                </a:solidFill>
              </a:rPr>
              <a:t>rd</a:t>
            </a:r>
          </a:p>
        </p:txBody>
      </p:sp>
    </p:spTree>
    <p:extLst>
      <p:ext uri="{BB962C8B-B14F-4D97-AF65-F5344CB8AC3E}">
        <p14:creationId xmlns:p14="http://schemas.microsoft.com/office/powerpoint/2010/main" val="2590924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334DFA-1CED-6A85-8C55-BDA15257C754}"/>
              </a:ext>
            </a:extLst>
          </p:cNvPr>
          <p:cNvSpPr>
            <a:spLocks noGrp="1"/>
          </p:cNvSpPr>
          <p:nvPr>
            <p:ph type="body" idx="2"/>
          </p:nvPr>
        </p:nvSpPr>
        <p:spPr>
          <a:xfrm>
            <a:off x="6705610" y="2471056"/>
            <a:ext cx="5805844" cy="747486"/>
          </a:xfrm>
        </p:spPr>
        <p:txBody>
          <a:bodyPr>
            <a:noAutofit/>
          </a:bodyPr>
          <a:lstStyle/>
          <a:p>
            <a:pPr marL="114300" indent="0">
              <a:buNone/>
            </a:pPr>
            <a:r>
              <a:rPr lang="en-US" dirty="0">
                <a:solidFill>
                  <a:schemeClr val="tx1"/>
                </a:solidFill>
              </a:rPr>
              <a:t>Word     Word    </a:t>
            </a:r>
            <a:r>
              <a:rPr lang="en-US" dirty="0">
                <a:solidFill>
                  <a:srgbClr val="C05209"/>
                </a:solidFill>
              </a:rPr>
              <a:t>Word</a:t>
            </a:r>
            <a:r>
              <a:rPr lang="en-US" dirty="0">
                <a:solidFill>
                  <a:schemeClr val="tx1"/>
                </a:solidFill>
              </a:rPr>
              <a:t> Word</a:t>
            </a:r>
            <a:r>
              <a:rPr lang="en-US" dirty="0">
                <a:solidFill>
                  <a:srgbClr val="C05209"/>
                </a:solidFill>
              </a:rPr>
              <a:t> …</a:t>
            </a:r>
            <a:endParaRPr lang="en-US" dirty="0">
              <a:solidFill>
                <a:schemeClr val="tx1"/>
              </a:solidFill>
            </a:endParaRPr>
          </a:p>
        </p:txBody>
      </p:sp>
      <p:pic>
        <p:nvPicPr>
          <p:cNvPr id="5" name="Picture 4" descr="A diagram of a diagram&#10;&#10;Description automatically generated">
            <a:extLst>
              <a:ext uri="{FF2B5EF4-FFF2-40B4-BE49-F238E27FC236}">
                <a16:creationId xmlns:a16="http://schemas.microsoft.com/office/drawing/2014/main" id="{2CBAFC3F-FB17-2DDF-7971-250EA4658379}"/>
              </a:ext>
            </a:extLst>
          </p:cNvPr>
          <p:cNvPicPr>
            <a:picLocks noChangeAspect="1"/>
          </p:cNvPicPr>
          <p:nvPr/>
        </p:nvPicPr>
        <p:blipFill rotWithShape="1">
          <a:blip r:embed="rId2"/>
          <a:srcRect l="6039" r="5051"/>
          <a:stretch/>
        </p:blipFill>
        <p:spPr>
          <a:xfrm>
            <a:off x="4896809" y="2024225"/>
            <a:ext cx="1420766" cy="159799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7" name="Picture 6" descr="A black and white image of a planet&#10;&#10;Description automatically generated">
            <a:extLst>
              <a:ext uri="{FF2B5EF4-FFF2-40B4-BE49-F238E27FC236}">
                <a16:creationId xmlns:a16="http://schemas.microsoft.com/office/drawing/2014/main" id="{E04F237E-C61A-5285-4D54-B5948D93BDF6}"/>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4975240" y="8106"/>
            <a:ext cx="1125045" cy="1063995"/>
          </a:xfrm>
          <a:prstGeom prst="rect">
            <a:avLst/>
          </a:prstGeom>
        </p:spPr>
      </p:pic>
      <p:pic>
        <p:nvPicPr>
          <p:cNvPr id="15" name="Picture 14" descr="A person sitting at a desk&#10;&#10;Description automatically generated">
            <a:extLst>
              <a:ext uri="{FF2B5EF4-FFF2-40B4-BE49-F238E27FC236}">
                <a16:creationId xmlns:a16="http://schemas.microsoft.com/office/drawing/2014/main" id="{7BA9F5D0-1331-6352-3D23-44C26EC9B5C6}"/>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1360779" y="2003424"/>
            <a:ext cx="1794226" cy="1682750"/>
          </a:xfrm>
          <a:prstGeom prst="rect">
            <a:avLst/>
          </a:prstGeom>
        </p:spPr>
      </p:pic>
      <p:sp>
        <p:nvSpPr>
          <p:cNvPr id="16" name="Text Placeholder 3">
            <a:extLst>
              <a:ext uri="{FF2B5EF4-FFF2-40B4-BE49-F238E27FC236}">
                <a16:creationId xmlns:a16="http://schemas.microsoft.com/office/drawing/2014/main" id="{6BE1B9C4-42E9-9AD0-BD2A-E1936F3771D8}"/>
              </a:ext>
            </a:extLst>
          </p:cNvPr>
          <p:cNvSpPr txBox="1">
            <a:spLocks/>
          </p:cNvSpPr>
          <p:nvPr/>
        </p:nvSpPr>
        <p:spPr>
          <a:xfrm>
            <a:off x="1400056" y="4621696"/>
            <a:ext cx="1208312" cy="74748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4000" b="1" dirty="0">
                <a:solidFill>
                  <a:schemeClr val="tx1"/>
                </a:solidFill>
              </a:rPr>
              <a:t>???</a:t>
            </a:r>
          </a:p>
        </p:txBody>
      </p:sp>
      <p:cxnSp>
        <p:nvCxnSpPr>
          <p:cNvPr id="3" name="Straight Arrow Connector 2">
            <a:extLst>
              <a:ext uri="{FF2B5EF4-FFF2-40B4-BE49-F238E27FC236}">
                <a16:creationId xmlns:a16="http://schemas.microsoft.com/office/drawing/2014/main" id="{7E9D1D6F-7871-698A-CBD4-094BF9F2ADD1}"/>
              </a:ext>
            </a:extLst>
          </p:cNvPr>
          <p:cNvCxnSpPr/>
          <p:nvPr/>
        </p:nvCxnSpPr>
        <p:spPr>
          <a:xfrm>
            <a:off x="2673276" y="5023823"/>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5F3C94-924F-5DB8-69B4-4A4D6A10AE86}"/>
              </a:ext>
            </a:extLst>
          </p:cNvPr>
          <p:cNvCxnSpPr>
            <a:cxnSpLocks/>
          </p:cNvCxnSpPr>
          <p:nvPr/>
        </p:nvCxnSpPr>
        <p:spPr>
          <a:xfrm>
            <a:off x="5588008" y="1143000"/>
            <a:ext cx="0" cy="769121"/>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D4CBA-015F-0AD5-2347-BB88E2078714}"/>
              </a:ext>
            </a:extLst>
          </p:cNvPr>
          <p:cNvCxnSpPr/>
          <p:nvPr/>
        </p:nvCxnSpPr>
        <p:spPr>
          <a:xfrm>
            <a:off x="6317867" y="2833166"/>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8DCB40-D493-80BE-3BE7-33A42E51A31F}"/>
              </a:ext>
            </a:extLst>
          </p:cNvPr>
          <p:cNvSpPr txBox="1"/>
          <p:nvPr/>
        </p:nvSpPr>
        <p:spPr>
          <a:xfrm>
            <a:off x="272506" y="300945"/>
            <a:ext cx="5169494" cy="646331"/>
          </a:xfrm>
          <a:prstGeom prst="rect">
            <a:avLst/>
          </a:prstGeom>
          <a:noFill/>
        </p:spPr>
        <p:txBody>
          <a:bodyPr wrap="square" rtlCol="0">
            <a:spAutoFit/>
          </a:bodyPr>
          <a:lstStyle/>
          <a:p>
            <a:r>
              <a:rPr lang="en-US" sz="3600" b="1" dirty="0"/>
              <a:t>LLM + RAG</a:t>
            </a:r>
          </a:p>
        </p:txBody>
      </p:sp>
      <p:pic>
        <p:nvPicPr>
          <p:cNvPr id="11" name="Picture 10" descr="A stack of paper towels&#10;&#10;Description automatically generated">
            <a:extLst>
              <a:ext uri="{FF2B5EF4-FFF2-40B4-BE49-F238E27FC236}">
                <a16:creationId xmlns:a16="http://schemas.microsoft.com/office/drawing/2014/main" id="{C16001B9-0C06-85C1-58E1-891DC62BB3B3}"/>
              </a:ext>
            </a:extLst>
          </p:cNvPr>
          <p:cNvPicPr>
            <a:picLocks noChangeAspect="1"/>
          </p:cNvPicPr>
          <p:nvPr/>
        </p:nvPicPr>
        <p:blipFill>
          <a:blip r:embed="rId5">
            <a:clrChange>
              <a:clrFrom>
                <a:srgbClr val="F4F4F6"/>
              </a:clrFrom>
              <a:clrTo>
                <a:srgbClr val="F4F4F6">
                  <a:alpha val="0"/>
                </a:srgbClr>
              </a:clrTo>
            </a:clrChange>
            <a:duotone>
              <a:schemeClr val="accent2">
                <a:shade val="45000"/>
                <a:satMod val="135000"/>
              </a:schemeClr>
              <a:prstClr val="white"/>
            </a:duotone>
          </a:blip>
          <a:stretch>
            <a:fillRect/>
          </a:stretch>
        </p:blipFill>
        <p:spPr>
          <a:xfrm>
            <a:off x="4845521" y="4314122"/>
            <a:ext cx="1384484" cy="1374229"/>
          </a:xfrm>
          <a:prstGeom prst="rect">
            <a:avLst/>
          </a:prstGeom>
        </p:spPr>
      </p:pic>
      <p:cxnSp>
        <p:nvCxnSpPr>
          <p:cNvPr id="18" name="Straight Arrow Connector 17">
            <a:extLst>
              <a:ext uri="{FF2B5EF4-FFF2-40B4-BE49-F238E27FC236}">
                <a16:creationId xmlns:a16="http://schemas.microsoft.com/office/drawing/2014/main" id="{88FE0923-74B0-4D5F-486C-7BFE45902EC1}"/>
              </a:ext>
            </a:extLst>
          </p:cNvPr>
          <p:cNvCxnSpPr>
            <a:cxnSpLocks/>
          </p:cNvCxnSpPr>
          <p:nvPr/>
        </p:nvCxnSpPr>
        <p:spPr>
          <a:xfrm flipV="1">
            <a:off x="5656627" y="3734322"/>
            <a:ext cx="0" cy="533003"/>
          </a:xfrm>
          <a:prstGeom prst="straightConnector1">
            <a:avLst/>
          </a:prstGeom>
          <a:ln w="60325">
            <a:solidFill>
              <a:srgbClr val="C05209"/>
            </a:solidFill>
            <a:tailEnd type="triangle"/>
          </a:ln>
        </p:spPr>
        <p:style>
          <a:lnRef idx="1">
            <a:schemeClr val="accent1"/>
          </a:lnRef>
          <a:fillRef idx="0">
            <a:schemeClr val="accent1"/>
          </a:fillRef>
          <a:effectRef idx="0">
            <a:schemeClr val="accent1"/>
          </a:effectRef>
          <a:fontRef idx="minor">
            <a:schemeClr val="tx1"/>
          </a:fontRef>
        </p:style>
      </p:cxnSp>
      <p:sp>
        <p:nvSpPr>
          <p:cNvPr id="24" name="5-point Star 23">
            <a:extLst>
              <a:ext uri="{FF2B5EF4-FFF2-40B4-BE49-F238E27FC236}">
                <a16:creationId xmlns:a16="http://schemas.microsoft.com/office/drawing/2014/main" id="{84B80D8E-C474-A4A2-C187-1537598E21B2}"/>
              </a:ext>
            </a:extLst>
          </p:cNvPr>
          <p:cNvSpPr/>
          <p:nvPr/>
        </p:nvSpPr>
        <p:spPr>
          <a:xfrm>
            <a:off x="4962098" y="2070694"/>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52561D99-6444-2804-4516-4B40E5D78915}"/>
              </a:ext>
            </a:extLst>
          </p:cNvPr>
          <p:cNvSpPr/>
          <p:nvPr/>
        </p:nvSpPr>
        <p:spPr>
          <a:xfrm>
            <a:off x="5137086" y="2978052"/>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5-point Star 27">
            <a:extLst>
              <a:ext uri="{FF2B5EF4-FFF2-40B4-BE49-F238E27FC236}">
                <a16:creationId xmlns:a16="http://schemas.microsoft.com/office/drawing/2014/main" id="{F61789B9-1F24-17FF-3A71-2A6E1326B03D}"/>
              </a:ext>
            </a:extLst>
          </p:cNvPr>
          <p:cNvSpPr/>
          <p:nvPr/>
        </p:nvSpPr>
        <p:spPr>
          <a:xfrm>
            <a:off x="5537763" y="3170679"/>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a:extLst>
              <a:ext uri="{FF2B5EF4-FFF2-40B4-BE49-F238E27FC236}">
                <a16:creationId xmlns:a16="http://schemas.microsoft.com/office/drawing/2014/main" id="{F88C36D1-6171-449C-9CCF-B48694E8DE2D}"/>
              </a:ext>
            </a:extLst>
          </p:cNvPr>
          <p:cNvSpPr/>
          <p:nvPr/>
        </p:nvSpPr>
        <p:spPr>
          <a:xfrm>
            <a:off x="6047825" y="2177325"/>
            <a:ext cx="237729" cy="262251"/>
          </a:xfrm>
          <a:prstGeom prst="star5">
            <a:avLst/>
          </a:prstGeom>
          <a:solidFill>
            <a:srgbClr val="C05209"/>
          </a:solidFill>
          <a:ln>
            <a:solidFill>
              <a:srgbClr val="C05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image of a magnifying glass&#10;&#10;Description automatically generated">
            <a:extLst>
              <a:ext uri="{FF2B5EF4-FFF2-40B4-BE49-F238E27FC236}">
                <a16:creationId xmlns:a16="http://schemas.microsoft.com/office/drawing/2014/main" id="{6560A257-3447-5086-FE32-5FA057DA67FF}"/>
              </a:ext>
            </a:extLst>
          </p:cNvPr>
          <p:cNvPicPr>
            <a:picLocks noChangeAspect="1"/>
          </p:cNvPicPr>
          <p:nvPr/>
        </p:nvPicPr>
        <p:blipFill>
          <a:blip r:embed="rId6">
            <a:clrChange>
              <a:clrFrom>
                <a:srgbClr val="F4F4F6"/>
              </a:clrFrom>
              <a:clrTo>
                <a:srgbClr val="F4F4F6">
                  <a:alpha val="0"/>
                </a:srgbClr>
              </a:clrTo>
            </a:clrChange>
          </a:blip>
          <a:stretch>
            <a:fillRect/>
          </a:stretch>
        </p:blipFill>
        <p:spPr>
          <a:xfrm>
            <a:off x="3155005" y="4596727"/>
            <a:ext cx="1195458" cy="1066655"/>
          </a:xfrm>
          <a:prstGeom prst="rect">
            <a:avLst/>
          </a:prstGeom>
        </p:spPr>
      </p:pic>
      <p:cxnSp>
        <p:nvCxnSpPr>
          <p:cNvPr id="13" name="Straight Arrow Connector 12">
            <a:extLst>
              <a:ext uri="{FF2B5EF4-FFF2-40B4-BE49-F238E27FC236}">
                <a16:creationId xmlns:a16="http://schemas.microsoft.com/office/drawing/2014/main" id="{AC857D22-65FD-5235-129D-0D9CF17D763F}"/>
              </a:ext>
            </a:extLst>
          </p:cNvPr>
          <p:cNvCxnSpPr>
            <a:cxnSpLocks/>
          </p:cNvCxnSpPr>
          <p:nvPr/>
        </p:nvCxnSpPr>
        <p:spPr>
          <a:xfrm>
            <a:off x="2132615" y="3734322"/>
            <a:ext cx="0" cy="670624"/>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39030C7-948F-D80C-7053-B2A63C579702}"/>
              </a:ext>
            </a:extLst>
          </p:cNvPr>
          <p:cNvCxnSpPr/>
          <p:nvPr/>
        </p:nvCxnSpPr>
        <p:spPr>
          <a:xfrm>
            <a:off x="4350463" y="5023823"/>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0AB1FB-EAAD-6014-9AB9-1B36ED887C2B}"/>
              </a:ext>
            </a:extLst>
          </p:cNvPr>
          <p:cNvCxnSpPr/>
          <p:nvPr/>
        </p:nvCxnSpPr>
        <p:spPr>
          <a:xfrm>
            <a:off x="4449017" y="2714831"/>
            <a:ext cx="387743"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66E9EC2-3253-5EE0-5021-1A9B9997907B}"/>
              </a:ext>
            </a:extLst>
          </p:cNvPr>
          <p:cNvSpPr txBox="1"/>
          <p:nvPr/>
        </p:nvSpPr>
        <p:spPr>
          <a:xfrm>
            <a:off x="7791509" y="2602333"/>
            <a:ext cx="486228" cy="461665"/>
          </a:xfrm>
          <a:prstGeom prst="rect">
            <a:avLst/>
          </a:prstGeom>
          <a:noFill/>
        </p:spPr>
        <p:txBody>
          <a:bodyPr wrap="square" rtlCol="0">
            <a:spAutoFit/>
          </a:bodyPr>
          <a:lstStyle/>
          <a:p>
            <a:r>
              <a:rPr lang="en-US" sz="2400" dirty="0"/>
              <a:t>😱</a:t>
            </a:r>
            <a:endParaRPr lang="en-US" dirty="0"/>
          </a:p>
        </p:txBody>
      </p:sp>
      <p:sp>
        <p:nvSpPr>
          <p:cNvPr id="33" name="TextBox 32">
            <a:extLst>
              <a:ext uri="{FF2B5EF4-FFF2-40B4-BE49-F238E27FC236}">
                <a16:creationId xmlns:a16="http://schemas.microsoft.com/office/drawing/2014/main" id="{80F84985-A615-B4DA-2182-06A2E4B415E2}"/>
              </a:ext>
            </a:extLst>
          </p:cNvPr>
          <p:cNvSpPr txBox="1"/>
          <p:nvPr/>
        </p:nvSpPr>
        <p:spPr>
          <a:xfrm>
            <a:off x="9120522" y="2592388"/>
            <a:ext cx="486228" cy="461665"/>
          </a:xfrm>
          <a:prstGeom prst="rect">
            <a:avLst/>
          </a:prstGeom>
          <a:noFill/>
        </p:spPr>
        <p:txBody>
          <a:bodyPr wrap="square" rtlCol="0">
            <a:spAutoFit/>
          </a:bodyPr>
          <a:lstStyle/>
          <a:p>
            <a:r>
              <a:rPr lang="en-US" sz="2400" dirty="0"/>
              <a:t>😱</a:t>
            </a:r>
            <a:endParaRPr lang="en-US" dirty="0"/>
          </a:p>
        </p:txBody>
      </p:sp>
      <p:sp>
        <p:nvSpPr>
          <p:cNvPr id="2" name="TextBox 1">
            <a:extLst>
              <a:ext uri="{FF2B5EF4-FFF2-40B4-BE49-F238E27FC236}">
                <a16:creationId xmlns:a16="http://schemas.microsoft.com/office/drawing/2014/main" id="{25054BD8-7446-8ED2-7484-89DE36D12EB6}"/>
              </a:ext>
            </a:extLst>
          </p:cNvPr>
          <p:cNvSpPr txBox="1"/>
          <p:nvPr/>
        </p:nvSpPr>
        <p:spPr>
          <a:xfrm>
            <a:off x="8608119" y="-309912"/>
            <a:ext cx="3311374" cy="3154710"/>
          </a:xfrm>
          <a:prstGeom prst="rect">
            <a:avLst/>
          </a:prstGeom>
          <a:noFill/>
        </p:spPr>
        <p:txBody>
          <a:bodyPr wrap="square" rtlCol="0">
            <a:spAutoFit/>
          </a:bodyPr>
          <a:lstStyle/>
          <a:p>
            <a:pPr algn="r"/>
            <a:r>
              <a:rPr lang="en-US" sz="19900" dirty="0">
                <a:solidFill>
                  <a:srgbClr val="A6A6A6"/>
                </a:solidFill>
              </a:rPr>
              <a:t>4</a:t>
            </a:r>
            <a:r>
              <a:rPr lang="en-US" sz="19900" baseline="30000" dirty="0">
                <a:solidFill>
                  <a:srgbClr val="A6A6A6"/>
                </a:solidFill>
              </a:rPr>
              <a:t>th</a:t>
            </a:r>
          </a:p>
        </p:txBody>
      </p:sp>
    </p:spTree>
    <p:extLst>
      <p:ext uri="{BB962C8B-B14F-4D97-AF65-F5344CB8AC3E}">
        <p14:creationId xmlns:p14="http://schemas.microsoft.com/office/powerpoint/2010/main" val="4097048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A258-DC46-B042-BE5A-38FE786823C3}"/>
              </a:ext>
            </a:extLst>
          </p:cNvPr>
          <p:cNvSpPr>
            <a:spLocks noGrp="1"/>
          </p:cNvSpPr>
          <p:nvPr>
            <p:ph type="title"/>
          </p:nvPr>
        </p:nvSpPr>
        <p:spPr>
          <a:xfrm>
            <a:off x="7759365" y="500062"/>
            <a:ext cx="3929906" cy="1325563"/>
          </a:xfrm>
        </p:spPr>
        <p:txBody>
          <a:bodyPr>
            <a:normAutofit fontScale="90000"/>
          </a:bodyPr>
          <a:lstStyle/>
          <a:p>
            <a:r>
              <a:rPr lang="en-US" dirty="0"/>
              <a:t>Are we all good with these ?</a:t>
            </a:r>
          </a:p>
        </p:txBody>
      </p:sp>
      <p:sp>
        <p:nvSpPr>
          <p:cNvPr id="4" name="Text Placeholder 3">
            <a:extLst>
              <a:ext uri="{FF2B5EF4-FFF2-40B4-BE49-F238E27FC236}">
                <a16:creationId xmlns:a16="http://schemas.microsoft.com/office/drawing/2014/main" id="{F46A2E4C-B721-1BFF-D7CB-8AFE8C4C865E}"/>
              </a:ext>
            </a:extLst>
          </p:cNvPr>
          <p:cNvSpPr>
            <a:spLocks noGrp="1"/>
          </p:cNvSpPr>
          <p:nvPr>
            <p:ph type="body" idx="2"/>
          </p:nvPr>
        </p:nvSpPr>
        <p:spPr>
          <a:xfrm>
            <a:off x="7759365" y="1968843"/>
            <a:ext cx="4204491" cy="4083765"/>
          </a:xfrm>
        </p:spPr>
        <p:txBody>
          <a:bodyPr>
            <a:normAutofit/>
          </a:bodyPr>
          <a:lstStyle/>
          <a:p>
            <a:pPr>
              <a:buFont typeface="Wingdings" pitchFamily="2" charset="2"/>
              <a:buChar char="ü"/>
            </a:pPr>
            <a:r>
              <a:rPr lang="en-US" dirty="0"/>
              <a:t>Prompt engineering</a:t>
            </a:r>
          </a:p>
          <a:p>
            <a:pPr>
              <a:buFont typeface="Wingdings" pitchFamily="2" charset="2"/>
              <a:buChar char="ü"/>
            </a:pPr>
            <a:r>
              <a:rPr lang="en-US" dirty="0"/>
              <a:t>Fine-tuning</a:t>
            </a:r>
          </a:p>
          <a:p>
            <a:pPr>
              <a:buFont typeface="Wingdings" pitchFamily="2" charset="2"/>
              <a:buChar char="ü"/>
            </a:pPr>
            <a:r>
              <a:rPr lang="en-US" dirty="0"/>
              <a:t>Model building</a:t>
            </a:r>
          </a:p>
          <a:p>
            <a:pPr>
              <a:buFont typeface="Wingdings" pitchFamily="2" charset="2"/>
              <a:buChar char="ü"/>
            </a:pPr>
            <a:r>
              <a:rPr lang="en-US" dirty="0"/>
              <a:t>Specialist LLMs</a:t>
            </a:r>
          </a:p>
          <a:p>
            <a:pPr>
              <a:buFont typeface="Wingdings" pitchFamily="2" charset="2"/>
              <a:buChar char="ü"/>
            </a:pPr>
            <a:r>
              <a:rPr lang="en-US" dirty="0"/>
              <a:t>RAG</a:t>
            </a:r>
          </a:p>
          <a:p>
            <a:pPr>
              <a:buFont typeface="Wingdings" pitchFamily="2" charset="2"/>
              <a:buChar char="ü"/>
            </a:pPr>
            <a:r>
              <a:rPr lang="en-US" dirty="0"/>
              <a:t>Hallucinations</a:t>
            </a:r>
          </a:p>
          <a:p>
            <a:pPr marL="114300" indent="0">
              <a:buNone/>
            </a:pPr>
            <a:endParaRPr lang="en-US" dirty="0"/>
          </a:p>
        </p:txBody>
      </p:sp>
      <p:pic>
        <p:nvPicPr>
          <p:cNvPr id="6" name="Picture 5" descr="A person juggling balls&#10;&#10;Description automatically generated">
            <a:extLst>
              <a:ext uri="{FF2B5EF4-FFF2-40B4-BE49-F238E27FC236}">
                <a16:creationId xmlns:a16="http://schemas.microsoft.com/office/drawing/2014/main" id="{94E1C5D7-DDBF-9D8C-CAFA-3E963A879434}"/>
              </a:ext>
            </a:extLst>
          </p:cNvPr>
          <p:cNvPicPr>
            <a:picLocks noChangeAspect="1"/>
          </p:cNvPicPr>
          <p:nvPr/>
        </p:nvPicPr>
        <p:blipFill>
          <a:blip r:embed="rId2"/>
          <a:stretch>
            <a:fillRect/>
          </a:stretch>
        </p:blipFill>
        <p:spPr>
          <a:xfrm>
            <a:off x="1738245" y="668977"/>
            <a:ext cx="4901483" cy="4901483"/>
          </a:xfrm>
          <a:prstGeom prst="rect">
            <a:avLst/>
          </a:prstGeom>
        </p:spPr>
      </p:pic>
      <p:sp>
        <p:nvSpPr>
          <p:cNvPr id="5" name="TextBox 4">
            <a:extLst>
              <a:ext uri="{FF2B5EF4-FFF2-40B4-BE49-F238E27FC236}">
                <a16:creationId xmlns:a16="http://schemas.microsoft.com/office/drawing/2014/main" id="{B71AC2A0-0629-DF43-266D-3C86E4B92976}"/>
              </a:ext>
            </a:extLst>
          </p:cNvPr>
          <p:cNvSpPr txBox="1"/>
          <p:nvPr/>
        </p:nvSpPr>
        <p:spPr>
          <a:xfrm>
            <a:off x="1691910" y="5667270"/>
            <a:ext cx="4994151" cy="307777"/>
          </a:xfrm>
          <a:prstGeom prst="rect">
            <a:avLst/>
          </a:prstGeom>
          <a:noFill/>
        </p:spPr>
        <p:txBody>
          <a:bodyPr wrap="square" rtlCol="0">
            <a:spAutoFit/>
          </a:bodyPr>
          <a:lstStyle/>
          <a:p>
            <a:pPr algn="ctr"/>
            <a:r>
              <a:rPr lang="en-US" dirty="0"/>
              <a:t>Any giveaways that this is generative AI ? (DALL-E)</a:t>
            </a:r>
          </a:p>
        </p:txBody>
      </p:sp>
    </p:spTree>
    <p:extLst>
      <p:ext uri="{BB962C8B-B14F-4D97-AF65-F5344CB8AC3E}">
        <p14:creationId xmlns:p14="http://schemas.microsoft.com/office/powerpoint/2010/main" val="77526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02AE-8787-F0B8-ED65-FE87CA306956}"/>
              </a:ext>
            </a:extLst>
          </p:cNvPr>
          <p:cNvSpPr>
            <a:spLocks noGrp="1"/>
          </p:cNvSpPr>
          <p:nvPr>
            <p:ph type="title"/>
          </p:nvPr>
        </p:nvSpPr>
        <p:spPr>
          <a:xfrm>
            <a:off x="1383564" y="348865"/>
            <a:ext cx="10581274" cy="1576446"/>
          </a:xfrm>
        </p:spPr>
        <p:txBody>
          <a:bodyPr vert="horz" lIns="91440" tIns="45720" rIns="91440" bIns="45720" rtlCol="0" anchor="ctr">
            <a:normAutofit/>
          </a:bodyPr>
          <a:lstStyle/>
          <a:p>
            <a:pPr>
              <a:spcBef>
                <a:spcPct val="0"/>
              </a:spcBef>
            </a:pPr>
            <a:r>
              <a:rPr lang="en-US" kern="1200" dirty="0">
                <a:solidFill>
                  <a:srgbClr val="FFFFFF"/>
                </a:solidFill>
                <a:latin typeface="+mj-lt"/>
                <a:ea typeface="+mj-ea"/>
                <a:cs typeface="+mj-cs"/>
              </a:rPr>
              <a:t>LLMs on your desk … 5 options</a:t>
            </a:r>
          </a:p>
        </p:txBody>
      </p:sp>
      <p:graphicFrame>
        <p:nvGraphicFramePr>
          <p:cNvPr id="23" name="Text Placeholder 2">
            <a:extLst>
              <a:ext uri="{FF2B5EF4-FFF2-40B4-BE49-F238E27FC236}">
                <a16:creationId xmlns:a16="http://schemas.microsoft.com/office/drawing/2014/main" id="{0D6324A0-69C1-DD76-BC0B-7030D56343E0}"/>
              </a:ext>
            </a:extLst>
          </p:cNvPr>
          <p:cNvGraphicFramePr/>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56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B53-FAFE-F7E5-8DA0-88A22D56070D}"/>
              </a:ext>
            </a:extLst>
          </p:cNvPr>
          <p:cNvSpPr>
            <a:spLocks noGrp="1"/>
          </p:cNvSpPr>
          <p:nvPr>
            <p:ph type="title"/>
          </p:nvPr>
        </p:nvSpPr>
        <p:spPr/>
        <p:txBody>
          <a:bodyPr/>
          <a:lstStyle/>
          <a:p>
            <a:r>
              <a:rPr lang="en-US" b="1" dirty="0"/>
              <a:t>Google Gemini</a:t>
            </a:r>
          </a:p>
        </p:txBody>
      </p:sp>
      <p:sp>
        <p:nvSpPr>
          <p:cNvPr id="3" name="Text Placeholder 2">
            <a:extLst>
              <a:ext uri="{FF2B5EF4-FFF2-40B4-BE49-F238E27FC236}">
                <a16:creationId xmlns:a16="http://schemas.microsoft.com/office/drawing/2014/main" id="{7C68BB15-F8FB-A2E1-DA1B-EDFB90EA8794}"/>
              </a:ext>
            </a:extLst>
          </p:cNvPr>
          <p:cNvSpPr>
            <a:spLocks noGrp="1"/>
          </p:cNvSpPr>
          <p:nvPr>
            <p:ph type="body" idx="1"/>
          </p:nvPr>
        </p:nvSpPr>
        <p:spPr>
          <a:xfrm>
            <a:off x="838200" y="1460500"/>
            <a:ext cx="10515599" cy="477943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Google caught unaware with the popularity of conversational search from </a:t>
            </a:r>
            <a:r>
              <a:rPr lang="en-US" dirty="0" err="1">
                <a:latin typeface="Open Sans" panose="020B0606030504020204" pitchFamily="34" charset="0"/>
                <a:ea typeface="Open Sans" panose="020B0606030504020204" pitchFamily="34" charset="0"/>
                <a:cs typeface="Open Sans" panose="020B0606030504020204" pitchFamily="34" charset="0"/>
              </a:rPr>
              <a:t>ChatGPT</a:t>
            </a:r>
            <a:r>
              <a:rPr lang="en-US" dirty="0">
                <a:latin typeface="Open Sans" panose="020B0606030504020204" pitchFamily="34" charset="0"/>
                <a:ea typeface="Open Sans" panose="020B0606030504020204" pitchFamily="34" charset="0"/>
                <a:cs typeface="Open Sans" panose="020B0606030504020204" pitchFamily="34" charset="0"/>
              </a:rPr>
              <a:t> and went “code red”</a:t>
            </a:r>
          </a:p>
          <a:p>
            <a:r>
              <a:rPr lang="en-US" dirty="0">
                <a:latin typeface="Open Sans" panose="020B0606030504020204" pitchFamily="34" charset="0"/>
                <a:ea typeface="Open Sans" panose="020B0606030504020204" pitchFamily="34" charset="0"/>
                <a:cs typeface="Open Sans" panose="020B0606030504020204" pitchFamily="34" charset="0"/>
              </a:rPr>
              <a:t>In December 2023 Google announced Gemini</a:t>
            </a:r>
          </a:p>
          <a:p>
            <a:pPr lvl="1"/>
            <a:r>
              <a:rPr lang="en-US" dirty="0">
                <a:latin typeface="Open Sans" panose="020B0606030504020204" pitchFamily="34" charset="0"/>
                <a:ea typeface="Open Sans" panose="020B0606030504020204" pitchFamily="34" charset="0"/>
                <a:cs typeface="Open Sans" panose="020B0606030504020204" pitchFamily="34" charset="0"/>
              </a:rPr>
              <a:t>multiple versions, from lightweight Android to ultra for enterprises and data </a:t>
            </a:r>
            <a:r>
              <a:rPr lang="en-US" dirty="0" err="1">
                <a:latin typeface="Open Sans" panose="020B0606030504020204" pitchFamily="34" charset="0"/>
                <a:ea typeface="Open Sans" panose="020B0606030504020204" pitchFamily="34" charset="0"/>
                <a:cs typeface="Open Sans" panose="020B0606030504020204" pitchFamily="34" charset="0"/>
              </a:rPr>
              <a:t>centres</a:t>
            </a:r>
            <a:r>
              <a:rPr lang="en-US" dirty="0">
                <a:latin typeface="Open Sans" panose="020B0606030504020204" pitchFamily="34" charset="0"/>
                <a:ea typeface="Open Sans" panose="020B0606030504020204" pitchFamily="34" charset="0"/>
                <a:cs typeface="Open Sans" panose="020B0606030504020204" pitchFamily="34" charset="0"/>
              </a:rPr>
              <a:t>, and it is more efficient, trained on Google’s own TPUs</a:t>
            </a:r>
          </a:p>
          <a:p>
            <a:r>
              <a:rPr lang="en-US" dirty="0">
                <a:latin typeface="Open Sans" panose="020B0606030504020204" pitchFamily="34" charset="0"/>
                <a:ea typeface="Open Sans" panose="020B0606030504020204" pitchFamily="34" charset="0"/>
                <a:cs typeface="Open Sans" panose="020B0606030504020204" pitchFamily="34" charset="0"/>
              </a:rPr>
              <a:t>Chat is available to personal Gmail accounts and on Android</a:t>
            </a:r>
          </a:p>
          <a:p>
            <a:r>
              <a:rPr lang="en-US" dirty="0">
                <a:latin typeface="Open Sans" panose="020B0606030504020204" pitchFamily="34" charset="0"/>
                <a:ea typeface="Open Sans" panose="020B0606030504020204" pitchFamily="34" charset="0"/>
                <a:cs typeface="Open Sans" panose="020B0606030504020204" pitchFamily="34" charset="0"/>
              </a:rPr>
              <a:t>Playing catchup and folding it into G-Suite (Docs, slides, Gmail, etc.)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logo of a star&#10;&#10;Description automatically generated">
            <a:extLst>
              <a:ext uri="{FF2B5EF4-FFF2-40B4-BE49-F238E27FC236}">
                <a16:creationId xmlns:a16="http://schemas.microsoft.com/office/drawing/2014/main" id="{4BD35ACE-A10B-2351-098A-C9351028BAD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18282" y="53918"/>
            <a:ext cx="1570562" cy="1406582"/>
          </a:xfrm>
          <a:prstGeom prst="rect">
            <a:avLst/>
          </a:prstGeom>
        </p:spPr>
      </p:pic>
    </p:spTree>
    <p:extLst>
      <p:ext uri="{BB962C8B-B14F-4D97-AF65-F5344CB8AC3E}">
        <p14:creationId xmlns:p14="http://schemas.microsoft.com/office/powerpoint/2010/main" val="4162231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9B15-32AD-F97E-2E4A-E7FF699A2131}"/>
              </a:ext>
            </a:extLst>
          </p:cNvPr>
          <p:cNvSpPr>
            <a:spLocks noGrp="1"/>
          </p:cNvSpPr>
          <p:nvPr>
            <p:ph type="title"/>
          </p:nvPr>
        </p:nvSpPr>
        <p:spPr/>
        <p:txBody>
          <a:bodyPr/>
          <a:lstStyle/>
          <a:p>
            <a:r>
              <a:rPr lang="en-US" b="1" dirty="0"/>
              <a:t>Microsoft Copilot</a:t>
            </a:r>
          </a:p>
        </p:txBody>
      </p:sp>
      <p:sp>
        <p:nvSpPr>
          <p:cNvPr id="3" name="Text Placeholder 2">
            <a:extLst>
              <a:ext uri="{FF2B5EF4-FFF2-40B4-BE49-F238E27FC236}">
                <a16:creationId xmlns:a16="http://schemas.microsoft.com/office/drawing/2014/main" id="{6DB7F618-72F0-B4AD-F57B-BD68C43D3E26}"/>
              </a:ext>
            </a:extLst>
          </p:cNvPr>
          <p:cNvSpPr>
            <a:spLocks noGrp="1"/>
          </p:cNvSpPr>
          <p:nvPr>
            <p:ph type="body" idx="1"/>
          </p:nvPr>
        </p:nvSpPr>
        <p:spPr>
          <a:xfrm>
            <a:off x="838200" y="1544329"/>
            <a:ext cx="9750136" cy="4384833"/>
          </a:xfrm>
        </p:spPr>
        <p:txBody>
          <a:bodyPr>
            <a:no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MS launched Copilot for enterprises in Nov 2024, integrating with </a:t>
            </a:r>
            <a:r>
              <a:rPr lang="en-US" sz="2400" dirty="0" err="1">
                <a:latin typeface="Open Sans" panose="020B0606030504020204" pitchFamily="34" charset="0"/>
                <a:ea typeface="Open Sans" panose="020B0606030504020204" pitchFamily="34" charset="0"/>
                <a:cs typeface="Open Sans" panose="020B0606030504020204" pitchFamily="34" charset="0"/>
              </a:rPr>
              <a:t>OpenAI</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IE" sz="2400" b="0" i="0" dirty="0">
                <a:effectLst/>
                <a:latin typeface="Open Sans" panose="020B0606030504020204" pitchFamily="34" charset="0"/>
                <a:ea typeface="Open Sans" panose="020B0606030504020204" pitchFamily="34" charset="0"/>
                <a:cs typeface="Open Sans" panose="020B0606030504020204" pitchFamily="34" charset="0"/>
              </a:rPr>
              <a:t>drawing only from information you provide — keeping it inside your organisation</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You can .. prompt, access the internet, create images and much much more, just like </a:t>
            </a:r>
            <a:r>
              <a:rPr lang="en-US" sz="2400" dirty="0" err="1">
                <a:latin typeface="Open Sans" panose="020B0606030504020204" pitchFamily="34" charset="0"/>
                <a:ea typeface="Open Sans" panose="020B0606030504020204" pitchFamily="34" charset="0"/>
                <a:cs typeface="Open Sans" panose="020B0606030504020204" pitchFamily="34" charset="0"/>
              </a:rPr>
              <a:t>ChatGPT</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IE" sz="2400" dirty="0">
                <a:latin typeface="Open Sans" panose="020B0606030504020204" pitchFamily="34" charset="0"/>
                <a:ea typeface="Open Sans" panose="020B0606030504020204" pitchFamily="34" charset="0"/>
                <a:cs typeface="Open Sans" panose="020B0606030504020204" pitchFamily="34" charset="0"/>
              </a:rPr>
              <a:t>Based on GPT-4o, free unlike </a:t>
            </a:r>
            <a:r>
              <a:rPr lang="en-IE" sz="2400" dirty="0" err="1">
                <a:latin typeface="Open Sans" panose="020B0606030504020204" pitchFamily="34" charset="0"/>
                <a:ea typeface="Open Sans" panose="020B0606030504020204" pitchFamily="34" charset="0"/>
                <a:cs typeface="Open Sans" panose="020B0606030504020204" pitchFamily="34" charset="0"/>
              </a:rPr>
              <a:t>OpenAI’s</a:t>
            </a:r>
            <a:r>
              <a:rPr lang="en-IE" sz="2400" dirty="0">
                <a:latin typeface="Open Sans" panose="020B0606030504020204" pitchFamily="34" charset="0"/>
                <a:ea typeface="Open Sans" panose="020B0606030504020204" pitchFamily="34" charset="0"/>
                <a:cs typeface="Open Sans" panose="020B0606030504020204" pitchFamily="34" charset="0"/>
              </a:rPr>
              <a:t> €23/month</a:t>
            </a:r>
          </a:p>
          <a:p>
            <a:r>
              <a:rPr lang="en-IE" sz="2400" dirty="0">
                <a:latin typeface="Open Sans" panose="020B0606030504020204" pitchFamily="34" charset="0"/>
                <a:ea typeface="Open Sans" panose="020B0606030504020204" pitchFamily="34" charset="0"/>
                <a:cs typeface="Open Sans" panose="020B0606030504020204" pitchFamily="34" charset="0"/>
              </a:rPr>
              <a:t>Microsoft went full gas with </a:t>
            </a:r>
            <a:r>
              <a:rPr lang="en-IE" sz="2400" dirty="0" err="1">
                <a:latin typeface="Open Sans" panose="020B0606030504020204" pitchFamily="34" charset="0"/>
                <a:ea typeface="Open Sans" panose="020B0606030504020204" pitchFamily="34" charset="0"/>
                <a:cs typeface="Open Sans" panose="020B0606030504020204" pitchFamily="34" charset="0"/>
              </a:rPr>
              <a:t>Copilot</a:t>
            </a:r>
            <a:r>
              <a:rPr lang="en-IE" sz="2400" dirty="0">
                <a:latin typeface="Open Sans" panose="020B0606030504020204" pitchFamily="34" charset="0"/>
                <a:ea typeface="Open Sans" panose="020B0606030504020204" pitchFamily="34" charset="0"/>
                <a:cs typeface="Open Sans" panose="020B0606030504020204" pitchFamily="34" charset="0"/>
              </a:rPr>
              <a:t>, and Google </a:t>
            </a:r>
            <a:br>
              <a:rPr lang="en-IE" sz="2400" dirty="0">
                <a:latin typeface="Open Sans" panose="020B0606030504020204" pitchFamily="34" charset="0"/>
                <a:ea typeface="Open Sans" panose="020B0606030504020204" pitchFamily="34" charset="0"/>
                <a:cs typeface="Open Sans" panose="020B0606030504020204" pitchFamily="34" charset="0"/>
              </a:rPr>
            </a:br>
            <a:r>
              <a:rPr lang="en-IE" sz="2400" dirty="0">
                <a:latin typeface="Open Sans" panose="020B0606030504020204" pitchFamily="34" charset="0"/>
                <a:ea typeface="Open Sans" panose="020B0606030504020204" pitchFamily="34" charset="0"/>
                <a:cs typeface="Open Sans" panose="020B0606030504020204" pitchFamily="34" charset="0"/>
              </a:rPr>
              <a:t>Gemini followed  .. it is planned in all MS services </a:t>
            </a:r>
            <a:br>
              <a:rPr lang="en-IE" sz="2400" dirty="0">
                <a:latin typeface="Open Sans" panose="020B0606030504020204" pitchFamily="34" charset="0"/>
                <a:ea typeface="Open Sans" panose="020B0606030504020204" pitchFamily="34" charset="0"/>
                <a:cs typeface="Open Sans" panose="020B0606030504020204" pitchFamily="34" charset="0"/>
              </a:rPr>
            </a:br>
            <a:r>
              <a:rPr lang="en-IE" sz="2400" dirty="0">
                <a:latin typeface="Open Sans" panose="020B0606030504020204" pitchFamily="34" charset="0"/>
                <a:ea typeface="Open Sans" panose="020B0606030504020204" pitchFamily="34" charset="0"/>
                <a:cs typeface="Open Sans" panose="020B0606030504020204" pitchFamily="34" charset="0"/>
              </a:rPr>
              <a:t>.. WORD, Excel, PPT, etc., it is on the </a:t>
            </a:r>
            <a:br>
              <a:rPr lang="en-IE" sz="2400" dirty="0">
                <a:latin typeface="Open Sans" panose="020B0606030504020204" pitchFamily="34" charset="0"/>
                <a:ea typeface="Open Sans" panose="020B0606030504020204" pitchFamily="34" charset="0"/>
                <a:cs typeface="Open Sans" panose="020B0606030504020204" pitchFamily="34" charset="0"/>
              </a:rPr>
            </a:br>
            <a:r>
              <a:rPr lang="en-IE" sz="2400" dirty="0">
                <a:latin typeface="Open Sans" panose="020B0606030504020204" pitchFamily="34" charset="0"/>
                <a:ea typeface="Open Sans" panose="020B0606030504020204" pitchFamily="34" charset="0"/>
                <a:cs typeface="Open Sans" panose="020B0606030504020204" pitchFamily="34" charset="0"/>
              </a:rPr>
              <a:t>keyboard so we may see it everywhere</a:t>
            </a:r>
          </a:p>
        </p:txBody>
      </p:sp>
      <p:pic>
        <p:nvPicPr>
          <p:cNvPr id="6" name="Picture 5" descr="A colorful logo with a white background&#10;&#10;Description automatically generated">
            <a:extLst>
              <a:ext uri="{FF2B5EF4-FFF2-40B4-BE49-F238E27FC236}">
                <a16:creationId xmlns:a16="http://schemas.microsoft.com/office/drawing/2014/main" id="{7CF9EDA9-3806-2951-818A-EF0A400DE5E6}"/>
              </a:ext>
            </a:extLst>
          </p:cNvPr>
          <p:cNvPicPr>
            <a:picLocks noChangeAspect="1"/>
          </p:cNvPicPr>
          <p:nvPr/>
        </p:nvPicPr>
        <p:blipFill>
          <a:blip r:embed="rId2">
            <a:clrChange>
              <a:clrFrom>
                <a:srgbClr val="E5E5E5"/>
              </a:clrFrom>
              <a:clrTo>
                <a:srgbClr val="E5E5E5">
                  <a:alpha val="0"/>
                </a:srgbClr>
              </a:clrTo>
            </a:clrChange>
          </a:blip>
          <a:stretch>
            <a:fillRect/>
          </a:stretch>
        </p:blipFill>
        <p:spPr>
          <a:xfrm>
            <a:off x="10181968" y="217126"/>
            <a:ext cx="1734752" cy="1542563"/>
          </a:xfrm>
          <a:prstGeom prst="rect">
            <a:avLst/>
          </a:prstGeom>
        </p:spPr>
      </p:pic>
      <p:pic>
        <p:nvPicPr>
          <p:cNvPr id="5" name="Picture 4" descr="A close up of a keyboard&#10;&#10;Description automatically generated">
            <a:extLst>
              <a:ext uri="{FF2B5EF4-FFF2-40B4-BE49-F238E27FC236}">
                <a16:creationId xmlns:a16="http://schemas.microsoft.com/office/drawing/2014/main" id="{91058BDF-1118-09B6-FBDA-E28D93A1C41C}"/>
              </a:ext>
            </a:extLst>
          </p:cNvPr>
          <p:cNvPicPr>
            <a:picLocks noChangeAspect="1"/>
          </p:cNvPicPr>
          <p:nvPr/>
        </p:nvPicPr>
        <p:blipFill>
          <a:blip r:embed="rId3"/>
          <a:stretch>
            <a:fillRect/>
          </a:stretch>
        </p:blipFill>
        <p:spPr>
          <a:xfrm>
            <a:off x="9215424" y="3736745"/>
            <a:ext cx="2536693" cy="1882289"/>
          </a:xfrm>
          <a:prstGeom prst="rect">
            <a:avLst/>
          </a:prstGeom>
        </p:spPr>
      </p:pic>
    </p:spTree>
    <p:extLst>
      <p:ext uri="{BB962C8B-B14F-4D97-AF65-F5344CB8AC3E}">
        <p14:creationId xmlns:p14="http://schemas.microsoft.com/office/powerpoint/2010/main" val="3023976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74CA-69D0-15D0-F8DA-F1F8F947A61A}"/>
              </a:ext>
            </a:extLst>
          </p:cNvPr>
          <p:cNvSpPr>
            <a:spLocks noGrp="1"/>
          </p:cNvSpPr>
          <p:nvPr>
            <p:ph type="title"/>
          </p:nvPr>
        </p:nvSpPr>
        <p:spPr/>
        <p:txBody>
          <a:bodyPr/>
          <a:lstStyle/>
          <a:p>
            <a:r>
              <a:rPr lang="en-US" dirty="0"/>
              <a:t>			  .ai</a:t>
            </a:r>
          </a:p>
        </p:txBody>
      </p:sp>
      <p:sp>
        <p:nvSpPr>
          <p:cNvPr id="3" name="Text Placeholder 2">
            <a:extLst>
              <a:ext uri="{FF2B5EF4-FFF2-40B4-BE49-F238E27FC236}">
                <a16:creationId xmlns:a16="http://schemas.microsoft.com/office/drawing/2014/main" id="{E10E407E-3EE3-1E92-D7EA-A42425A69CF0}"/>
              </a:ext>
            </a:extLst>
          </p:cNvPr>
          <p:cNvSpPr>
            <a:spLocks noGrp="1"/>
          </p:cNvSpPr>
          <p:nvPr>
            <p:ph type="body" idx="1"/>
          </p:nvPr>
        </p:nvSpPr>
        <p:spPr>
          <a:xfrm>
            <a:off x="838199" y="1825625"/>
            <a:ext cx="6455735" cy="4330626"/>
          </a:xfrm>
        </p:spPr>
        <p:txBody>
          <a:bodyPr>
            <a:normAutofit/>
          </a:bodyPr>
          <a:lstStyle/>
          <a:p>
            <a:r>
              <a:rPr lang="en-US" dirty="0"/>
              <a:t>Anthropic set up by former </a:t>
            </a:r>
            <a:r>
              <a:rPr lang="en-US" dirty="0" err="1"/>
              <a:t>OpenAI</a:t>
            </a:r>
            <a:r>
              <a:rPr lang="en-US" dirty="0"/>
              <a:t> employees</a:t>
            </a:r>
          </a:p>
          <a:p>
            <a:r>
              <a:rPr lang="en-US" dirty="0"/>
              <a:t>Emphasis on ethical AI, in training material &amp; generated outputs</a:t>
            </a:r>
          </a:p>
          <a:p>
            <a:r>
              <a:rPr lang="en-US" dirty="0"/>
              <a:t>$4B investment from Amazon</a:t>
            </a:r>
          </a:p>
          <a:p>
            <a:r>
              <a:rPr lang="en-US" dirty="0"/>
              <a:t>Outputs are consistently ranked high on FM/LLM benchmarks .. we don’t know why or how, those employees have a secret sauce</a:t>
            </a:r>
          </a:p>
        </p:txBody>
      </p:sp>
      <p:pic>
        <p:nvPicPr>
          <p:cNvPr id="6" name="Picture 5" descr="A screenshot of a chat&#10;&#10;Description automatically generated">
            <a:extLst>
              <a:ext uri="{FF2B5EF4-FFF2-40B4-BE49-F238E27FC236}">
                <a16:creationId xmlns:a16="http://schemas.microsoft.com/office/drawing/2014/main" id="{730E34F4-71B9-6EBD-F1F2-4CD16DCE1024}"/>
              </a:ext>
            </a:extLst>
          </p:cNvPr>
          <p:cNvPicPr>
            <a:picLocks noChangeAspect="1"/>
          </p:cNvPicPr>
          <p:nvPr/>
        </p:nvPicPr>
        <p:blipFill>
          <a:blip r:embed="rId2"/>
          <a:stretch>
            <a:fillRect/>
          </a:stretch>
        </p:blipFill>
        <p:spPr>
          <a:xfrm>
            <a:off x="7552267" y="151078"/>
            <a:ext cx="4478337" cy="5167312"/>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248A70FE-A611-D351-53B9-D5336642EAD5}"/>
              </a:ext>
            </a:extLst>
          </p:cNvPr>
          <p:cNvPicPr>
            <a:picLocks noChangeAspect="1"/>
          </p:cNvPicPr>
          <p:nvPr/>
        </p:nvPicPr>
        <p:blipFill>
          <a:blip r:embed="rId3"/>
          <a:stretch>
            <a:fillRect/>
          </a:stretch>
        </p:blipFill>
        <p:spPr>
          <a:xfrm>
            <a:off x="583776" y="484324"/>
            <a:ext cx="3392802" cy="938302"/>
          </a:xfrm>
          <a:prstGeom prst="rect">
            <a:avLst/>
          </a:prstGeom>
        </p:spPr>
      </p:pic>
    </p:spTree>
    <p:extLst>
      <p:ext uri="{BB962C8B-B14F-4D97-AF65-F5344CB8AC3E}">
        <p14:creationId xmlns:p14="http://schemas.microsoft.com/office/powerpoint/2010/main" val="206589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D38-B7FD-56AE-1E06-E7FDCAA6E5F7}"/>
              </a:ext>
            </a:extLst>
          </p:cNvPr>
          <p:cNvSpPr>
            <a:spLocks noGrp="1"/>
          </p:cNvSpPr>
          <p:nvPr>
            <p:ph type="title"/>
          </p:nvPr>
        </p:nvSpPr>
        <p:spPr>
          <a:xfrm>
            <a:off x="1371597" y="348865"/>
            <a:ext cx="10044023" cy="877729"/>
          </a:xfrm>
        </p:spPr>
        <p:txBody>
          <a:bodyPr vert="horz" lIns="91440" tIns="45720" rIns="91440" bIns="45720" rtlCol="0" anchor="ctr">
            <a:normAutofit/>
          </a:bodyPr>
          <a:lstStyle/>
          <a:p>
            <a:pPr algn="ctr">
              <a:spcBef>
                <a:spcPct val="0"/>
              </a:spcBef>
            </a:pPr>
            <a:r>
              <a:rPr lang="en-US" sz="4000" b="1" kern="1200" dirty="0">
                <a:solidFill>
                  <a:schemeClr val="tx1">
                    <a:lumMod val="50000"/>
                    <a:lumOff val="50000"/>
                  </a:schemeClr>
                </a:solidFill>
                <a:latin typeface="+mj-lt"/>
                <a:ea typeface="+mj-ea"/>
                <a:cs typeface="+mj-cs"/>
              </a:rPr>
              <a:t>The History of AI in 1 slide !</a:t>
            </a:r>
          </a:p>
        </p:txBody>
      </p:sp>
      <p:graphicFrame>
        <p:nvGraphicFramePr>
          <p:cNvPr id="5" name="Text Placeholder 2">
            <a:extLst>
              <a:ext uri="{FF2B5EF4-FFF2-40B4-BE49-F238E27FC236}">
                <a16:creationId xmlns:a16="http://schemas.microsoft.com/office/drawing/2014/main" id="{A731270B-3D0A-D8C8-1616-CEADC90EDCDE}"/>
              </a:ext>
            </a:extLst>
          </p:cNvPr>
          <p:cNvGraphicFramePr/>
          <p:nvPr>
            <p:extLst>
              <p:ext uri="{D42A27DB-BD31-4B8C-83A1-F6EECF244321}">
                <p14:modId xmlns:p14="http://schemas.microsoft.com/office/powerpoint/2010/main" val="3613835008"/>
              </p:ext>
            </p:extLst>
          </p:nvPr>
        </p:nvGraphicFramePr>
        <p:xfrm>
          <a:off x="632085" y="1332597"/>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77EF2F4-2D14-AB90-F01C-CFA35F01D072}"/>
              </a:ext>
            </a:extLst>
          </p:cNvPr>
          <p:cNvSpPr txBox="1"/>
          <p:nvPr/>
        </p:nvSpPr>
        <p:spPr>
          <a:xfrm>
            <a:off x="170985" y="5697735"/>
            <a:ext cx="11909503" cy="369332"/>
          </a:xfrm>
          <a:prstGeom prst="rect">
            <a:avLst/>
          </a:prstGeom>
          <a:noFill/>
        </p:spPr>
        <p:txBody>
          <a:bodyPr wrap="square" rtlCol="0">
            <a:spAutoFit/>
          </a:bodyPr>
          <a:lstStyle/>
          <a:p>
            <a:pPr algn="ctr"/>
            <a:r>
              <a:rPr lang="en-IE" sz="1800" dirty="0">
                <a:solidFill>
                  <a:srgbClr val="595959"/>
                </a:solidFill>
              </a:rPr>
              <a:t>For decades AI had been quietly, effectively making things better in healthcare, manufacturing, entertainment</a:t>
            </a:r>
            <a:endParaRPr lang="en-US" sz="1800" dirty="0">
              <a:solidFill>
                <a:srgbClr val="595959"/>
              </a:solidFill>
            </a:endParaRPr>
          </a:p>
        </p:txBody>
      </p:sp>
    </p:spTree>
    <p:extLst>
      <p:ext uri="{BB962C8B-B14F-4D97-AF65-F5344CB8AC3E}">
        <p14:creationId xmlns:p14="http://schemas.microsoft.com/office/powerpoint/2010/main" val="278652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6A18AFBD-3F86-A5FC-7364-7BE05C525350}"/>
              </a:ext>
            </a:extLst>
          </p:cNvPr>
          <p:cNvPicPr>
            <a:picLocks noChangeAspect="1"/>
          </p:cNvPicPr>
          <p:nvPr/>
        </p:nvPicPr>
        <p:blipFill>
          <a:blip r:embed="rId2"/>
          <a:stretch>
            <a:fillRect/>
          </a:stretch>
        </p:blipFill>
        <p:spPr>
          <a:xfrm>
            <a:off x="6830332" y="0"/>
            <a:ext cx="5347699" cy="6858000"/>
          </a:xfrm>
          <a:prstGeom prst="rect">
            <a:avLst/>
          </a:prstGeom>
        </p:spPr>
      </p:pic>
      <p:sp>
        <p:nvSpPr>
          <p:cNvPr id="2" name="Title 1">
            <a:extLst>
              <a:ext uri="{FF2B5EF4-FFF2-40B4-BE49-F238E27FC236}">
                <a16:creationId xmlns:a16="http://schemas.microsoft.com/office/drawing/2014/main" id="{177B4292-856B-4962-D63E-E665ADC5FB03}"/>
              </a:ext>
            </a:extLst>
          </p:cNvPr>
          <p:cNvSpPr>
            <a:spLocks noGrp="1"/>
          </p:cNvSpPr>
          <p:nvPr>
            <p:ph type="title"/>
          </p:nvPr>
        </p:nvSpPr>
        <p:spPr>
          <a:xfrm>
            <a:off x="838200" y="304202"/>
            <a:ext cx="10515600" cy="1325563"/>
          </a:xfrm>
        </p:spPr>
        <p:txBody>
          <a:bodyPr/>
          <a:lstStyle/>
          <a:p>
            <a:r>
              <a:rPr lang="en-US" dirty="0" err="1"/>
              <a:t>perplexity.ai</a:t>
            </a:r>
            <a:endParaRPr lang="en-US" dirty="0"/>
          </a:p>
        </p:txBody>
      </p:sp>
      <p:sp>
        <p:nvSpPr>
          <p:cNvPr id="3" name="Text Placeholder 2">
            <a:extLst>
              <a:ext uri="{FF2B5EF4-FFF2-40B4-BE49-F238E27FC236}">
                <a16:creationId xmlns:a16="http://schemas.microsoft.com/office/drawing/2014/main" id="{044AF22A-3EE8-6081-8189-3ABBC945CDD9}"/>
              </a:ext>
            </a:extLst>
          </p:cNvPr>
          <p:cNvSpPr>
            <a:spLocks noGrp="1"/>
          </p:cNvSpPr>
          <p:nvPr>
            <p:ph type="body" idx="1"/>
          </p:nvPr>
        </p:nvSpPr>
        <p:spPr>
          <a:xfrm>
            <a:off x="826566" y="1711923"/>
            <a:ext cx="5347698" cy="4421840"/>
          </a:xfrm>
        </p:spPr>
        <p:txBody>
          <a:bodyPr>
            <a:normAutofit fontScale="85000" lnSpcReduction="20000"/>
          </a:bodyPr>
          <a:lstStyle/>
          <a:p>
            <a:r>
              <a:rPr lang="en-US" dirty="0">
                <a:latin typeface="+mn-lt"/>
              </a:rPr>
              <a:t>Despite upheavals in AI apps, it is still (since 2022) going, still the best at conversational search with accredited sources in summaries.</a:t>
            </a:r>
          </a:p>
          <a:p>
            <a:r>
              <a:rPr lang="en-US" dirty="0">
                <a:latin typeface="+mn-lt"/>
              </a:rPr>
              <a:t>$165M raised, valuation jumped to $1B.</a:t>
            </a:r>
          </a:p>
          <a:p>
            <a:r>
              <a:rPr lang="en-US" dirty="0">
                <a:latin typeface="+mn-lt"/>
              </a:rPr>
              <a:t>It cross-checks its answers thus more reliable.</a:t>
            </a:r>
          </a:p>
          <a:p>
            <a:r>
              <a:rPr lang="en-US" dirty="0" err="1">
                <a:latin typeface="+mn-lt"/>
              </a:rPr>
              <a:t>ChatGPT</a:t>
            </a:r>
            <a:r>
              <a:rPr lang="en-US" dirty="0">
                <a:latin typeface="+mn-lt"/>
              </a:rPr>
              <a:t> started accrediting fine-tuned RAG documents in December 2023, not the LLM.</a:t>
            </a:r>
          </a:p>
          <a:p>
            <a:r>
              <a:rPr lang="en-US" dirty="0">
                <a:latin typeface="+mn-lt"/>
              </a:rPr>
              <a:t>Free or $20/m, now includes access to GPT-4, Gemini and Claude.</a:t>
            </a:r>
          </a:p>
        </p:txBody>
      </p:sp>
      <p:sp>
        <p:nvSpPr>
          <p:cNvPr id="5" name="Rectangle 4">
            <a:extLst>
              <a:ext uri="{FF2B5EF4-FFF2-40B4-BE49-F238E27FC236}">
                <a16:creationId xmlns:a16="http://schemas.microsoft.com/office/drawing/2014/main" id="{F9259CB7-14EB-9DD9-6953-5B627C97006E}"/>
              </a:ext>
            </a:extLst>
          </p:cNvPr>
          <p:cNvSpPr/>
          <p:nvPr/>
        </p:nvSpPr>
        <p:spPr>
          <a:xfrm>
            <a:off x="6830331" y="72813"/>
            <a:ext cx="2413591" cy="338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CF825E-42F1-0331-D798-BFFE4CBAA6A0}"/>
              </a:ext>
            </a:extLst>
          </p:cNvPr>
          <p:cNvSpPr/>
          <p:nvPr/>
        </p:nvSpPr>
        <p:spPr>
          <a:xfrm>
            <a:off x="6897901" y="524578"/>
            <a:ext cx="5078946" cy="15283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2C0B62-801E-8C27-D621-521C4A52D6D8}"/>
              </a:ext>
            </a:extLst>
          </p:cNvPr>
          <p:cNvSpPr/>
          <p:nvPr/>
        </p:nvSpPr>
        <p:spPr>
          <a:xfrm>
            <a:off x="7082118" y="6356350"/>
            <a:ext cx="1253885" cy="3585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a:extLst>
              <a:ext uri="{FF2B5EF4-FFF2-40B4-BE49-F238E27FC236}">
                <a16:creationId xmlns:a16="http://schemas.microsoft.com/office/drawing/2014/main" id="{DC8C6756-37A8-016D-F050-99A6F7EED693}"/>
              </a:ext>
            </a:extLst>
          </p:cNvPr>
          <p:cNvSpPr>
            <a:spLocks noGrp="1"/>
          </p:cNvSpPr>
          <p:nvPr>
            <p:ph type="sldNum" sz="quarter" idx="12"/>
          </p:nvPr>
        </p:nvSpPr>
        <p:spPr>
          <a:xfrm>
            <a:off x="189571" y="6356350"/>
            <a:ext cx="420029" cy="365125"/>
          </a:xfrm>
        </p:spPr>
        <p:txBody>
          <a:bodyPr/>
          <a:lstStyle/>
          <a:p>
            <a:fld id="{CEEF9498-DD2C-984B-925D-0DCE8D77AFF9}" type="slidenum">
              <a:rPr lang="en-US" smtClean="0"/>
              <a:t>30</a:t>
            </a:fld>
            <a:endParaRPr lang="en-US" dirty="0"/>
          </a:p>
        </p:txBody>
      </p:sp>
      <p:sp>
        <p:nvSpPr>
          <p:cNvPr id="12" name="Rectangle 11">
            <a:extLst>
              <a:ext uri="{FF2B5EF4-FFF2-40B4-BE49-F238E27FC236}">
                <a16:creationId xmlns:a16="http://schemas.microsoft.com/office/drawing/2014/main" id="{90CBEA05-63C0-9260-9B3F-A2743D0F1CC5}"/>
              </a:ext>
            </a:extLst>
          </p:cNvPr>
          <p:cNvSpPr/>
          <p:nvPr/>
        </p:nvSpPr>
        <p:spPr>
          <a:xfrm>
            <a:off x="9493623" y="2758912"/>
            <a:ext cx="322730" cy="2113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B214EF9-8539-DCDA-966B-C65AABC419AD}"/>
              </a:ext>
            </a:extLst>
          </p:cNvPr>
          <p:cNvSpPr/>
          <p:nvPr/>
        </p:nvSpPr>
        <p:spPr>
          <a:xfrm>
            <a:off x="7547695" y="3637453"/>
            <a:ext cx="322730" cy="2113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1D222B-39C3-1AC6-B355-EDA0E79C4FAB}"/>
              </a:ext>
            </a:extLst>
          </p:cNvPr>
          <p:cNvSpPr/>
          <p:nvPr/>
        </p:nvSpPr>
        <p:spPr>
          <a:xfrm>
            <a:off x="10354235" y="3976230"/>
            <a:ext cx="322730" cy="2113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E22A7B-F160-F291-4F06-995997A1BF4A}"/>
              </a:ext>
            </a:extLst>
          </p:cNvPr>
          <p:cNvSpPr txBox="1"/>
          <p:nvPr/>
        </p:nvSpPr>
        <p:spPr>
          <a:xfrm>
            <a:off x="6488206" y="6205818"/>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066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99E7-9F0F-1278-ECCE-F7056F452026}"/>
              </a:ext>
            </a:extLst>
          </p:cNvPr>
          <p:cNvSpPr>
            <a:spLocks noGrp="1"/>
          </p:cNvSpPr>
          <p:nvPr>
            <p:ph type="title"/>
          </p:nvPr>
        </p:nvSpPr>
        <p:spPr>
          <a:xfrm>
            <a:off x="838199" y="365125"/>
            <a:ext cx="11159067" cy="1325563"/>
          </a:xfrm>
        </p:spPr>
        <p:txBody>
          <a:bodyPr>
            <a:normAutofit/>
          </a:bodyPr>
          <a:lstStyle/>
          <a:p>
            <a:r>
              <a:rPr lang="en-US" sz="4000" b="1" dirty="0" err="1"/>
              <a:t>OpenAI</a:t>
            </a:r>
            <a:r>
              <a:rPr lang="en-US" sz="4000" b="1" dirty="0"/>
              <a:t> Muscles into Search</a:t>
            </a:r>
          </a:p>
        </p:txBody>
      </p:sp>
      <p:sp>
        <p:nvSpPr>
          <p:cNvPr id="3" name="Text Placeholder 2">
            <a:extLst>
              <a:ext uri="{FF2B5EF4-FFF2-40B4-BE49-F238E27FC236}">
                <a16:creationId xmlns:a16="http://schemas.microsoft.com/office/drawing/2014/main" id="{2CF0D221-A30B-D4A7-1702-097D43A9FDFD}"/>
              </a:ext>
            </a:extLst>
          </p:cNvPr>
          <p:cNvSpPr>
            <a:spLocks noGrp="1"/>
          </p:cNvSpPr>
          <p:nvPr>
            <p:ph type="body" idx="1"/>
          </p:nvPr>
        </p:nvSpPr>
        <p:spPr>
          <a:xfrm>
            <a:off x="838200" y="1448555"/>
            <a:ext cx="10515602" cy="4535786"/>
          </a:xfrm>
        </p:spPr>
        <p:txBody>
          <a:bodyPr>
            <a:normAutofit/>
          </a:bodyPr>
          <a:lstStyle/>
          <a:p>
            <a:r>
              <a:rPr lang="en-US" dirty="0"/>
              <a:t>Eventually announced </a:t>
            </a:r>
            <a:r>
              <a:rPr lang="en-US" dirty="0" err="1"/>
              <a:t>SearchGPT</a:t>
            </a:r>
            <a:r>
              <a:rPr lang="en-US" dirty="0"/>
              <a:t> in July 2024</a:t>
            </a:r>
          </a:p>
          <a:p>
            <a:r>
              <a:rPr lang="en-US" dirty="0"/>
              <a:t>Sharing many features of the long-standing </a:t>
            </a:r>
            <a:r>
              <a:rPr lang="en-US" dirty="0" err="1"/>
              <a:t>perplexity.ai</a:t>
            </a:r>
            <a:r>
              <a:rPr lang="en-US" dirty="0"/>
              <a:t> with real-time web data, links to sources</a:t>
            </a:r>
          </a:p>
          <a:p>
            <a:endParaRPr lang="en-US" dirty="0"/>
          </a:p>
          <a:p>
            <a:r>
              <a:rPr lang="en-US" dirty="0"/>
              <a:t>But .. </a:t>
            </a:r>
            <a:r>
              <a:rPr lang="en-US" dirty="0" err="1"/>
              <a:t>seemlessly</a:t>
            </a:r>
            <a:r>
              <a:rPr lang="en-US" dirty="0"/>
              <a:t> blends promoted partner content and organic content .. so adverts are “masked”  😱  😱  😱  😱 </a:t>
            </a:r>
          </a:p>
          <a:p>
            <a:r>
              <a:rPr lang="en-US" dirty="0"/>
              <a:t>Early feedback indicates – ham-fisted, a rip-off, does imagery well but not as good experience as perplexity</a:t>
            </a:r>
          </a:p>
          <a:p>
            <a:endParaRPr lang="en-US" dirty="0"/>
          </a:p>
          <a:p>
            <a:pPr marL="114300" indent="0">
              <a:buNone/>
            </a:pPr>
            <a:endParaRPr lang="en-US" dirty="0"/>
          </a:p>
        </p:txBody>
      </p:sp>
    </p:spTree>
    <p:extLst>
      <p:ext uri="{BB962C8B-B14F-4D97-AF65-F5344CB8AC3E}">
        <p14:creationId xmlns:p14="http://schemas.microsoft.com/office/powerpoint/2010/main" val="112588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4573-31ED-5487-AC9A-A3C59C013CC6}"/>
              </a:ext>
            </a:extLst>
          </p:cNvPr>
          <p:cNvSpPr>
            <a:spLocks noGrp="1"/>
          </p:cNvSpPr>
          <p:nvPr>
            <p:ph type="title"/>
          </p:nvPr>
        </p:nvSpPr>
        <p:spPr>
          <a:xfrm>
            <a:off x="838199" y="365125"/>
            <a:ext cx="10723685" cy="1325563"/>
          </a:xfrm>
        </p:spPr>
        <p:txBody>
          <a:bodyPr>
            <a:normAutofit/>
          </a:bodyPr>
          <a:lstStyle/>
          <a:p>
            <a:r>
              <a:rPr lang="en-US" sz="4000" b="1" dirty="0"/>
              <a:t>AI Now Happens Everywhere</a:t>
            </a:r>
          </a:p>
        </p:txBody>
      </p:sp>
      <p:sp>
        <p:nvSpPr>
          <p:cNvPr id="3" name="Text Placeholder 2">
            <a:extLst>
              <a:ext uri="{FF2B5EF4-FFF2-40B4-BE49-F238E27FC236}">
                <a16:creationId xmlns:a16="http://schemas.microsoft.com/office/drawing/2014/main" id="{CA350768-460C-8F05-D55B-897737237071}"/>
              </a:ext>
            </a:extLst>
          </p:cNvPr>
          <p:cNvSpPr>
            <a:spLocks noGrp="1"/>
          </p:cNvSpPr>
          <p:nvPr>
            <p:ph type="body" idx="1"/>
          </p:nvPr>
        </p:nvSpPr>
        <p:spPr>
          <a:xfrm>
            <a:off x="676836" y="1825625"/>
            <a:ext cx="5181600" cy="3617913"/>
          </a:xfrm>
        </p:spPr>
        <p:txBody>
          <a:bodyPr/>
          <a:lstStyle/>
          <a:p>
            <a:pPr marL="114300" indent="0">
              <a:buNone/>
            </a:pPr>
            <a:r>
              <a:rPr lang="en-US" dirty="0"/>
              <a:t>Places with visibility … </a:t>
            </a:r>
          </a:p>
        </p:txBody>
      </p:sp>
      <p:sp>
        <p:nvSpPr>
          <p:cNvPr id="4" name="Text Placeholder 3">
            <a:extLst>
              <a:ext uri="{FF2B5EF4-FFF2-40B4-BE49-F238E27FC236}">
                <a16:creationId xmlns:a16="http://schemas.microsoft.com/office/drawing/2014/main" id="{C634ACAB-A82F-3B94-C6BF-E7603DD14A65}"/>
              </a:ext>
            </a:extLst>
          </p:cNvPr>
          <p:cNvSpPr>
            <a:spLocks noGrp="1"/>
          </p:cNvSpPr>
          <p:nvPr>
            <p:ph type="body" idx="2"/>
          </p:nvPr>
        </p:nvSpPr>
        <p:spPr>
          <a:xfrm>
            <a:off x="6944844" y="1825624"/>
            <a:ext cx="5181600" cy="3617913"/>
          </a:xfrm>
        </p:spPr>
        <p:txBody>
          <a:bodyPr/>
          <a:lstStyle/>
          <a:p>
            <a:pPr marL="114300" indent="0">
              <a:buNone/>
            </a:pPr>
            <a:r>
              <a:rPr lang="en-US" dirty="0"/>
              <a:t>Places under the radar ... </a:t>
            </a:r>
          </a:p>
        </p:txBody>
      </p:sp>
      <p:pic>
        <p:nvPicPr>
          <p:cNvPr id="6" name="Picture 5" descr="A blue square with white letters&#10;&#10;Description automatically generated">
            <a:extLst>
              <a:ext uri="{FF2B5EF4-FFF2-40B4-BE49-F238E27FC236}">
                <a16:creationId xmlns:a16="http://schemas.microsoft.com/office/drawing/2014/main" id="{5C7A4F88-ECBC-6255-88C1-2E744CF82EF1}"/>
              </a:ext>
            </a:extLst>
          </p:cNvPr>
          <p:cNvPicPr>
            <a:picLocks noChangeAspect="1"/>
          </p:cNvPicPr>
          <p:nvPr/>
        </p:nvPicPr>
        <p:blipFill>
          <a:blip r:embed="rId2"/>
          <a:stretch>
            <a:fillRect/>
          </a:stretch>
        </p:blipFill>
        <p:spPr>
          <a:xfrm>
            <a:off x="453389" y="2551881"/>
            <a:ext cx="1002782" cy="997769"/>
          </a:xfrm>
          <a:prstGeom prst="rect">
            <a:avLst/>
          </a:prstGeom>
        </p:spPr>
      </p:pic>
      <p:pic>
        <p:nvPicPr>
          <p:cNvPr id="8" name="Picture 7" descr="A blue and white logo&#10;&#10;Description automatically generated">
            <a:extLst>
              <a:ext uri="{FF2B5EF4-FFF2-40B4-BE49-F238E27FC236}">
                <a16:creationId xmlns:a16="http://schemas.microsoft.com/office/drawing/2014/main" id="{D57D621D-D342-09B7-58A1-B843D1D06EC5}"/>
              </a:ext>
            </a:extLst>
          </p:cNvPr>
          <p:cNvPicPr>
            <a:picLocks noChangeAspect="1"/>
          </p:cNvPicPr>
          <p:nvPr/>
        </p:nvPicPr>
        <p:blipFill>
          <a:blip r:embed="rId3"/>
          <a:stretch>
            <a:fillRect/>
          </a:stretch>
        </p:blipFill>
        <p:spPr>
          <a:xfrm>
            <a:off x="3305387" y="2579051"/>
            <a:ext cx="1309118" cy="958148"/>
          </a:xfrm>
          <a:prstGeom prst="rect">
            <a:avLst/>
          </a:prstGeom>
        </p:spPr>
      </p:pic>
      <p:pic>
        <p:nvPicPr>
          <p:cNvPr id="10" name="Picture 9" descr="A logo of a company&#10;&#10;Description automatically generated">
            <a:extLst>
              <a:ext uri="{FF2B5EF4-FFF2-40B4-BE49-F238E27FC236}">
                <a16:creationId xmlns:a16="http://schemas.microsoft.com/office/drawing/2014/main" id="{66C81D3D-9C23-DF43-9CCA-CAA712A2E74C}"/>
              </a:ext>
            </a:extLst>
          </p:cNvPr>
          <p:cNvPicPr>
            <a:picLocks noChangeAspect="1"/>
          </p:cNvPicPr>
          <p:nvPr/>
        </p:nvPicPr>
        <p:blipFill>
          <a:blip r:embed="rId4"/>
          <a:stretch>
            <a:fillRect/>
          </a:stretch>
        </p:blipFill>
        <p:spPr>
          <a:xfrm>
            <a:off x="1893712" y="2645252"/>
            <a:ext cx="1080627" cy="891947"/>
          </a:xfrm>
          <a:prstGeom prst="rect">
            <a:avLst/>
          </a:prstGeom>
        </p:spPr>
      </p:pic>
      <p:pic>
        <p:nvPicPr>
          <p:cNvPr id="5" name="Picture 4" descr="A colorful logo with a white background&#10;&#10;Description automatically generated">
            <a:extLst>
              <a:ext uri="{FF2B5EF4-FFF2-40B4-BE49-F238E27FC236}">
                <a16:creationId xmlns:a16="http://schemas.microsoft.com/office/drawing/2014/main" id="{C49D4C31-9ADC-D16C-F2F1-EC542BF52411}"/>
              </a:ext>
            </a:extLst>
          </p:cNvPr>
          <p:cNvPicPr>
            <a:picLocks noChangeAspect="1"/>
          </p:cNvPicPr>
          <p:nvPr/>
        </p:nvPicPr>
        <p:blipFill>
          <a:blip r:embed="rId5">
            <a:clrChange>
              <a:clrFrom>
                <a:srgbClr val="E5E5E5"/>
              </a:clrFrom>
              <a:clrTo>
                <a:srgbClr val="E5E5E5">
                  <a:alpha val="0"/>
                </a:srgbClr>
              </a:clrTo>
            </a:clrChange>
          </a:blip>
          <a:stretch>
            <a:fillRect/>
          </a:stretch>
        </p:blipFill>
        <p:spPr>
          <a:xfrm>
            <a:off x="676836" y="4126398"/>
            <a:ext cx="1122081" cy="997769"/>
          </a:xfrm>
          <a:prstGeom prst="rect">
            <a:avLst/>
          </a:prstGeom>
        </p:spPr>
      </p:pic>
      <p:pic>
        <p:nvPicPr>
          <p:cNvPr id="11" name="Picture 10" descr="A green and yellow logo&#10;&#10;Description automatically generated">
            <a:extLst>
              <a:ext uri="{FF2B5EF4-FFF2-40B4-BE49-F238E27FC236}">
                <a16:creationId xmlns:a16="http://schemas.microsoft.com/office/drawing/2014/main" id="{84840BEE-8FE2-4331-7379-7F76B3E3606F}"/>
              </a:ext>
            </a:extLst>
          </p:cNvPr>
          <p:cNvPicPr>
            <a:picLocks noChangeAspect="1"/>
          </p:cNvPicPr>
          <p:nvPr/>
        </p:nvPicPr>
        <p:blipFill>
          <a:blip r:embed="rId6"/>
          <a:stretch>
            <a:fillRect/>
          </a:stretch>
        </p:blipFill>
        <p:spPr>
          <a:xfrm>
            <a:off x="7301259" y="4714722"/>
            <a:ext cx="2309932" cy="826435"/>
          </a:xfrm>
          <a:prstGeom prst="rect">
            <a:avLst/>
          </a:prstGeom>
        </p:spPr>
      </p:pic>
      <p:pic>
        <p:nvPicPr>
          <p:cNvPr id="14" name="Picture 13" descr="A close-up of a sign&#10;&#10;Description automatically generated">
            <a:extLst>
              <a:ext uri="{FF2B5EF4-FFF2-40B4-BE49-F238E27FC236}">
                <a16:creationId xmlns:a16="http://schemas.microsoft.com/office/drawing/2014/main" id="{DC57B611-9236-F9EB-8F9F-8A8FC049A9C4}"/>
              </a:ext>
            </a:extLst>
          </p:cNvPr>
          <p:cNvPicPr>
            <a:picLocks noChangeAspect="1"/>
          </p:cNvPicPr>
          <p:nvPr/>
        </p:nvPicPr>
        <p:blipFill>
          <a:blip r:embed="rId7"/>
          <a:stretch>
            <a:fillRect/>
          </a:stretch>
        </p:blipFill>
        <p:spPr>
          <a:xfrm>
            <a:off x="8088282" y="2551880"/>
            <a:ext cx="2905105" cy="1430544"/>
          </a:xfrm>
          <a:prstGeom prst="rect">
            <a:avLst/>
          </a:prstGeom>
        </p:spPr>
      </p:pic>
      <p:pic>
        <p:nvPicPr>
          <p:cNvPr id="9" name="Picture 8" descr="A cartoon of a person&#10;&#10;Description automatically generated">
            <a:extLst>
              <a:ext uri="{FF2B5EF4-FFF2-40B4-BE49-F238E27FC236}">
                <a16:creationId xmlns:a16="http://schemas.microsoft.com/office/drawing/2014/main" id="{9B0401DA-D8B8-92EC-36B2-6A047351DA14}"/>
              </a:ext>
            </a:extLst>
          </p:cNvPr>
          <p:cNvPicPr>
            <a:picLocks noChangeAspect="1"/>
          </p:cNvPicPr>
          <p:nvPr/>
        </p:nvPicPr>
        <p:blipFill>
          <a:blip r:embed="rId8">
            <a:clrChange>
              <a:clrFrom>
                <a:srgbClr val="F7F7F9"/>
              </a:clrFrom>
              <a:clrTo>
                <a:srgbClr val="F7F7F9">
                  <a:alpha val="0"/>
                </a:srgbClr>
              </a:clrTo>
            </a:clrChange>
          </a:blip>
          <a:stretch>
            <a:fillRect/>
          </a:stretch>
        </p:blipFill>
        <p:spPr>
          <a:xfrm>
            <a:off x="10194927" y="4471729"/>
            <a:ext cx="1390375" cy="1327176"/>
          </a:xfrm>
          <a:prstGeom prst="rect">
            <a:avLst/>
          </a:prstGeom>
        </p:spPr>
      </p:pic>
      <p:pic>
        <p:nvPicPr>
          <p:cNvPr id="12" name="Picture 11" descr="A screenshot of a chat&#10;&#10;Description automatically generated">
            <a:extLst>
              <a:ext uri="{FF2B5EF4-FFF2-40B4-BE49-F238E27FC236}">
                <a16:creationId xmlns:a16="http://schemas.microsoft.com/office/drawing/2014/main" id="{05F35BFB-6B23-E1E3-56D0-E75939DF7D1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42597" y="2116870"/>
            <a:ext cx="2630692" cy="2624260"/>
          </a:xfrm>
          <a:prstGeom prst="rect">
            <a:avLst/>
          </a:prstGeom>
        </p:spPr>
      </p:pic>
      <p:pic>
        <p:nvPicPr>
          <p:cNvPr id="20" name="Picture 19" descr="A logo of a company&#10;&#10;Description automatically generated">
            <a:extLst>
              <a:ext uri="{FF2B5EF4-FFF2-40B4-BE49-F238E27FC236}">
                <a16:creationId xmlns:a16="http://schemas.microsoft.com/office/drawing/2014/main" id="{B8D09BC3-B383-AFE2-D9F8-0F9B6E000858}"/>
              </a:ext>
            </a:extLst>
          </p:cNvPr>
          <p:cNvPicPr>
            <a:picLocks noChangeAspect="1"/>
          </p:cNvPicPr>
          <p:nvPr/>
        </p:nvPicPr>
        <p:blipFill>
          <a:blip r:embed="rId10">
            <a:clrChange>
              <a:clrFrom>
                <a:srgbClr val="ECECF7"/>
              </a:clrFrom>
              <a:clrTo>
                <a:srgbClr val="ECECF7">
                  <a:alpha val="0"/>
                </a:srgbClr>
              </a:clrTo>
            </a:clrChange>
          </a:blip>
          <a:stretch>
            <a:fillRect/>
          </a:stretch>
        </p:blipFill>
        <p:spPr>
          <a:xfrm>
            <a:off x="2336188" y="4058568"/>
            <a:ext cx="1309118" cy="1112750"/>
          </a:xfrm>
          <a:prstGeom prst="rect">
            <a:avLst/>
          </a:prstGeom>
        </p:spPr>
      </p:pic>
    </p:spTree>
    <p:extLst>
      <p:ext uri="{BB962C8B-B14F-4D97-AF65-F5344CB8AC3E}">
        <p14:creationId xmlns:p14="http://schemas.microsoft.com/office/powerpoint/2010/main" val="1983095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6A17-5FED-7B71-7E72-C529A9F8A179}"/>
              </a:ext>
            </a:extLst>
          </p:cNvPr>
          <p:cNvSpPr>
            <a:spLocks noGrp="1"/>
          </p:cNvSpPr>
          <p:nvPr>
            <p:ph type="title"/>
          </p:nvPr>
        </p:nvSpPr>
        <p:spPr>
          <a:xfrm>
            <a:off x="761996" y="1090041"/>
            <a:ext cx="4703816" cy="2121408"/>
          </a:xfrm>
        </p:spPr>
        <p:txBody>
          <a:bodyPr vert="horz" lIns="91440" tIns="45720" rIns="91440" bIns="45720" rtlCol="0" anchor="ctr">
            <a:normAutofit fontScale="90000"/>
          </a:bodyPr>
          <a:lstStyle/>
          <a:p>
            <a:pPr>
              <a:spcBef>
                <a:spcPct val="0"/>
              </a:spcBef>
            </a:pPr>
            <a:r>
              <a:rPr lang="en-US" sz="6000" b="1" kern="1200" dirty="0">
                <a:latin typeface="+mj-lt"/>
                <a:ea typeface="+mj-ea"/>
                <a:cs typeface="+mj-cs"/>
              </a:rPr>
              <a:t>How should you use </a:t>
            </a:r>
            <a:r>
              <a:rPr lang="en-US" sz="6000" b="1" kern="1200" dirty="0" err="1">
                <a:latin typeface="+mj-lt"/>
                <a:ea typeface="+mj-ea"/>
                <a:cs typeface="+mj-cs"/>
              </a:rPr>
              <a:t>GenAI</a:t>
            </a:r>
            <a:r>
              <a:rPr lang="en-US" sz="6000" b="1" kern="1200" dirty="0">
                <a:latin typeface="+mj-lt"/>
                <a:ea typeface="+mj-ea"/>
                <a:cs typeface="+mj-cs"/>
              </a:rPr>
              <a:t> ?</a:t>
            </a:r>
            <a:br>
              <a:rPr lang="en-US" sz="4000" b="1" kern="1200" dirty="0">
                <a:latin typeface="+mj-lt"/>
                <a:ea typeface="+mj-ea"/>
                <a:cs typeface="+mj-cs"/>
              </a:rPr>
            </a:br>
            <a:r>
              <a:rPr lang="en-US" sz="4000" b="1" kern="1200" dirty="0">
                <a:latin typeface="+mj-lt"/>
                <a:ea typeface="+mj-ea"/>
                <a:cs typeface="+mj-cs"/>
              </a:rPr>
              <a:t> </a:t>
            </a:r>
          </a:p>
        </p:txBody>
      </p:sp>
      <p:sp>
        <p:nvSpPr>
          <p:cNvPr id="4" name="Text Placeholder 3">
            <a:extLst>
              <a:ext uri="{FF2B5EF4-FFF2-40B4-BE49-F238E27FC236}">
                <a16:creationId xmlns:a16="http://schemas.microsoft.com/office/drawing/2014/main" id="{7C551C0C-DEE0-C592-4B5E-89550EEF2F24}"/>
              </a:ext>
            </a:extLst>
          </p:cNvPr>
          <p:cNvSpPr>
            <a:spLocks noGrp="1"/>
          </p:cNvSpPr>
          <p:nvPr>
            <p:ph type="body" idx="2"/>
          </p:nvPr>
        </p:nvSpPr>
        <p:spPr>
          <a:xfrm>
            <a:off x="6412230" y="342307"/>
            <a:ext cx="5600700" cy="3616876"/>
          </a:xfrm>
        </p:spPr>
        <p:txBody>
          <a:bodyPr vert="horz" lIns="91440" tIns="45720" rIns="91440" bIns="45720" rtlCol="0" anchor="ctr">
            <a:normAutofit/>
          </a:bodyPr>
          <a:lstStyle/>
          <a:p>
            <a:pPr marL="0" indent="0">
              <a:buNone/>
            </a:pPr>
            <a:r>
              <a:rPr lang="en-US" kern="1200" dirty="0">
                <a:latin typeface="+mn-lt"/>
                <a:ea typeface="+mn-ea"/>
                <a:cs typeface="+mn-cs"/>
              </a:rPr>
              <a:t>For +50 years we have f</a:t>
            </a:r>
            <a:r>
              <a:rPr lang="en-US" b="0" i="0" kern="1200" dirty="0">
                <a:effectLst/>
                <a:latin typeface="+mn-lt"/>
                <a:ea typeface="+mn-ea"/>
                <a:cs typeface="+mn-cs"/>
              </a:rPr>
              <a:t>ive stages of grief: </a:t>
            </a:r>
            <a:br>
              <a:rPr lang="en-US" b="0" i="0" kern="1200" dirty="0">
                <a:effectLst/>
                <a:latin typeface="+mn-lt"/>
                <a:ea typeface="+mn-ea"/>
                <a:cs typeface="+mn-cs"/>
              </a:rPr>
            </a:br>
            <a:endParaRPr lang="en-US" b="0" i="0" kern="1200" dirty="0">
              <a:effectLst/>
              <a:latin typeface="+mn-lt"/>
              <a:ea typeface="+mn-ea"/>
              <a:cs typeface="+mn-cs"/>
            </a:endParaRPr>
          </a:p>
          <a:p>
            <a:pPr lvl="1" indent="-228600">
              <a:buFont typeface="Arial" panose="020B0604020202020204" pitchFamily="34" charset="0"/>
              <a:buChar char="•"/>
            </a:pPr>
            <a:r>
              <a:rPr lang="en-US" sz="2800" b="0" i="0" kern="1200" dirty="0">
                <a:effectLst/>
                <a:latin typeface="+mn-lt"/>
                <a:ea typeface="+mn-ea"/>
                <a:cs typeface="+mn-cs"/>
              </a:rPr>
              <a:t>Denial</a:t>
            </a:r>
          </a:p>
          <a:p>
            <a:pPr lvl="1" indent="-228600">
              <a:buFont typeface="Arial" panose="020B0604020202020204" pitchFamily="34" charset="0"/>
              <a:buChar char="•"/>
            </a:pPr>
            <a:r>
              <a:rPr lang="en-US" sz="2800" b="0" i="0" kern="1200" dirty="0">
                <a:effectLst/>
                <a:latin typeface="+mn-lt"/>
                <a:ea typeface="+mn-ea"/>
                <a:cs typeface="+mn-cs"/>
              </a:rPr>
              <a:t>Anger</a:t>
            </a:r>
          </a:p>
          <a:p>
            <a:pPr lvl="1" indent="-228600">
              <a:buFont typeface="Arial" panose="020B0604020202020204" pitchFamily="34" charset="0"/>
              <a:buChar char="•"/>
            </a:pPr>
            <a:r>
              <a:rPr lang="en-US" sz="2800" b="0" i="0" kern="1200" dirty="0">
                <a:effectLst/>
                <a:latin typeface="+mn-lt"/>
                <a:ea typeface="+mn-ea"/>
                <a:cs typeface="+mn-cs"/>
              </a:rPr>
              <a:t>Bargaining</a:t>
            </a:r>
          </a:p>
          <a:p>
            <a:pPr lvl="1" indent="-228600">
              <a:buFont typeface="Arial" panose="020B0604020202020204" pitchFamily="34" charset="0"/>
              <a:buChar char="•"/>
            </a:pPr>
            <a:r>
              <a:rPr lang="en-US" sz="2800" b="0" i="0" kern="1200" dirty="0">
                <a:effectLst/>
                <a:latin typeface="+mn-lt"/>
                <a:ea typeface="+mn-ea"/>
                <a:cs typeface="+mn-cs"/>
              </a:rPr>
              <a:t>Depression</a:t>
            </a:r>
          </a:p>
          <a:p>
            <a:pPr lvl="1" indent="-228600">
              <a:buFont typeface="Arial" panose="020B0604020202020204" pitchFamily="34" charset="0"/>
              <a:buChar char="•"/>
            </a:pPr>
            <a:r>
              <a:rPr lang="en-US" sz="2800" b="0" i="0" kern="1200" dirty="0">
                <a:effectLst/>
                <a:latin typeface="+mn-lt"/>
                <a:ea typeface="+mn-ea"/>
                <a:cs typeface="+mn-cs"/>
              </a:rPr>
              <a:t>Acceptance</a:t>
            </a:r>
            <a:endParaRPr lang="en-US" sz="2800" kern="1200" dirty="0">
              <a:latin typeface="+mn-lt"/>
              <a:ea typeface="+mn-ea"/>
              <a:cs typeface="+mn-cs"/>
            </a:endParaRPr>
          </a:p>
        </p:txBody>
      </p:sp>
      <p:pic>
        <p:nvPicPr>
          <p:cNvPr id="5" name="Picture 4">
            <a:extLst>
              <a:ext uri="{FF2B5EF4-FFF2-40B4-BE49-F238E27FC236}">
                <a16:creationId xmlns:a16="http://schemas.microsoft.com/office/drawing/2014/main" id="{7FB623EA-FF60-2025-AE05-06B2452907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61996" y="3959183"/>
            <a:ext cx="10668003" cy="2693670"/>
          </a:xfrm>
          <a:prstGeom prst="rect">
            <a:avLst/>
          </a:prstGeom>
          <a:effectLst/>
        </p:spPr>
      </p:pic>
    </p:spTree>
    <p:extLst>
      <p:ext uri="{BB962C8B-B14F-4D97-AF65-F5344CB8AC3E}">
        <p14:creationId xmlns:p14="http://schemas.microsoft.com/office/powerpoint/2010/main" val="304401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345126" y="0"/>
            <a:ext cx="4275465" cy="1800526"/>
          </a:xfrm>
        </p:spPr>
        <p:txBody>
          <a:bodyPr vert="horz" lIns="91440" tIns="45720" rIns="91440" bIns="45720" rtlCol="0" anchor="ctr">
            <a:normAutofit/>
          </a:bodyPr>
          <a:lstStyle/>
          <a:p>
            <a:pPr>
              <a:spcBef>
                <a:spcPct val="0"/>
              </a:spcBef>
            </a:pPr>
            <a:r>
              <a:rPr lang="en-US" sz="4100" kern="1200" dirty="0" err="1">
                <a:solidFill>
                  <a:schemeClr val="tx1"/>
                </a:solidFill>
                <a:latin typeface="+mj-lt"/>
                <a:ea typeface="+mj-ea"/>
                <a:cs typeface="+mj-cs"/>
              </a:rPr>
              <a:t>ChatGPT</a:t>
            </a:r>
            <a:r>
              <a:rPr lang="en-US" sz="4100" kern="1200" dirty="0">
                <a:solidFill>
                  <a:schemeClr val="tx1"/>
                </a:solidFill>
                <a:latin typeface="+mj-lt"/>
                <a:ea typeface="+mj-ea"/>
                <a:cs typeface="+mj-cs"/>
              </a:rPr>
              <a:t> for student essays ?</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250121" y="1555041"/>
            <a:ext cx="4678225" cy="5294795"/>
          </a:xfrm>
        </p:spPr>
        <p:txBody>
          <a:bodyPr vert="horz" lIns="91440" tIns="45720" rIns="91440" bIns="45720" rtlCol="0">
            <a:normAutofit lnSpcReduction="10000"/>
          </a:bodyPr>
          <a:lstStyle/>
          <a:p>
            <a:pPr indent="-228600">
              <a:buFont typeface="Arial" panose="020B0604020202020204" pitchFamily="34" charset="0"/>
              <a:buChar char="•"/>
            </a:pPr>
            <a:r>
              <a:rPr lang="en-US" sz="1800" kern="1200" dirty="0">
                <a:solidFill>
                  <a:schemeClr val="tx1"/>
                </a:solidFill>
                <a:latin typeface="+mn-lt"/>
                <a:ea typeface="+mn-ea"/>
                <a:cs typeface="+mn-cs"/>
              </a:rPr>
              <a:t>Globally, Universities were in a moral panic and existential crises re forms of assessment.</a:t>
            </a:r>
          </a:p>
          <a:p>
            <a:pPr indent="-228600">
              <a:buFont typeface="Arial" panose="020B0604020202020204" pitchFamily="34" charset="0"/>
              <a:buChar char="•"/>
            </a:pPr>
            <a:r>
              <a:rPr lang="en-US" sz="1800" kern="1200" dirty="0">
                <a:solidFill>
                  <a:schemeClr val="tx1"/>
                </a:solidFill>
                <a:latin typeface="+mn-lt"/>
                <a:ea typeface="+mn-ea"/>
                <a:cs typeface="+mn-cs"/>
              </a:rPr>
              <a:t>Plagiarism detectors cannot detect AI-generated text. Fact, so stop playing whack-a-mole. </a:t>
            </a:r>
          </a:p>
          <a:p>
            <a:pPr indent="-228600">
              <a:buFont typeface="Arial" panose="020B0604020202020204" pitchFamily="34" charset="0"/>
              <a:buChar char="•"/>
            </a:pPr>
            <a:r>
              <a:rPr lang="en-US" sz="1800" kern="1200" dirty="0" err="1">
                <a:solidFill>
                  <a:schemeClr val="tx1"/>
                </a:solidFill>
                <a:latin typeface="+mn-lt"/>
                <a:ea typeface="+mn-ea"/>
                <a:cs typeface="+mn-cs"/>
              </a:rPr>
              <a:t>OpenAI</a:t>
            </a:r>
            <a:r>
              <a:rPr lang="en-US" sz="1800" kern="1200" dirty="0">
                <a:solidFill>
                  <a:schemeClr val="tx1"/>
                </a:solidFill>
                <a:latin typeface="+mn-lt"/>
                <a:ea typeface="+mn-ea"/>
                <a:cs typeface="+mn-cs"/>
              </a:rPr>
              <a:t> tried to help but gave up in July 2023 .. their detector maxed at 26% of AI text correctly identified as AI.</a:t>
            </a:r>
          </a:p>
          <a:p>
            <a:pPr indent="-228600">
              <a:buFont typeface="Arial" panose="020B0604020202020204" pitchFamily="34" charset="0"/>
              <a:buChar char="•"/>
            </a:pPr>
            <a:r>
              <a:rPr lang="en-US" sz="1800" kern="1200" dirty="0">
                <a:solidFill>
                  <a:schemeClr val="tx1"/>
                </a:solidFill>
                <a:latin typeface="+mn-lt"/>
                <a:ea typeface="+mn-ea"/>
                <a:cs typeface="+mn-cs"/>
              </a:rPr>
              <a:t>We have national guidelines, re-designed assessments to in-class, oral, personal .. but that won’t sustain, scale or leverage </a:t>
            </a:r>
            <a:r>
              <a:rPr lang="en-US" sz="1800" kern="1200" dirty="0" err="1">
                <a:solidFill>
                  <a:schemeClr val="tx1"/>
                </a:solidFill>
                <a:latin typeface="+mn-lt"/>
                <a:ea typeface="+mn-ea"/>
                <a:cs typeface="+mn-cs"/>
              </a:rPr>
              <a:t>GenAI</a:t>
            </a:r>
            <a:r>
              <a:rPr lang="en-US" sz="1800" kern="1200" dirty="0">
                <a:solidFill>
                  <a:schemeClr val="tx1"/>
                </a:solidFill>
                <a:latin typeface="+mn-lt"/>
                <a:ea typeface="+mn-ea"/>
                <a:cs typeface="+mn-cs"/>
              </a:rPr>
              <a:t>.</a:t>
            </a:r>
          </a:p>
          <a:p>
            <a:pPr indent="-228600">
              <a:buFont typeface="Arial" panose="020B0604020202020204" pitchFamily="34" charset="0"/>
              <a:buChar char="•"/>
            </a:pPr>
            <a:r>
              <a:rPr lang="en-US" sz="1800" kern="1200" dirty="0">
                <a:solidFill>
                  <a:schemeClr val="tx1"/>
                </a:solidFill>
                <a:latin typeface="+mn-lt"/>
                <a:ea typeface="+mn-ea"/>
                <a:cs typeface="+mn-cs"/>
              </a:rPr>
              <a:t>Use </a:t>
            </a:r>
            <a:r>
              <a:rPr lang="en-US" sz="1800" kern="1200" dirty="0" err="1">
                <a:solidFill>
                  <a:schemeClr val="tx1"/>
                </a:solidFill>
                <a:latin typeface="+mn-lt"/>
                <a:ea typeface="+mn-ea"/>
                <a:cs typeface="+mn-cs"/>
              </a:rPr>
              <a:t>GenAI</a:t>
            </a:r>
            <a:r>
              <a:rPr lang="en-US" sz="1800" kern="1200" dirty="0">
                <a:solidFill>
                  <a:schemeClr val="tx1"/>
                </a:solidFill>
                <a:latin typeface="+mn-lt"/>
                <a:ea typeface="+mn-ea"/>
                <a:cs typeface="+mn-cs"/>
              </a:rPr>
              <a:t> as part of learning – create the (course) bot, debate it, grade it, pair it, improve it.</a:t>
            </a:r>
          </a:p>
          <a:p>
            <a:pPr indent="-228600">
              <a:buFont typeface="Arial" panose="020B0604020202020204" pitchFamily="34" charset="0"/>
              <a:buChar char="•"/>
            </a:pPr>
            <a:r>
              <a:rPr lang="en-US" sz="1800" kern="1200" dirty="0">
                <a:solidFill>
                  <a:schemeClr val="tx1"/>
                </a:solidFill>
                <a:latin typeface="+mn-lt"/>
                <a:ea typeface="+mn-ea"/>
                <a:cs typeface="+mn-cs"/>
              </a:rPr>
              <a:t>Develop students’ critical faculties, compare and contrast multiple sources not relying on “the textbook”</a:t>
            </a:r>
            <a:endParaRPr lang="en-US" sz="1400" kern="1200" dirty="0">
              <a:solidFill>
                <a:schemeClr val="tx1"/>
              </a:solidFill>
              <a:latin typeface="+mn-lt"/>
              <a:ea typeface="+mn-ea"/>
              <a:cs typeface="+mn-cs"/>
            </a:endParaRPr>
          </a:p>
          <a:p>
            <a:pPr indent="-228600">
              <a:buFont typeface="Arial" panose="020B0604020202020204" pitchFamily="34" charset="0"/>
              <a:buChar char="•"/>
            </a:pPr>
            <a:endParaRPr lang="en-US" sz="1400" kern="1200" dirty="0">
              <a:solidFill>
                <a:schemeClr val="tx1"/>
              </a:solidFill>
              <a:latin typeface="+mn-lt"/>
              <a:ea typeface="+mn-ea"/>
              <a:cs typeface="+mn-cs"/>
            </a:endParaRPr>
          </a:p>
        </p:txBody>
      </p:sp>
      <p:pic>
        <p:nvPicPr>
          <p:cNvPr id="3" name="Picture 2" descr="A person in a black suit&#10;&#10;Description automatically generated">
            <a:extLst>
              <a:ext uri="{FF2B5EF4-FFF2-40B4-BE49-F238E27FC236}">
                <a16:creationId xmlns:a16="http://schemas.microsoft.com/office/drawing/2014/main" id="{1ED923FE-3601-85EB-53A4-CDC971D4F294}"/>
              </a:ext>
            </a:extLst>
          </p:cNvPr>
          <p:cNvPicPr>
            <a:picLocks noChangeAspect="1"/>
          </p:cNvPicPr>
          <p:nvPr/>
        </p:nvPicPr>
        <p:blipFill>
          <a:blip r:embed="rId2"/>
          <a:stretch>
            <a:fillRect/>
          </a:stretch>
        </p:blipFill>
        <p:spPr>
          <a:xfrm>
            <a:off x="6934809" y="643234"/>
            <a:ext cx="4479900" cy="5599876"/>
          </a:xfrm>
          <a:prstGeom prst="rect">
            <a:avLst/>
          </a:prstGeom>
        </p:spPr>
      </p:pic>
    </p:spTree>
    <p:extLst>
      <p:ext uri="{BB962C8B-B14F-4D97-AF65-F5344CB8AC3E}">
        <p14:creationId xmlns:p14="http://schemas.microsoft.com/office/powerpoint/2010/main" val="2945220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442762" y="297748"/>
            <a:ext cx="10515600" cy="870551"/>
          </a:xfrm>
        </p:spPr>
        <p:txBody>
          <a:bodyPr/>
          <a:lstStyle/>
          <a:p>
            <a:r>
              <a:rPr lang="en-US" b="1" dirty="0" err="1"/>
              <a:t>GenAI</a:t>
            </a:r>
            <a:r>
              <a:rPr lang="en-US" b="1" dirty="0"/>
              <a:t> in student learning ?</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442762" y="1235676"/>
            <a:ext cx="8730114" cy="5108918"/>
          </a:xfrm>
        </p:spPr>
        <p:txBody>
          <a:bodyPr>
            <a:normAutofit/>
          </a:bodyPr>
          <a:lstStyle/>
          <a:p>
            <a:r>
              <a:rPr lang="en-US" dirty="0" err="1">
                <a:latin typeface="Open Sans" panose="020B0606030504020204" pitchFamily="34" charset="0"/>
                <a:ea typeface="Open Sans" panose="020B0606030504020204" pitchFamily="34" charset="0"/>
                <a:cs typeface="Open Sans" panose="020B0606030504020204" pitchFamily="34" charset="0"/>
              </a:rPr>
              <a:t>GenAI</a:t>
            </a:r>
            <a:r>
              <a:rPr lang="en-US" dirty="0">
                <a:latin typeface="Open Sans" panose="020B0606030504020204" pitchFamily="34" charset="0"/>
                <a:ea typeface="Open Sans" panose="020B0606030504020204" pitchFamily="34" charset="0"/>
                <a:cs typeface="Open Sans" panose="020B0606030504020204" pitchFamily="34" charset="0"/>
              </a:rPr>
              <a:t> helps students with ideation, to grow and to think making it a useful skill for employers. </a:t>
            </a:r>
          </a:p>
          <a:p>
            <a:r>
              <a:rPr lang="en-US" dirty="0">
                <a:latin typeface="Open Sans" panose="020B0606030504020204" pitchFamily="34" charset="0"/>
                <a:ea typeface="Open Sans" panose="020B0606030504020204" pitchFamily="34" charset="0"/>
                <a:cs typeface="Open Sans" panose="020B0606030504020204" pitchFamily="34" charset="0"/>
              </a:rPr>
              <a:t>Yet </a:t>
            </a:r>
            <a:r>
              <a:rPr lang="en-IE" b="1" i="0" dirty="0" err="1">
                <a:effectLst/>
                <a:latin typeface="Open Sans" panose="020B0606030504020204" pitchFamily="34" charset="0"/>
                <a:ea typeface="Open Sans" panose="020B0606030504020204" pitchFamily="34" charset="0"/>
                <a:cs typeface="Open Sans" panose="020B0606030504020204" pitchFamily="34" charset="0"/>
              </a:rPr>
              <a:t>instructivist</a:t>
            </a:r>
            <a:r>
              <a:rPr lang="en-IE" b="0" i="0" dirty="0">
                <a:effectLst/>
                <a:latin typeface="Open Sans" panose="020B0606030504020204" pitchFamily="34" charset="0"/>
                <a:ea typeface="Open Sans" panose="020B0606030504020204" pitchFamily="34" charset="0"/>
                <a:cs typeface="Open Sans" panose="020B0606030504020204" pitchFamily="34" charset="0"/>
              </a:rPr>
              <a:t> learning where the teacher or book says “X” since Socrates in 400 BCE, still dominates. </a:t>
            </a:r>
          </a:p>
          <a:p>
            <a:r>
              <a:rPr lang="en-IE" b="0" i="0" dirty="0" err="1">
                <a:effectLst/>
                <a:latin typeface="Open Sans" panose="020B0606030504020204" pitchFamily="34" charset="0"/>
                <a:ea typeface="Open Sans" panose="020B0606030504020204" pitchFamily="34" charset="0"/>
                <a:cs typeface="Open Sans" panose="020B0606030504020204" pitchFamily="34" charset="0"/>
              </a:rPr>
              <a:t>GenAI</a:t>
            </a:r>
            <a:r>
              <a:rPr lang="en-IE" b="0" i="0" dirty="0">
                <a:effectLst/>
                <a:latin typeface="Open Sans" panose="020B0606030504020204" pitchFamily="34" charset="0"/>
                <a:ea typeface="Open Sans" panose="020B0606030504020204" pitchFamily="34" charset="0"/>
                <a:cs typeface="Open Sans" panose="020B0606030504020204" pitchFamily="34" charset="0"/>
              </a:rPr>
              <a:t> can support </a:t>
            </a:r>
            <a:r>
              <a:rPr lang="en-IE" b="1" i="0" dirty="0">
                <a:effectLst/>
                <a:latin typeface="Open Sans" panose="020B0606030504020204" pitchFamily="34" charset="0"/>
                <a:ea typeface="Open Sans" panose="020B0606030504020204" pitchFamily="34" charset="0"/>
                <a:cs typeface="Open Sans" panose="020B0606030504020204" pitchFamily="34" charset="0"/>
              </a:rPr>
              <a:t>constructivist</a:t>
            </a:r>
            <a:r>
              <a:rPr lang="en-IE" b="0" i="0" dirty="0">
                <a:effectLst/>
                <a:latin typeface="Open Sans" panose="020B0606030504020204" pitchFamily="34" charset="0"/>
                <a:ea typeface="Open Sans" panose="020B0606030504020204" pitchFamily="34" charset="0"/>
                <a:cs typeface="Open Sans" panose="020B0606030504020204" pitchFamily="34" charset="0"/>
              </a:rPr>
              <a:t> approaches like project-based and hands-on learning where students build their own knowledge, coached by teachers.</a:t>
            </a:r>
          </a:p>
        </p:txBody>
      </p:sp>
      <p:pic>
        <p:nvPicPr>
          <p:cNvPr id="3" name="Picture 2" descr="A person sitting at a table with a computer&#10;&#10;Description automatically generated">
            <a:extLst>
              <a:ext uri="{FF2B5EF4-FFF2-40B4-BE49-F238E27FC236}">
                <a16:creationId xmlns:a16="http://schemas.microsoft.com/office/drawing/2014/main" id="{A49C0FE2-6783-0E73-99B0-B83326342C73}"/>
              </a:ext>
            </a:extLst>
          </p:cNvPr>
          <p:cNvPicPr>
            <a:picLocks noChangeAspect="1"/>
          </p:cNvPicPr>
          <p:nvPr/>
        </p:nvPicPr>
        <p:blipFill>
          <a:blip r:embed="rId2"/>
          <a:stretch>
            <a:fillRect/>
          </a:stretch>
        </p:blipFill>
        <p:spPr>
          <a:xfrm>
            <a:off x="9478008" y="1235676"/>
            <a:ext cx="2636989" cy="4260178"/>
          </a:xfrm>
          <a:prstGeom prst="rect">
            <a:avLst/>
          </a:prstGeom>
        </p:spPr>
      </p:pic>
      <p:sp>
        <p:nvSpPr>
          <p:cNvPr id="4" name="TextBox 3">
            <a:extLst>
              <a:ext uri="{FF2B5EF4-FFF2-40B4-BE49-F238E27FC236}">
                <a16:creationId xmlns:a16="http://schemas.microsoft.com/office/drawing/2014/main" id="{5A7EDC08-65AF-BED5-ADFD-C34B2853260F}"/>
              </a:ext>
            </a:extLst>
          </p:cNvPr>
          <p:cNvSpPr txBox="1"/>
          <p:nvPr/>
        </p:nvSpPr>
        <p:spPr>
          <a:xfrm>
            <a:off x="9711584" y="5265022"/>
            <a:ext cx="2237740" cy="230832"/>
          </a:xfrm>
          <a:prstGeom prst="rect">
            <a:avLst/>
          </a:prstGeom>
          <a:noFill/>
        </p:spPr>
        <p:txBody>
          <a:bodyPr wrap="square" rtlCol="0">
            <a:spAutoFit/>
          </a:bodyPr>
          <a:lstStyle/>
          <a:p>
            <a:pPr algn="ctr"/>
            <a:r>
              <a:rPr lang="en-IE" sz="900" dirty="0">
                <a:solidFill>
                  <a:schemeClr val="bg1"/>
                </a:solidFill>
              </a:rPr>
              <a:t>Photo by </a:t>
            </a:r>
            <a:r>
              <a:rPr lang="en-IE" sz="900" dirty="0">
                <a:solidFill>
                  <a:schemeClr val="bg1"/>
                </a:solidFill>
                <a:hlinkClick r:id="rId3">
                  <a:extLst>
                    <a:ext uri="{A12FA001-AC4F-418D-AE19-62706E023703}">
                      <ahyp:hlinkClr xmlns:ahyp="http://schemas.microsoft.com/office/drawing/2018/hyperlinkcolor" val="tx"/>
                    </a:ext>
                  </a:extLst>
                </a:hlinkClick>
              </a:rPr>
              <a:t>Tim Gouw</a:t>
            </a:r>
            <a:r>
              <a:rPr lang="en-IE" sz="900" dirty="0">
                <a:solidFill>
                  <a:schemeClr val="bg1"/>
                </a:solidFill>
              </a:rPr>
              <a:t> on </a:t>
            </a:r>
            <a:r>
              <a:rPr lang="en-IE" sz="900" dirty="0">
                <a:solidFill>
                  <a:schemeClr val="bg1"/>
                </a:solidFill>
                <a:hlinkClick r:id="rId4">
                  <a:extLst>
                    <a:ext uri="{A12FA001-AC4F-418D-AE19-62706E023703}">
                      <ahyp:hlinkClr xmlns:ahyp="http://schemas.microsoft.com/office/drawing/2018/hyperlinkcolor" val="tx"/>
                    </a:ext>
                  </a:extLst>
                </a:hlinkClick>
              </a:rPr>
              <a:t>Unsplash</a:t>
            </a:r>
            <a:endParaRPr lang="en-US" sz="900" dirty="0">
              <a:solidFill>
                <a:schemeClr val="bg1"/>
              </a:solidFill>
            </a:endParaRPr>
          </a:p>
        </p:txBody>
      </p:sp>
    </p:spTree>
    <p:extLst>
      <p:ext uri="{BB962C8B-B14F-4D97-AF65-F5344CB8AC3E}">
        <p14:creationId xmlns:p14="http://schemas.microsoft.com/office/powerpoint/2010/main" val="3720150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0215AF-A155-0878-786D-29A9652AAB18}"/>
              </a:ext>
            </a:extLst>
          </p:cNvPr>
          <p:cNvSpPr>
            <a:spLocks noGrp="1"/>
          </p:cNvSpPr>
          <p:nvPr>
            <p:ph type="title"/>
          </p:nvPr>
        </p:nvSpPr>
        <p:spPr>
          <a:xfrm>
            <a:off x="838200" y="365125"/>
            <a:ext cx="10927080" cy="1325563"/>
          </a:xfrm>
        </p:spPr>
        <p:txBody>
          <a:bodyPr/>
          <a:lstStyle/>
          <a:p>
            <a:r>
              <a:rPr lang="en-US" b="1"/>
              <a:t>GenAI Opportunities in Education</a:t>
            </a:r>
            <a:endParaRPr lang="en-US" b="1" dirty="0"/>
          </a:p>
        </p:txBody>
      </p:sp>
      <p:sp>
        <p:nvSpPr>
          <p:cNvPr id="6" name="Text Placeholder 5">
            <a:extLst>
              <a:ext uri="{FF2B5EF4-FFF2-40B4-BE49-F238E27FC236}">
                <a16:creationId xmlns:a16="http://schemas.microsoft.com/office/drawing/2014/main" id="{BC42A17F-FB34-FCF6-4862-60D0AB72B122}"/>
              </a:ext>
            </a:extLst>
          </p:cNvPr>
          <p:cNvSpPr>
            <a:spLocks noGrp="1"/>
          </p:cNvSpPr>
          <p:nvPr>
            <p:ph type="body" idx="1"/>
          </p:nvPr>
        </p:nvSpPr>
        <p:spPr>
          <a:xfrm>
            <a:off x="838199" y="1408176"/>
            <a:ext cx="10927080" cy="4604697"/>
          </a:xfrm>
        </p:spPr>
        <p:txBody>
          <a:bodyPr>
            <a:normAutofit/>
          </a:bodyPr>
          <a:lstStyle/>
          <a:p>
            <a:pPr marL="114300" indent="0">
              <a:buNone/>
            </a:pPr>
            <a:r>
              <a:rPr lang="en-US" dirty="0"/>
              <a:t>Instead of wrestling with how to stop cheating, embrace </a:t>
            </a:r>
            <a:r>
              <a:rPr lang="en-US" dirty="0" err="1"/>
              <a:t>GenAI</a:t>
            </a:r>
            <a:br>
              <a:rPr lang="en-US" dirty="0"/>
            </a:br>
            <a:endParaRPr lang="en-US" dirty="0"/>
          </a:p>
          <a:p>
            <a:endParaRPr lang="en-US" sz="2400" dirty="0"/>
          </a:p>
        </p:txBody>
      </p:sp>
      <p:pic>
        <p:nvPicPr>
          <p:cNvPr id="3" name="Picture 2" descr="A black and white text box&#10;&#10;Description automatically generated">
            <a:extLst>
              <a:ext uri="{FF2B5EF4-FFF2-40B4-BE49-F238E27FC236}">
                <a16:creationId xmlns:a16="http://schemas.microsoft.com/office/drawing/2014/main" id="{1CFA9354-812D-A5AF-8101-AB4CFAFD0814}"/>
              </a:ext>
            </a:extLst>
          </p:cNvPr>
          <p:cNvPicPr>
            <a:picLocks noChangeAspect="1"/>
          </p:cNvPicPr>
          <p:nvPr/>
        </p:nvPicPr>
        <p:blipFill>
          <a:blip r:embed="rId2"/>
          <a:stretch>
            <a:fillRect/>
          </a:stretch>
        </p:blipFill>
        <p:spPr>
          <a:xfrm>
            <a:off x="7927848" y="2733739"/>
            <a:ext cx="3982212" cy="1976191"/>
          </a:xfrm>
          <a:prstGeom prst="rect">
            <a:avLst/>
          </a:prstGeom>
        </p:spPr>
      </p:pic>
      <p:sp>
        <p:nvSpPr>
          <p:cNvPr id="4" name="TextBox 3">
            <a:extLst>
              <a:ext uri="{FF2B5EF4-FFF2-40B4-BE49-F238E27FC236}">
                <a16:creationId xmlns:a16="http://schemas.microsoft.com/office/drawing/2014/main" id="{36F44AE0-7FA7-CF81-F39E-5D1E08495BB2}"/>
              </a:ext>
            </a:extLst>
          </p:cNvPr>
          <p:cNvSpPr txBox="1"/>
          <p:nvPr/>
        </p:nvSpPr>
        <p:spPr>
          <a:xfrm>
            <a:off x="838198" y="2082064"/>
            <a:ext cx="6723890" cy="4154984"/>
          </a:xfrm>
          <a:prstGeom prst="rect">
            <a:avLst/>
          </a:prstGeom>
          <a:noFill/>
        </p:spPr>
        <p:txBody>
          <a:bodyPr wrap="square" rtlCol="0">
            <a:spAutoFit/>
          </a:bodyPr>
          <a:lstStyle/>
          <a:p>
            <a:pPr marL="628650" indent="-514350">
              <a:buFont typeface="+mj-lt"/>
              <a:buAutoNum type="arabicPeriod"/>
            </a:pPr>
            <a:r>
              <a:rPr lang="en-US" sz="2400" dirty="0">
                <a:solidFill>
                  <a:srgbClr val="595959"/>
                </a:solidFill>
              </a:rPr>
              <a:t>Conversational TAs as another lens on content, “QA buddies”.</a:t>
            </a:r>
          </a:p>
          <a:p>
            <a:pPr marL="628650" indent="-514350">
              <a:buFont typeface="+mj-lt"/>
              <a:buAutoNum type="arabicPeriod"/>
            </a:pPr>
            <a:r>
              <a:rPr lang="en-US" sz="2400" dirty="0">
                <a:solidFill>
                  <a:srgbClr val="595959"/>
                </a:solidFill>
              </a:rPr>
              <a:t>AI-powered role playing .. interviewing via fine-tuned / prompt engineered LLM on specialist content.</a:t>
            </a:r>
          </a:p>
          <a:p>
            <a:pPr marL="628650" indent="-514350">
              <a:buFont typeface="+mj-lt"/>
              <a:buAutoNum type="arabicPeriod"/>
            </a:pPr>
            <a:r>
              <a:rPr lang="en-US" sz="2400" dirty="0">
                <a:solidFill>
                  <a:srgbClr val="595959"/>
                </a:solidFill>
              </a:rPr>
              <a:t>Improve accessibility</a:t>
            </a:r>
          </a:p>
          <a:p>
            <a:pPr marL="628650" indent="-514350">
              <a:buFont typeface="+mj-lt"/>
              <a:buAutoNum type="arabicPeriod"/>
            </a:pPr>
            <a:r>
              <a:rPr lang="en-US" sz="2400" dirty="0">
                <a:solidFill>
                  <a:srgbClr val="595959"/>
                </a:solidFill>
              </a:rPr>
              <a:t>Real time, mid-lecture Q&amp;A - individual and private, clarifications.</a:t>
            </a:r>
          </a:p>
          <a:p>
            <a:pPr marL="628650" indent="-514350">
              <a:buFont typeface="+mj-lt"/>
              <a:buAutoNum type="arabicPeriod"/>
            </a:pPr>
            <a:r>
              <a:rPr lang="en-US" sz="2400" dirty="0">
                <a:solidFill>
                  <a:srgbClr val="595959"/>
                </a:solidFill>
              </a:rPr>
              <a:t>Assist with content creation / assistance as part of a team</a:t>
            </a:r>
          </a:p>
          <a:p>
            <a:endParaRPr lang="en-US" sz="2400" dirty="0">
              <a:solidFill>
                <a:srgbClr val="595959"/>
              </a:solidFill>
            </a:endParaRPr>
          </a:p>
        </p:txBody>
      </p:sp>
    </p:spTree>
    <p:extLst>
      <p:ext uri="{BB962C8B-B14F-4D97-AF65-F5344CB8AC3E}">
        <p14:creationId xmlns:p14="http://schemas.microsoft.com/office/powerpoint/2010/main" val="1922816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B68151F2-E71E-0D4A-9AB5-DC7DD9510267}"/>
              </a:ext>
            </a:extLst>
          </p:cNvPr>
          <p:cNvSpPr/>
          <p:nvPr/>
        </p:nvSpPr>
        <p:spPr>
          <a:xfrm>
            <a:off x="3850341" y="5445582"/>
            <a:ext cx="4572002" cy="109785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36B3B-2876-14EA-A8E8-49BCFDBAD937}"/>
              </a:ext>
            </a:extLst>
          </p:cNvPr>
          <p:cNvSpPr>
            <a:spLocks noGrp="1"/>
          </p:cNvSpPr>
          <p:nvPr>
            <p:ph type="title"/>
          </p:nvPr>
        </p:nvSpPr>
        <p:spPr>
          <a:xfrm>
            <a:off x="326571" y="77947"/>
            <a:ext cx="11588621" cy="1325563"/>
          </a:xfrm>
        </p:spPr>
        <p:txBody>
          <a:bodyPr>
            <a:normAutofit/>
          </a:bodyPr>
          <a:lstStyle/>
          <a:p>
            <a:r>
              <a:rPr lang="en-US" sz="4000" b="1" dirty="0">
                <a:latin typeface="+mj-lt"/>
              </a:rPr>
              <a:t>GPT for CA259 (via </a:t>
            </a:r>
            <a:r>
              <a:rPr lang="en-US" sz="4000" b="1" dirty="0" err="1">
                <a:latin typeface="+mj-lt"/>
              </a:rPr>
              <a:t>agenthost.ai</a:t>
            </a:r>
            <a:r>
              <a:rPr lang="en-US" sz="4000" b="1" dirty="0">
                <a:latin typeface="+mj-lt"/>
              </a:rPr>
              <a:t>)</a:t>
            </a:r>
          </a:p>
        </p:txBody>
      </p:sp>
      <p:sp>
        <p:nvSpPr>
          <p:cNvPr id="3" name="Text Placeholder 2">
            <a:extLst>
              <a:ext uri="{FF2B5EF4-FFF2-40B4-BE49-F238E27FC236}">
                <a16:creationId xmlns:a16="http://schemas.microsoft.com/office/drawing/2014/main" id="{3E830419-C45E-C6C5-4D7F-7003E6D0078E}"/>
              </a:ext>
            </a:extLst>
          </p:cNvPr>
          <p:cNvSpPr>
            <a:spLocks noGrp="1"/>
          </p:cNvSpPr>
          <p:nvPr>
            <p:ph type="body" idx="1"/>
          </p:nvPr>
        </p:nvSpPr>
        <p:spPr>
          <a:xfrm>
            <a:off x="-407527" y="2734795"/>
            <a:ext cx="4097072" cy="3617913"/>
          </a:xfrm>
        </p:spPr>
        <p:txBody>
          <a:bodyPr/>
          <a:lstStyle/>
          <a:p>
            <a:pPr algn="r">
              <a:lnSpc>
                <a:spcPct val="100000"/>
              </a:lnSpc>
            </a:pPr>
            <a:r>
              <a:rPr lang="en-US" sz="1800" b="1" dirty="0"/>
              <a:t>All slides</a:t>
            </a:r>
          </a:p>
          <a:p>
            <a:pPr algn="r">
              <a:lnSpc>
                <a:spcPct val="100000"/>
              </a:lnSpc>
            </a:pPr>
            <a:r>
              <a:rPr lang="en-US" sz="1800" b="1" dirty="0"/>
              <a:t>YouTube video transcripts</a:t>
            </a:r>
          </a:p>
          <a:p>
            <a:pPr algn="r">
              <a:lnSpc>
                <a:spcPct val="100000"/>
              </a:lnSpc>
            </a:pPr>
            <a:r>
              <a:rPr lang="en-US" sz="1800" b="1" dirty="0"/>
              <a:t>Text from linked web pages</a:t>
            </a:r>
          </a:p>
          <a:p>
            <a:pPr algn="r">
              <a:lnSpc>
                <a:spcPct val="100000"/>
              </a:lnSpc>
            </a:pPr>
            <a:r>
              <a:rPr lang="en-US" sz="1800" b="1" dirty="0"/>
              <a:t>Text from linked papers</a:t>
            </a:r>
          </a:p>
          <a:p>
            <a:pPr algn="r">
              <a:lnSpc>
                <a:spcPct val="100000"/>
              </a:lnSpc>
            </a:pPr>
            <a:r>
              <a:rPr lang="en-US" sz="1800" b="1" dirty="0"/>
              <a:t>Transcripts from audio recordings of my lectures – all 150,000 words from 20 hours</a:t>
            </a:r>
          </a:p>
          <a:p>
            <a:endParaRPr lang="en-US" dirty="0"/>
          </a:p>
          <a:p>
            <a:endParaRPr lang="en-US" dirty="0"/>
          </a:p>
        </p:txBody>
      </p:sp>
      <p:sp>
        <p:nvSpPr>
          <p:cNvPr id="4" name="Text Placeholder 3">
            <a:extLst>
              <a:ext uri="{FF2B5EF4-FFF2-40B4-BE49-F238E27FC236}">
                <a16:creationId xmlns:a16="http://schemas.microsoft.com/office/drawing/2014/main" id="{DACC1CCB-E811-8E71-79CC-01F1915090DC}"/>
              </a:ext>
            </a:extLst>
          </p:cNvPr>
          <p:cNvSpPr>
            <a:spLocks noGrp="1"/>
          </p:cNvSpPr>
          <p:nvPr>
            <p:ph type="body" idx="2"/>
          </p:nvPr>
        </p:nvSpPr>
        <p:spPr>
          <a:xfrm>
            <a:off x="6827221" y="2704316"/>
            <a:ext cx="3418840" cy="1225074"/>
          </a:xfrm>
        </p:spPr>
        <p:txBody>
          <a:bodyPr>
            <a:normAutofit/>
          </a:bodyPr>
          <a:lstStyle/>
          <a:p>
            <a:pPr marL="114300" indent="0">
              <a:buNone/>
            </a:pPr>
            <a:r>
              <a:rPr lang="en-US" sz="1800" b="1" dirty="0"/>
              <a:t>Updated weekly during semester – so no confusion from future content !</a:t>
            </a:r>
          </a:p>
          <a:p>
            <a:pPr marL="114300" indent="0">
              <a:buNone/>
            </a:pPr>
            <a:endParaRPr lang="en-US" sz="1800" dirty="0"/>
          </a:p>
          <a:p>
            <a:pPr marL="114300" indent="0">
              <a:buNone/>
            </a:pPr>
            <a:endParaRPr lang="en-US" sz="1800" dirty="0"/>
          </a:p>
          <a:p>
            <a:pPr marL="114300" indent="0">
              <a:buNone/>
            </a:pPr>
            <a:endParaRPr lang="en-US" sz="1800" dirty="0"/>
          </a:p>
        </p:txBody>
      </p:sp>
      <p:pic>
        <p:nvPicPr>
          <p:cNvPr id="6" name="Picture 5" descr="A person with a brown circle&#10;&#10;Description automatically generated">
            <a:extLst>
              <a:ext uri="{FF2B5EF4-FFF2-40B4-BE49-F238E27FC236}">
                <a16:creationId xmlns:a16="http://schemas.microsoft.com/office/drawing/2014/main" id="{3E1D627F-3737-328D-EC06-B1213881F83B}"/>
              </a:ext>
            </a:extLst>
          </p:cNvPr>
          <p:cNvPicPr>
            <a:picLocks noChangeAspect="1"/>
          </p:cNvPicPr>
          <p:nvPr/>
        </p:nvPicPr>
        <p:blipFill>
          <a:blip r:embed="rId2">
            <a:clrChange>
              <a:clrFrom>
                <a:srgbClr val="F7F7F9"/>
              </a:clrFrom>
              <a:clrTo>
                <a:srgbClr val="F7F7F9">
                  <a:alpha val="0"/>
                </a:srgbClr>
              </a:clrTo>
            </a:clrChange>
          </a:blip>
          <a:stretch>
            <a:fillRect/>
          </a:stretch>
        </p:blipFill>
        <p:spPr>
          <a:xfrm>
            <a:off x="3672541" y="4315282"/>
            <a:ext cx="4864100" cy="2260600"/>
          </a:xfrm>
          <a:prstGeom prst="rect">
            <a:avLst/>
          </a:prstGeom>
        </p:spPr>
      </p:pic>
      <p:sp>
        <p:nvSpPr>
          <p:cNvPr id="7" name="Right Brace 6">
            <a:extLst>
              <a:ext uri="{FF2B5EF4-FFF2-40B4-BE49-F238E27FC236}">
                <a16:creationId xmlns:a16="http://schemas.microsoft.com/office/drawing/2014/main" id="{B9FE31FC-348A-1831-9311-FFBAE1AF4093}"/>
              </a:ext>
            </a:extLst>
          </p:cNvPr>
          <p:cNvSpPr/>
          <p:nvPr/>
        </p:nvSpPr>
        <p:spPr>
          <a:xfrm>
            <a:off x="3545541" y="2890370"/>
            <a:ext cx="304800" cy="2458144"/>
          </a:xfrm>
          <a:prstGeom prst="rightBrace">
            <a:avLst/>
          </a:prstGeom>
          <a:ln w="38100">
            <a:solidFill>
              <a:srgbClr val="5959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FA45852F-1538-7A39-075E-6DAB37A07E7E}"/>
              </a:ext>
            </a:extLst>
          </p:cNvPr>
          <p:cNvCxnSpPr>
            <a:cxnSpLocks/>
          </p:cNvCxnSpPr>
          <p:nvPr/>
        </p:nvCxnSpPr>
        <p:spPr>
          <a:xfrm>
            <a:off x="4040841" y="4134970"/>
            <a:ext cx="1577340" cy="502920"/>
          </a:xfrm>
          <a:prstGeom prst="straightConnector1">
            <a:avLst/>
          </a:prstGeom>
          <a:ln w="50800">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FDC3EA-CE95-A922-42D4-3CEC6CD8AFC1}"/>
              </a:ext>
            </a:extLst>
          </p:cNvPr>
          <p:cNvSpPr txBox="1"/>
          <p:nvPr/>
        </p:nvSpPr>
        <p:spPr>
          <a:xfrm>
            <a:off x="4396260" y="3968448"/>
            <a:ext cx="1249680" cy="338554"/>
          </a:xfrm>
          <a:prstGeom prst="rect">
            <a:avLst/>
          </a:prstGeom>
          <a:noFill/>
        </p:spPr>
        <p:txBody>
          <a:bodyPr wrap="square" rtlCol="0">
            <a:spAutoFit/>
          </a:bodyPr>
          <a:lstStyle/>
          <a:p>
            <a:r>
              <a:rPr lang="en-US" sz="1600" b="1" dirty="0">
                <a:solidFill>
                  <a:srgbClr val="595959"/>
                </a:solidFill>
              </a:rPr>
              <a:t>Fine-tuned</a:t>
            </a:r>
          </a:p>
        </p:txBody>
      </p:sp>
      <p:cxnSp>
        <p:nvCxnSpPr>
          <p:cNvPr id="12" name="Straight Arrow Connector 11">
            <a:extLst>
              <a:ext uri="{FF2B5EF4-FFF2-40B4-BE49-F238E27FC236}">
                <a16:creationId xmlns:a16="http://schemas.microsoft.com/office/drawing/2014/main" id="{1B8F8392-2707-4E15-49B6-CCE220FA214D}"/>
              </a:ext>
            </a:extLst>
          </p:cNvPr>
          <p:cNvCxnSpPr>
            <a:cxnSpLocks/>
          </p:cNvCxnSpPr>
          <p:nvPr/>
        </p:nvCxnSpPr>
        <p:spPr>
          <a:xfrm flipH="1">
            <a:off x="6136341" y="3261210"/>
            <a:ext cx="690880" cy="1195666"/>
          </a:xfrm>
          <a:prstGeom prst="straightConnector1">
            <a:avLst/>
          </a:prstGeom>
          <a:ln w="50800">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16" name="U-turn Arrow 15">
            <a:extLst>
              <a:ext uri="{FF2B5EF4-FFF2-40B4-BE49-F238E27FC236}">
                <a16:creationId xmlns:a16="http://schemas.microsoft.com/office/drawing/2014/main" id="{EB15BD07-EED7-E968-5EA7-CB0F2199B38D}"/>
              </a:ext>
            </a:extLst>
          </p:cNvPr>
          <p:cNvSpPr/>
          <p:nvPr/>
        </p:nvSpPr>
        <p:spPr>
          <a:xfrm>
            <a:off x="7250609" y="4340551"/>
            <a:ext cx="2549551" cy="909242"/>
          </a:xfrm>
          <a:prstGeom prst="uturnArrow">
            <a:avLst>
              <a:gd name="adj1" fmla="val 2473"/>
              <a:gd name="adj2" fmla="val 8514"/>
              <a:gd name="adj3" fmla="val 15932"/>
              <a:gd name="adj4" fmla="val 45536"/>
              <a:gd name="adj5" fmla="val 41749"/>
            </a:avLst>
          </a:prstGeom>
          <a:solidFill>
            <a:schemeClr val="tx1"/>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1AD62402-06AA-92EB-518F-3DC028E4B878}"/>
              </a:ext>
            </a:extLst>
          </p:cNvPr>
          <p:cNvSpPr txBox="1"/>
          <p:nvPr/>
        </p:nvSpPr>
        <p:spPr>
          <a:xfrm>
            <a:off x="8308731" y="4722307"/>
            <a:ext cx="3355200" cy="1055674"/>
          </a:xfrm>
          <a:prstGeom prst="rect">
            <a:avLst/>
          </a:prstGeom>
          <a:noFill/>
        </p:spPr>
        <p:txBody>
          <a:bodyPr wrap="square" rtlCol="0">
            <a:spAutoFit/>
          </a:bodyPr>
          <a:lstStyle/>
          <a:p>
            <a:pPr marL="114300" marR="0" lvl="0" indent="0" algn="l" defTabSz="914400" rtl="0" eaLnBrk="1" fontAlgn="auto" latinLnBrk="0" hangingPunct="1">
              <a:lnSpc>
                <a:spcPct val="90000"/>
              </a:lnSpc>
              <a:spcBef>
                <a:spcPts val="1000"/>
              </a:spcBef>
              <a:spcAft>
                <a:spcPts val="0"/>
              </a:spcAft>
              <a:buClr>
                <a:srgbClr val="595959"/>
              </a:buClr>
              <a:buSzPts val="1800"/>
              <a:buFont typeface="Arial"/>
              <a:buNone/>
              <a:tabLst/>
              <a:defRPr/>
            </a:pPr>
            <a:r>
              <a:rPr kumimoji="0" lang="en-US" sz="1800" b="1" i="0" u="none" strike="noStrike" kern="0" cap="none" spc="0" normalizeH="0" baseline="0" noProof="0" dirty="0">
                <a:ln>
                  <a:noFill/>
                </a:ln>
                <a:solidFill>
                  <a:srgbClr val="595959"/>
                </a:solidFill>
                <a:effectLst/>
                <a:uLnTx/>
                <a:uFillTx/>
                <a:latin typeface="Open Sans"/>
                <a:ea typeface="Open Sans"/>
                <a:cs typeface="Open Sans"/>
                <a:sym typeface="Open Sans"/>
              </a:rPr>
              <a:t>Prompt engineering, </a:t>
            </a:r>
            <a:r>
              <a:rPr lang="en-US" sz="1800" b="1" dirty="0">
                <a:solidFill>
                  <a:srgbClr val="595959"/>
                </a:solidFill>
                <a:latin typeface="Open Sans"/>
                <a:ea typeface="Open Sans"/>
                <a:cs typeface="Open Sans"/>
                <a:sym typeface="Open Sans"/>
              </a:rPr>
              <a:t>(</a:t>
            </a:r>
            <a:r>
              <a:rPr kumimoji="0" lang="en-US" sz="1800" b="1" i="0" u="none" strike="noStrike" kern="0" cap="none" spc="0" normalizeH="0" baseline="0" noProof="0" dirty="0">
                <a:ln>
                  <a:noFill/>
                </a:ln>
                <a:solidFill>
                  <a:srgbClr val="595959"/>
                </a:solidFill>
                <a:effectLst/>
                <a:uLnTx/>
                <a:uFillTx/>
                <a:latin typeface="Open Sans"/>
                <a:ea typeface="Open Sans"/>
                <a:cs typeface="Open Sans"/>
                <a:sym typeface="Open Sans"/>
              </a:rPr>
              <a:t>mucking around</a:t>
            </a:r>
            <a:r>
              <a:rPr lang="en-US" sz="1800" b="1" dirty="0">
                <a:solidFill>
                  <a:srgbClr val="595959"/>
                </a:solidFill>
                <a:latin typeface="Open Sans"/>
                <a:ea typeface="Open Sans"/>
                <a:cs typeface="Open Sans"/>
                <a:sym typeface="Open Sans"/>
              </a:rPr>
              <a:t>)</a:t>
            </a:r>
            <a:r>
              <a:rPr kumimoji="0" lang="en-US" sz="1800" b="1" i="0" u="none" strike="noStrike" kern="0" cap="none" spc="0" normalizeH="0" baseline="0" noProof="0" dirty="0">
                <a:ln>
                  <a:noFill/>
                </a:ln>
                <a:solidFill>
                  <a:srgbClr val="595959"/>
                </a:solidFill>
                <a:effectLst/>
                <a:uLnTx/>
                <a:uFillTx/>
                <a:latin typeface="Open Sans"/>
                <a:ea typeface="Open Sans"/>
                <a:cs typeface="Open Sans"/>
                <a:sym typeface="Open Sans"/>
              </a:rPr>
              <a:t> by limiting scope,</a:t>
            </a:r>
            <a:r>
              <a:rPr kumimoji="0" lang="en-US" sz="1800" b="1" i="0" u="none" strike="noStrike" kern="0" cap="none" spc="0" normalizeH="0" noProof="0" dirty="0">
                <a:ln>
                  <a:noFill/>
                </a:ln>
                <a:solidFill>
                  <a:srgbClr val="595959"/>
                </a:solidFill>
                <a:effectLst/>
                <a:uLnTx/>
                <a:uFillTx/>
                <a:latin typeface="Open Sans"/>
                <a:ea typeface="Open Sans"/>
                <a:cs typeface="Open Sans"/>
                <a:sym typeface="Open Sans"/>
              </a:rPr>
              <a:t> </a:t>
            </a:r>
            <a:r>
              <a:rPr kumimoji="0" lang="en-US" sz="1800" b="1" i="0" u="none" strike="noStrike" kern="0" cap="none" spc="0" normalizeH="0" baseline="0" noProof="0" dirty="0">
                <a:ln>
                  <a:noFill/>
                </a:ln>
                <a:solidFill>
                  <a:srgbClr val="595959"/>
                </a:solidFill>
                <a:effectLst/>
                <a:uLnTx/>
                <a:uFillTx/>
                <a:latin typeface="Open Sans"/>
                <a:ea typeface="Open Sans"/>
                <a:cs typeface="Open Sans"/>
                <a:sym typeface="Open Sans"/>
              </a:rPr>
              <a:t>set temp=0</a:t>
            </a:r>
          </a:p>
          <a:p>
            <a:endParaRPr lang="en-US" dirty="0"/>
          </a:p>
        </p:txBody>
      </p:sp>
      <p:sp>
        <p:nvSpPr>
          <p:cNvPr id="19" name="Bent Arrow 18">
            <a:extLst>
              <a:ext uri="{FF2B5EF4-FFF2-40B4-BE49-F238E27FC236}">
                <a16:creationId xmlns:a16="http://schemas.microsoft.com/office/drawing/2014/main" id="{AFB8901B-4A4A-66E2-6E59-1D190DD46F5E}"/>
              </a:ext>
            </a:extLst>
          </p:cNvPr>
          <p:cNvSpPr/>
          <p:nvPr/>
        </p:nvSpPr>
        <p:spPr>
          <a:xfrm flipH="1" flipV="1">
            <a:off x="8536640" y="5711012"/>
            <a:ext cx="1170781" cy="424179"/>
          </a:xfrm>
          <a:prstGeom prst="bentArrow">
            <a:avLst>
              <a:gd name="adj1" fmla="val 6370"/>
              <a:gd name="adj2" fmla="val 19895"/>
              <a:gd name="adj3" fmla="val 25000"/>
              <a:gd name="adj4" fmla="val 43750"/>
            </a:avLst>
          </a:prstGeom>
          <a:solidFill>
            <a:schemeClr val="tx1"/>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B6CDFA78-D31F-CC30-2007-CFF6AC45280C}"/>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 Placeholder 5">
            <a:extLst>
              <a:ext uri="{FF2B5EF4-FFF2-40B4-BE49-F238E27FC236}">
                <a16:creationId xmlns:a16="http://schemas.microsoft.com/office/drawing/2014/main" id="{00C7C2B0-83FB-503A-FB7C-14E49932E6F2}"/>
              </a:ext>
            </a:extLst>
          </p:cNvPr>
          <p:cNvSpPr txBox="1">
            <a:spLocks/>
          </p:cNvSpPr>
          <p:nvPr/>
        </p:nvSpPr>
        <p:spPr>
          <a:xfrm>
            <a:off x="442762" y="1096574"/>
            <a:ext cx="10420036" cy="144614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A responsive, </a:t>
            </a:r>
            <a:r>
              <a:rPr lang="en-US" sz="2400" dirty="0" err="1">
                <a:latin typeface="Open Sans" panose="020B0606030504020204" pitchFamily="34" charset="0"/>
                <a:ea typeface="Open Sans" panose="020B0606030504020204" pitchFamily="34" charset="0"/>
                <a:cs typeface="Open Sans" panose="020B0606030504020204" pitchFamily="34" charset="0"/>
              </a:rPr>
              <a:t>personalised</a:t>
            </a:r>
            <a:r>
              <a:rPr lang="en-US" sz="2400" dirty="0">
                <a:latin typeface="Open Sans" panose="020B0606030504020204" pitchFamily="34" charset="0"/>
                <a:ea typeface="Open Sans" panose="020B0606030504020204" pitchFamily="34" charset="0"/>
                <a:cs typeface="Open Sans" panose="020B0606030504020204" pitchFamily="34" charset="0"/>
              </a:rPr>
              <a:t> and accessible support for students, incrementally fine-tuned thus diluting most of the (free) </a:t>
            </a:r>
            <a:r>
              <a:rPr lang="en-US" sz="2400" dirty="0" err="1">
                <a:latin typeface="Open Sans" panose="020B0606030504020204" pitchFamily="34" charset="0"/>
                <a:ea typeface="Open Sans" panose="020B0606030504020204" pitchFamily="34" charset="0"/>
                <a:cs typeface="Open Sans" panose="020B0606030504020204" pitchFamily="34" charset="0"/>
              </a:rPr>
              <a:t>ChatGPT</a:t>
            </a:r>
            <a:r>
              <a:rPr lang="en-US" sz="2400" dirty="0">
                <a:latin typeface="Open Sans" panose="020B0606030504020204" pitchFamily="34" charset="0"/>
                <a:ea typeface="Open Sans" panose="020B0606030504020204" pitchFamily="34" charset="0"/>
                <a:cs typeface="Open Sans" panose="020B0606030504020204" pitchFamily="34" charset="0"/>
              </a:rPr>
              <a:t> disadvantages</a:t>
            </a:r>
          </a:p>
          <a:p>
            <a:endParaRPr lang="en-US" dirty="0"/>
          </a:p>
        </p:txBody>
      </p:sp>
      <p:sp>
        <p:nvSpPr>
          <p:cNvPr id="8" name="TextBox 7">
            <a:extLst>
              <a:ext uri="{FF2B5EF4-FFF2-40B4-BE49-F238E27FC236}">
                <a16:creationId xmlns:a16="http://schemas.microsoft.com/office/drawing/2014/main" id="{2BC58CCC-5C7D-1010-5033-30353FF848C6}"/>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1</a:t>
            </a:r>
          </a:p>
        </p:txBody>
      </p:sp>
    </p:spTree>
    <p:extLst>
      <p:ext uri="{BB962C8B-B14F-4D97-AF65-F5344CB8AC3E}">
        <p14:creationId xmlns:p14="http://schemas.microsoft.com/office/powerpoint/2010/main" val="269209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animBg="1"/>
      <p:bldP spid="11" grpId="0"/>
      <p:bldP spid="11" grpId="1"/>
      <p:bldP spid="16" grpId="0" animBg="1"/>
      <p:bldP spid="17" grpId="0"/>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BC867D-E59C-EE12-3CA0-98F0D4410792}"/>
              </a:ext>
            </a:extLst>
          </p:cNvPr>
          <p:cNvSpPr>
            <a:spLocks noGrp="1"/>
          </p:cNvSpPr>
          <p:nvPr>
            <p:ph type="title"/>
          </p:nvPr>
        </p:nvSpPr>
        <p:spPr/>
        <p:txBody>
          <a:bodyPr>
            <a:normAutofit/>
          </a:bodyPr>
          <a:lstStyle/>
          <a:p>
            <a:r>
              <a:rPr lang="en-US" sz="4000" b="1" dirty="0">
                <a:latin typeface="+mj-lt"/>
              </a:rPr>
              <a:t>What did they ask ?</a:t>
            </a:r>
          </a:p>
        </p:txBody>
      </p:sp>
      <p:sp>
        <p:nvSpPr>
          <p:cNvPr id="6" name="Text Placeholder 5">
            <a:extLst>
              <a:ext uri="{FF2B5EF4-FFF2-40B4-BE49-F238E27FC236}">
                <a16:creationId xmlns:a16="http://schemas.microsoft.com/office/drawing/2014/main" id="{87813263-30FE-6B1C-13DC-E1612D01A74D}"/>
              </a:ext>
            </a:extLst>
          </p:cNvPr>
          <p:cNvSpPr txBox="1">
            <a:spLocks/>
          </p:cNvSpPr>
          <p:nvPr/>
        </p:nvSpPr>
        <p:spPr>
          <a:xfrm>
            <a:off x="838200" y="2137974"/>
            <a:ext cx="10515600" cy="384372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a:p>
            <a:endParaRPr lang="en-US" dirty="0"/>
          </a:p>
        </p:txBody>
      </p:sp>
      <p:sp>
        <p:nvSpPr>
          <p:cNvPr id="7" name="Text Placeholder 5">
            <a:extLst>
              <a:ext uri="{FF2B5EF4-FFF2-40B4-BE49-F238E27FC236}">
                <a16:creationId xmlns:a16="http://schemas.microsoft.com/office/drawing/2014/main" id="{F8D28576-3F1D-C220-4764-9E1364056F86}"/>
              </a:ext>
            </a:extLst>
          </p:cNvPr>
          <p:cNvSpPr txBox="1">
            <a:spLocks/>
          </p:cNvSpPr>
          <p:nvPr/>
        </p:nvSpPr>
        <p:spPr>
          <a:xfrm>
            <a:off x="838200" y="1600200"/>
            <a:ext cx="8334676" cy="460529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dirty="0" err="1">
                <a:solidFill>
                  <a:srgbClr val="595959"/>
                </a:solidFill>
              </a:rPr>
              <a:t>Summarise</a:t>
            </a:r>
            <a:r>
              <a:rPr lang="en-US" sz="1800" dirty="0">
                <a:solidFill>
                  <a:srgbClr val="595959"/>
                </a:solidFill>
              </a:rPr>
              <a:t> the course</a:t>
            </a:r>
          </a:p>
          <a:p>
            <a:pPr marL="285750" indent="-285750">
              <a:buFont typeface="Arial" panose="020B0604020202020204" pitchFamily="34" charset="0"/>
              <a:buChar char="•"/>
            </a:pPr>
            <a:r>
              <a:rPr lang="en-US" sz="1800" dirty="0">
                <a:solidFill>
                  <a:srgbClr val="595959"/>
                </a:solidFill>
              </a:rPr>
              <a:t>Generate summary notes as revision for each chapter of the course</a:t>
            </a:r>
          </a:p>
          <a:p>
            <a:pPr marL="285750" indent="-285750">
              <a:buFont typeface="Arial" panose="020B0604020202020204" pitchFamily="34" charset="0"/>
              <a:buChar char="•"/>
            </a:pPr>
            <a:r>
              <a:rPr lang="en-US" sz="1800" dirty="0">
                <a:solidFill>
                  <a:srgbClr val="595959"/>
                </a:solidFill>
              </a:rPr>
              <a:t>How much is the first assignment worth ?</a:t>
            </a:r>
          </a:p>
          <a:p>
            <a:pPr marL="285750" indent="-285750">
              <a:buFont typeface="Arial" panose="020B0604020202020204" pitchFamily="34" charset="0"/>
              <a:buChar char="•"/>
            </a:pPr>
            <a:r>
              <a:rPr lang="en-US" sz="1800" dirty="0">
                <a:solidFill>
                  <a:srgbClr val="595959"/>
                </a:solidFill>
              </a:rPr>
              <a:t>When are the assignments due ?</a:t>
            </a:r>
          </a:p>
          <a:p>
            <a:pPr marL="285750" indent="-285750">
              <a:buFont typeface="Arial" panose="020B0604020202020204" pitchFamily="34" charset="0"/>
              <a:buChar char="•"/>
            </a:pPr>
            <a:r>
              <a:rPr lang="en-US" sz="1800" dirty="0">
                <a:solidFill>
                  <a:srgbClr val="595959"/>
                </a:solidFill>
              </a:rPr>
              <a:t>I missed the fourth lecture, what was it about ?</a:t>
            </a:r>
          </a:p>
          <a:p>
            <a:pPr marL="285750" indent="-285750">
              <a:buFont typeface="Arial" panose="020B0604020202020204" pitchFamily="34" charset="0"/>
              <a:buChar char="•"/>
            </a:pPr>
            <a:r>
              <a:rPr lang="en-US" sz="1800" dirty="0">
                <a:solidFill>
                  <a:srgbClr val="595959"/>
                </a:solidFill>
              </a:rPr>
              <a:t>What is </a:t>
            </a:r>
            <a:r>
              <a:rPr lang="en-US" sz="1800" dirty="0" err="1">
                <a:solidFill>
                  <a:srgbClr val="595959"/>
                </a:solidFill>
              </a:rPr>
              <a:t>digi</a:t>
            </a:r>
            <a:r>
              <a:rPr lang="en-US" sz="1800" dirty="0">
                <a:solidFill>
                  <a:srgbClr val="595959"/>
                </a:solidFill>
              </a:rPr>
              <a:t> me and where does it appear in the course ?</a:t>
            </a:r>
          </a:p>
          <a:p>
            <a:pPr marL="285750" indent="-285750">
              <a:buFont typeface="Arial" panose="020B0604020202020204" pitchFamily="34" charset="0"/>
              <a:buChar char="•"/>
            </a:pPr>
            <a:r>
              <a:rPr lang="en-US" sz="1800" dirty="0">
                <a:solidFill>
                  <a:srgbClr val="595959"/>
                </a:solidFill>
              </a:rPr>
              <a:t>What is a p-value ?</a:t>
            </a:r>
          </a:p>
          <a:p>
            <a:pPr marL="285750" indent="-285750">
              <a:buFont typeface="Arial" panose="020B0604020202020204" pitchFamily="34" charset="0"/>
              <a:buChar char="•"/>
            </a:pPr>
            <a:r>
              <a:rPr lang="en-US" sz="1800" dirty="0">
                <a:solidFill>
                  <a:srgbClr val="595959"/>
                </a:solidFill>
              </a:rPr>
              <a:t>What is linear regression ?</a:t>
            </a:r>
          </a:p>
          <a:p>
            <a:pPr marL="285750" indent="-285750">
              <a:buFont typeface="Arial" panose="020B0604020202020204" pitchFamily="34" charset="0"/>
              <a:buChar char="•"/>
            </a:pPr>
            <a:r>
              <a:rPr lang="en-US" sz="1800" dirty="0">
                <a:solidFill>
                  <a:srgbClr val="595959"/>
                </a:solidFill>
              </a:rPr>
              <a:t>Worked example of linear regression ?</a:t>
            </a:r>
          </a:p>
          <a:p>
            <a:pPr marL="285750" indent="-285750">
              <a:buFont typeface="Arial" panose="020B0604020202020204" pitchFamily="34" charset="0"/>
              <a:buChar char="•"/>
            </a:pPr>
            <a:r>
              <a:rPr lang="en-US" sz="1800" dirty="0">
                <a:solidFill>
                  <a:srgbClr val="595959"/>
                </a:solidFill>
              </a:rPr>
              <a:t>How do I use VLOOKUP in Excel ?</a:t>
            </a:r>
          </a:p>
          <a:p>
            <a:pPr marL="285750" indent="-285750">
              <a:buFont typeface="Arial" panose="020B0604020202020204" pitchFamily="34" charset="0"/>
              <a:buChar char="•"/>
            </a:pPr>
            <a:r>
              <a:rPr lang="en-US" sz="1800" dirty="0">
                <a:solidFill>
                  <a:srgbClr val="595959"/>
                </a:solidFill>
              </a:rPr>
              <a:t>What is the formula for linear regression (sic) ?</a:t>
            </a:r>
          </a:p>
          <a:p>
            <a:pPr marL="285750" indent="-285750">
              <a:buFont typeface="Arial" panose="020B0604020202020204" pitchFamily="34" charset="0"/>
              <a:buChar char="•"/>
            </a:pPr>
            <a:r>
              <a:rPr lang="en-IE" sz="1800" dirty="0">
                <a:solidFill>
                  <a:srgbClr val="595959"/>
                </a:solidFill>
                <a:latin typeface="Arial" panose="020B0604020202020204" pitchFamily="34" charset="0"/>
                <a:cs typeface="Arial" panose="020B0604020202020204" pitchFamily="34" charset="0"/>
              </a:rPr>
              <a:t>H</a:t>
            </a:r>
            <a:r>
              <a:rPr lang="en-IE" sz="1800" b="0" i="0" dirty="0">
                <a:solidFill>
                  <a:srgbClr val="595959"/>
                </a:solidFill>
                <a:effectLst/>
                <a:latin typeface="Arial" panose="020B0604020202020204" pitchFamily="34" charset="0"/>
                <a:cs typeface="Arial" panose="020B0604020202020204" pitchFamily="34" charset="0"/>
              </a:rPr>
              <a:t>ow to find missing values in a dataset using linear regression ?</a:t>
            </a:r>
          </a:p>
          <a:p>
            <a:pPr marL="285750" indent="-285750">
              <a:buFont typeface="Arial" panose="020B0604020202020204" pitchFamily="34" charset="0"/>
              <a:buChar char="•"/>
            </a:pPr>
            <a:r>
              <a:rPr lang="en-IE" sz="1800" dirty="0">
                <a:solidFill>
                  <a:srgbClr val="595959"/>
                </a:solidFill>
                <a:latin typeface="Arial" panose="020B0604020202020204" pitchFamily="34" charset="0"/>
                <a:cs typeface="Arial" panose="020B0604020202020204" pitchFamily="34" charset="0"/>
              </a:rPr>
              <a:t>What data visualisation should I use for numbers</a:t>
            </a:r>
            <a:endParaRPr lang="en-US" sz="1800" dirty="0">
              <a:solidFill>
                <a:srgbClr val="5959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rgbClr val="595959"/>
              </a:solidFill>
            </a:endParaRPr>
          </a:p>
          <a:p>
            <a:pPr marL="285750" indent="-285750">
              <a:buFont typeface="Arial" panose="020B0604020202020204" pitchFamily="34" charset="0"/>
              <a:buChar char="•"/>
            </a:pPr>
            <a:r>
              <a:rPr lang="en-US" sz="1800" dirty="0">
                <a:solidFill>
                  <a:srgbClr val="595959"/>
                </a:solidFill>
              </a:rPr>
              <a:t>.. and they all lead to conversations and they ask in English and in French !</a:t>
            </a:r>
          </a:p>
        </p:txBody>
      </p:sp>
      <p:pic>
        <p:nvPicPr>
          <p:cNvPr id="9" name="Picture 8" descr="A person raising her hand in a classroom&#10;&#10;Description automatically generated">
            <a:extLst>
              <a:ext uri="{FF2B5EF4-FFF2-40B4-BE49-F238E27FC236}">
                <a16:creationId xmlns:a16="http://schemas.microsoft.com/office/drawing/2014/main" id="{A6E38C33-7394-CAE8-D34F-41E1A4F1C677}"/>
              </a:ext>
            </a:extLst>
          </p:cNvPr>
          <p:cNvPicPr>
            <a:picLocks noChangeAspect="1"/>
          </p:cNvPicPr>
          <p:nvPr/>
        </p:nvPicPr>
        <p:blipFill>
          <a:blip r:embed="rId2"/>
          <a:stretch>
            <a:fillRect/>
          </a:stretch>
        </p:blipFill>
        <p:spPr>
          <a:xfrm>
            <a:off x="8926315" y="1341156"/>
            <a:ext cx="3122672" cy="4714622"/>
          </a:xfrm>
          <a:prstGeom prst="rect">
            <a:avLst/>
          </a:prstGeom>
        </p:spPr>
      </p:pic>
      <p:sp>
        <p:nvSpPr>
          <p:cNvPr id="10" name="TextBox 9">
            <a:extLst>
              <a:ext uri="{FF2B5EF4-FFF2-40B4-BE49-F238E27FC236}">
                <a16:creationId xmlns:a16="http://schemas.microsoft.com/office/drawing/2014/main" id="{D676D61C-2D35-6D95-0844-684CABFD84F1}"/>
              </a:ext>
            </a:extLst>
          </p:cNvPr>
          <p:cNvSpPr txBox="1"/>
          <p:nvPr/>
        </p:nvSpPr>
        <p:spPr>
          <a:xfrm>
            <a:off x="9403181" y="5924973"/>
            <a:ext cx="2454966" cy="261610"/>
          </a:xfrm>
          <a:prstGeom prst="rect">
            <a:avLst/>
          </a:prstGeom>
          <a:noFill/>
        </p:spPr>
        <p:txBody>
          <a:bodyPr wrap="square" rtlCol="0">
            <a:spAutoFit/>
          </a:bodyPr>
          <a:lstStyle/>
          <a:p>
            <a:r>
              <a:rPr lang="en-IE" sz="1050" dirty="0">
                <a:solidFill>
                  <a:schemeClr val="bg1"/>
                </a:solidFill>
              </a:rPr>
              <a:t>Photo by </a:t>
            </a:r>
            <a:r>
              <a:rPr lang="en-IE" sz="1050" dirty="0">
                <a:solidFill>
                  <a:schemeClr val="bg1"/>
                </a:solidFill>
                <a:hlinkClick r:id="rId3">
                  <a:extLst>
                    <a:ext uri="{A12FA001-AC4F-418D-AE19-62706E023703}">
                      <ahyp:hlinkClr xmlns:ahyp="http://schemas.microsoft.com/office/drawing/2018/hyperlinkcolor" val="tx"/>
                    </a:ext>
                  </a:extLst>
                </a:hlinkClick>
              </a:rPr>
              <a:t>Taylor Flowe</a:t>
            </a:r>
            <a:r>
              <a:rPr lang="en-IE" sz="1050" dirty="0">
                <a:solidFill>
                  <a:schemeClr val="bg1"/>
                </a:solidFill>
              </a:rPr>
              <a:t> on </a:t>
            </a:r>
            <a:r>
              <a:rPr lang="en-IE" sz="1050" dirty="0">
                <a:solidFill>
                  <a:schemeClr val="bg1"/>
                </a:solidFill>
                <a:hlinkClick r:id="rId4">
                  <a:extLst>
                    <a:ext uri="{A12FA001-AC4F-418D-AE19-62706E023703}">
                      <ahyp:hlinkClr xmlns:ahyp="http://schemas.microsoft.com/office/drawing/2018/hyperlinkcolor" val="tx"/>
                    </a:ext>
                  </a:extLst>
                </a:hlinkClick>
              </a:rPr>
              <a:t>Unsplash</a:t>
            </a:r>
            <a:r>
              <a:rPr lang="en-IE" sz="1050" dirty="0">
                <a:solidFill>
                  <a:schemeClr val="bg1"/>
                </a:solidFill>
              </a:rPr>
              <a:t> </a:t>
            </a:r>
            <a:endParaRPr lang="en-US" sz="1050" dirty="0">
              <a:solidFill>
                <a:schemeClr val="bg1"/>
              </a:solidFill>
            </a:endParaRPr>
          </a:p>
        </p:txBody>
      </p:sp>
      <p:sp>
        <p:nvSpPr>
          <p:cNvPr id="2" name="Oval 1">
            <a:extLst>
              <a:ext uri="{FF2B5EF4-FFF2-40B4-BE49-F238E27FC236}">
                <a16:creationId xmlns:a16="http://schemas.microsoft.com/office/drawing/2014/main" id="{706930A5-7925-8ED4-2638-9526E1152F59}"/>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4A8F330F-3513-9FAE-12EA-71B30752C1A8}"/>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1</a:t>
            </a:r>
          </a:p>
        </p:txBody>
      </p:sp>
      <p:sp>
        <p:nvSpPr>
          <p:cNvPr id="8" name="TextBox 7">
            <a:extLst>
              <a:ext uri="{FF2B5EF4-FFF2-40B4-BE49-F238E27FC236}">
                <a16:creationId xmlns:a16="http://schemas.microsoft.com/office/drawing/2014/main" id="{EE7E1FEE-CE7E-6857-B289-01D56A1BFF4A}"/>
              </a:ext>
            </a:extLst>
          </p:cNvPr>
          <p:cNvSpPr txBox="1"/>
          <p:nvPr/>
        </p:nvSpPr>
        <p:spPr>
          <a:xfrm>
            <a:off x="3364992" y="6288577"/>
            <a:ext cx="6857842" cy="461665"/>
          </a:xfrm>
          <a:prstGeom prst="rect">
            <a:avLst/>
          </a:prstGeom>
          <a:noFill/>
        </p:spPr>
        <p:txBody>
          <a:bodyPr wrap="square" rtlCol="0">
            <a:spAutoFit/>
          </a:bodyPr>
          <a:lstStyle/>
          <a:p>
            <a:r>
              <a:rPr lang="en-US" sz="2400" dirty="0">
                <a:solidFill>
                  <a:schemeClr val="bg1"/>
                </a:solidFill>
              </a:rPr>
              <a:t>142x undergraduates in DCU</a:t>
            </a:r>
          </a:p>
        </p:txBody>
      </p:sp>
    </p:spTree>
    <p:extLst>
      <p:ext uri="{BB962C8B-B14F-4D97-AF65-F5344CB8AC3E}">
        <p14:creationId xmlns:p14="http://schemas.microsoft.com/office/powerpoint/2010/main" val="1066818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16E9-E65D-3601-1BC4-7608BFE46E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91003B3-C4D3-0C82-D4EC-54E0EB28E1E0}"/>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B77FB42-85AD-2701-B3E3-952387DE2425}"/>
              </a:ext>
            </a:extLst>
          </p:cNvPr>
          <p:cNvSpPr>
            <a:spLocks noGrp="1"/>
          </p:cNvSpPr>
          <p:nvPr>
            <p:ph type="body" idx="2"/>
          </p:nvPr>
        </p:nvSpPr>
        <p:spPr/>
        <p:txBody>
          <a:bodyPr/>
          <a:lstStyle/>
          <a:p>
            <a:endParaRPr lang="en-US"/>
          </a:p>
        </p:txBody>
      </p:sp>
      <p:pic>
        <p:nvPicPr>
          <p:cNvPr id="6" name="Picture 5" descr="A screenshot of a phone&#10;&#10;Description automatically generated">
            <a:extLst>
              <a:ext uri="{FF2B5EF4-FFF2-40B4-BE49-F238E27FC236}">
                <a16:creationId xmlns:a16="http://schemas.microsoft.com/office/drawing/2014/main" id="{5AABB255-5C30-A831-D70E-093B27A65598}"/>
              </a:ext>
            </a:extLst>
          </p:cNvPr>
          <p:cNvPicPr>
            <a:picLocks noChangeAspect="1"/>
          </p:cNvPicPr>
          <p:nvPr/>
        </p:nvPicPr>
        <p:blipFill>
          <a:blip r:embed="rId2"/>
          <a:stretch>
            <a:fillRect/>
          </a:stretch>
        </p:blipFill>
        <p:spPr>
          <a:xfrm>
            <a:off x="1211971" y="365125"/>
            <a:ext cx="5191545" cy="5670958"/>
          </a:xfrm>
          <a:prstGeom prst="rect">
            <a:avLst/>
          </a:prstGeom>
        </p:spPr>
      </p:pic>
      <p:pic>
        <p:nvPicPr>
          <p:cNvPr id="7" name="Picture 6" descr="A person sitting in a chair&#10;&#10;Description automatically generated">
            <a:extLst>
              <a:ext uri="{FF2B5EF4-FFF2-40B4-BE49-F238E27FC236}">
                <a16:creationId xmlns:a16="http://schemas.microsoft.com/office/drawing/2014/main" id="{F034C402-6EC3-D268-D3A8-7D36C704EEA5}"/>
              </a:ext>
            </a:extLst>
          </p:cNvPr>
          <p:cNvPicPr>
            <a:picLocks noChangeAspect="1"/>
          </p:cNvPicPr>
          <p:nvPr/>
        </p:nvPicPr>
        <p:blipFill>
          <a:blip r:embed="rId3"/>
          <a:stretch>
            <a:fillRect/>
          </a:stretch>
        </p:blipFill>
        <p:spPr>
          <a:xfrm>
            <a:off x="9169100" y="1027906"/>
            <a:ext cx="2337100" cy="3410705"/>
          </a:xfrm>
          <a:prstGeom prst="rect">
            <a:avLst/>
          </a:prstGeom>
        </p:spPr>
      </p:pic>
      <p:sp>
        <p:nvSpPr>
          <p:cNvPr id="5" name="Oval 4">
            <a:extLst>
              <a:ext uri="{FF2B5EF4-FFF2-40B4-BE49-F238E27FC236}">
                <a16:creationId xmlns:a16="http://schemas.microsoft.com/office/drawing/2014/main" id="{FD6A13A3-5B7E-D532-E8B6-F626734737BD}"/>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852FFBEF-BD30-317D-3642-EA1848C3555C}"/>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2</a:t>
            </a:r>
          </a:p>
        </p:txBody>
      </p:sp>
    </p:spTree>
    <p:extLst>
      <p:ext uri="{BB962C8B-B14F-4D97-AF65-F5344CB8AC3E}">
        <p14:creationId xmlns:p14="http://schemas.microsoft.com/office/powerpoint/2010/main" val="251530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0EB0586-17F5-C941-9A96-E55EFF21DB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601" y="2753060"/>
            <a:ext cx="8501063" cy="2742530"/>
          </a:xfrm>
        </p:spPr>
      </p:pic>
      <p:sp>
        <p:nvSpPr>
          <p:cNvPr id="4" name="Footer Placeholder 3">
            <a:extLst>
              <a:ext uri="{FF2B5EF4-FFF2-40B4-BE49-F238E27FC236}">
                <a16:creationId xmlns:a16="http://schemas.microsoft.com/office/drawing/2014/main" id="{3ECED63E-357E-BE42-819F-5C6EFAA98D6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572F380-59DA-9E41-9E47-DE1E916861B0}"/>
              </a:ext>
            </a:extLst>
          </p:cNvPr>
          <p:cNvSpPr>
            <a:spLocks noGrp="1"/>
          </p:cNvSpPr>
          <p:nvPr>
            <p:ph type="sldNum" sz="quarter" idx="12"/>
          </p:nvPr>
        </p:nvSpPr>
        <p:spPr/>
        <p:txBody>
          <a:bodyPr/>
          <a:lstStyle/>
          <a:p>
            <a:fld id="{EB0C8133-AF5C-49AA-B844-F6668C19F3DF}" type="slidenum">
              <a:rPr lang="en-GB" smtClean="0"/>
              <a:pPr/>
              <a:t>4</a:t>
            </a:fld>
            <a:endParaRPr lang="en-GB" dirty="0"/>
          </a:p>
        </p:txBody>
      </p:sp>
      <p:pic>
        <p:nvPicPr>
          <p:cNvPr id="3" name="Picture 2" descr="A close up of a cat&#10;&#10;Description automatically generated">
            <a:extLst>
              <a:ext uri="{FF2B5EF4-FFF2-40B4-BE49-F238E27FC236}">
                <a16:creationId xmlns:a16="http://schemas.microsoft.com/office/drawing/2014/main" id="{F18B50A9-06B6-ED19-CD11-D8ACE1FA80A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735898" y="1072092"/>
            <a:ext cx="915103" cy="966258"/>
          </a:xfrm>
          <a:prstGeom prst="rect">
            <a:avLst/>
          </a:prstGeom>
        </p:spPr>
      </p:pic>
      <p:pic>
        <p:nvPicPr>
          <p:cNvPr id="9" name="Picture 8" descr="A white kitten with blue eyes&#10;&#10;Description automatically generated">
            <a:extLst>
              <a:ext uri="{FF2B5EF4-FFF2-40B4-BE49-F238E27FC236}">
                <a16:creationId xmlns:a16="http://schemas.microsoft.com/office/drawing/2014/main" id="{7DC23C30-94BD-0FC9-E398-C6385E531CBA}"/>
              </a:ext>
            </a:extLst>
          </p:cNvPr>
          <p:cNvPicPr>
            <a:picLocks noChangeAspect="1"/>
          </p:cNvPicPr>
          <p:nvPr/>
        </p:nvPicPr>
        <p:blipFill>
          <a:blip r:embed="rId4"/>
          <a:stretch>
            <a:fillRect/>
          </a:stretch>
        </p:blipFill>
        <p:spPr>
          <a:xfrm>
            <a:off x="1950057" y="4739640"/>
            <a:ext cx="908050" cy="1079500"/>
          </a:xfrm>
          <a:prstGeom prst="rect">
            <a:avLst/>
          </a:prstGeom>
        </p:spPr>
      </p:pic>
      <p:pic>
        <p:nvPicPr>
          <p:cNvPr id="11" name="Picture 10" descr="A cat lying on a white wall&#10;&#10;Description automatically generated">
            <a:extLst>
              <a:ext uri="{FF2B5EF4-FFF2-40B4-BE49-F238E27FC236}">
                <a16:creationId xmlns:a16="http://schemas.microsoft.com/office/drawing/2014/main" id="{FF13D413-F798-1257-A902-C27F1A9445A9}"/>
              </a:ext>
            </a:extLst>
          </p:cNvPr>
          <p:cNvPicPr>
            <a:picLocks noChangeAspect="1"/>
          </p:cNvPicPr>
          <p:nvPr/>
        </p:nvPicPr>
        <p:blipFill>
          <a:blip r:embed="rId5"/>
          <a:stretch>
            <a:fillRect/>
          </a:stretch>
        </p:blipFill>
        <p:spPr>
          <a:xfrm>
            <a:off x="1765301" y="1706379"/>
            <a:ext cx="1277562" cy="807419"/>
          </a:xfrm>
          <a:prstGeom prst="rect">
            <a:avLst/>
          </a:prstGeom>
        </p:spPr>
      </p:pic>
      <p:pic>
        <p:nvPicPr>
          <p:cNvPr id="13" name="Picture 12" descr="A cat with big eyes&#10;&#10;Description automatically generated">
            <a:extLst>
              <a:ext uri="{FF2B5EF4-FFF2-40B4-BE49-F238E27FC236}">
                <a16:creationId xmlns:a16="http://schemas.microsoft.com/office/drawing/2014/main" id="{EEADB32F-3556-5096-1498-779ED3DFF7CB}"/>
              </a:ext>
            </a:extLst>
          </p:cNvPr>
          <p:cNvPicPr>
            <a:picLocks noChangeAspect="1"/>
          </p:cNvPicPr>
          <p:nvPr/>
        </p:nvPicPr>
        <p:blipFill>
          <a:blip r:embed="rId6">
            <a:clrChange>
              <a:clrFrom>
                <a:srgbClr val="F8F8F8"/>
              </a:clrFrom>
              <a:clrTo>
                <a:srgbClr val="F8F8F8">
                  <a:alpha val="0"/>
                </a:srgbClr>
              </a:clrTo>
            </a:clrChange>
          </a:blip>
          <a:stretch>
            <a:fillRect/>
          </a:stretch>
        </p:blipFill>
        <p:spPr>
          <a:xfrm>
            <a:off x="1659404" y="2593552"/>
            <a:ext cx="1147004" cy="948690"/>
          </a:xfrm>
          <a:prstGeom prst="rect">
            <a:avLst/>
          </a:prstGeom>
        </p:spPr>
      </p:pic>
      <p:pic>
        <p:nvPicPr>
          <p:cNvPr id="15" name="Picture 14" descr="A cat stretching on a white background&#10;&#10;Description automatically generated">
            <a:extLst>
              <a:ext uri="{FF2B5EF4-FFF2-40B4-BE49-F238E27FC236}">
                <a16:creationId xmlns:a16="http://schemas.microsoft.com/office/drawing/2014/main" id="{0670B417-97B5-E739-40A5-8BAB80B740E5}"/>
              </a:ext>
            </a:extLst>
          </p:cNvPr>
          <p:cNvPicPr>
            <a:picLocks noChangeAspect="1"/>
          </p:cNvPicPr>
          <p:nvPr/>
        </p:nvPicPr>
        <p:blipFill>
          <a:blip r:embed="rId7">
            <a:clrChange>
              <a:clrFrom>
                <a:srgbClr val="EDECE8"/>
              </a:clrFrom>
              <a:clrTo>
                <a:srgbClr val="EDECE8">
                  <a:alpha val="0"/>
                </a:srgbClr>
              </a:clrTo>
            </a:clrChange>
          </a:blip>
          <a:stretch>
            <a:fillRect/>
          </a:stretch>
        </p:blipFill>
        <p:spPr>
          <a:xfrm>
            <a:off x="627899" y="3693266"/>
            <a:ext cx="1277562" cy="1256030"/>
          </a:xfrm>
          <a:prstGeom prst="rect">
            <a:avLst/>
          </a:prstGeom>
        </p:spPr>
      </p:pic>
      <p:pic>
        <p:nvPicPr>
          <p:cNvPr id="17" name="Picture 16" descr="A cat sitting on a white surface&#10;&#10;Description automatically generated">
            <a:extLst>
              <a:ext uri="{FF2B5EF4-FFF2-40B4-BE49-F238E27FC236}">
                <a16:creationId xmlns:a16="http://schemas.microsoft.com/office/drawing/2014/main" id="{398F1532-D018-F6AD-6A46-019C6C5C9184}"/>
              </a:ext>
            </a:extLst>
          </p:cNvPr>
          <p:cNvPicPr>
            <a:picLocks noChangeAspect="1"/>
          </p:cNvPicPr>
          <p:nvPr/>
        </p:nvPicPr>
        <p:blipFill>
          <a:blip r:embed="rId8">
            <a:clrChange>
              <a:clrFrom>
                <a:srgbClr val="D8D8D8"/>
              </a:clrFrom>
              <a:clrTo>
                <a:srgbClr val="D8D8D8">
                  <a:alpha val="0"/>
                </a:srgbClr>
              </a:clrTo>
            </a:clrChange>
          </a:blip>
          <a:stretch>
            <a:fillRect/>
          </a:stretch>
        </p:blipFill>
        <p:spPr>
          <a:xfrm>
            <a:off x="317882" y="2264886"/>
            <a:ext cx="1395731" cy="1428380"/>
          </a:xfrm>
          <a:prstGeom prst="rect">
            <a:avLst/>
          </a:prstGeom>
        </p:spPr>
      </p:pic>
      <p:pic>
        <p:nvPicPr>
          <p:cNvPr id="19" name="Picture 18" descr="A cat sitting on a white background&#10;&#10;Description automatically generated">
            <a:extLst>
              <a:ext uri="{FF2B5EF4-FFF2-40B4-BE49-F238E27FC236}">
                <a16:creationId xmlns:a16="http://schemas.microsoft.com/office/drawing/2014/main" id="{BBDFD7EF-A19E-B4DE-771C-B08678D2031F}"/>
              </a:ext>
            </a:extLst>
          </p:cNvPr>
          <p:cNvPicPr>
            <a:picLocks noChangeAspect="1"/>
          </p:cNvPicPr>
          <p:nvPr/>
        </p:nvPicPr>
        <p:blipFill>
          <a:blip r:embed="rId9">
            <a:clrChange>
              <a:clrFrom>
                <a:srgbClr val="F8F8F8"/>
              </a:clrFrom>
              <a:clrTo>
                <a:srgbClr val="F8F8F8">
                  <a:alpha val="0"/>
                </a:srgbClr>
              </a:clrTo>
            </a:clrChange>
          </a:blip>
          <a:stretch>
            <a:fillRect/>
          </a:stretch>
        </p:blipFill>
        <p:spPr>
          <a:xfrm>
            <a:off x="717551" y="5021580"/>
            <a:ext cx="933450" cy="1111250"/>
          </a:xfrm>
          <a:prstGeom prst="rect">
            <a:avLst/>
          </a:prstGeom>
        </p:spPr>
      </p:pic>
      <p:sp>
        <p:nvSpPr>
          <p:cNvPr id="2" name="Rectangle 1">
            <a:extLst>
              <a:ext uri="{FF2B5EF4-FFF2-40B4-BE49-F238E27FC236}">
                <a16:creationId xmlns:a16="http://schemas.microsoft.com/office/drawing/2014/main" id="{9FBAD0F5-525F-77C9-B6AB-E3D1FC369A2C}"/>
              </a:ext>
            </a:extLst>
          </p:cNvPr>
          <p:cNvSpPr/>
          <p:nvPr/>
        </p:nvSpPr>
        <p:spPr>
          <a:xfrm>
            <a:off x="6420971" y="2513798"/>
            <a:ext cx="4289611" cy="3187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B712AB8-3E4B-B7DB-90C2-00B2E46ED254}"/>
              </a:ext>
            </a:extLst>
          </p:cNvPr>
          <p:cNvPicPr>
            <a:picLocks noChangeAspect="1"/>
          </p:cNvPicPr>
          <p:nvPr/>
        </p:nvPicPr>
        <p:blipFill>
          <a:blip r:embed="rId10">
            <a:clrChange>
              <a:clrFrom>
                <a:srgbClr val="F3F4F8"/>
              </a:clrFrom>
              <a:clrTo>
                <a:srgbClr val="F3F4F8">
                  <a:alpha val="0"/>
                </a:srgbClr>
              </a:clrTo>
            </a:clrChange>
            <a:extLst>
              <a:ext uri="{28A0092B-C50C-407E-A947-70E740481C1C}">
                <a14:useLocalDpi xmlns:a14="http://schemas.microsoft.com/office/drawing/2010/main" val="0"/>
              </a:ext>
            </a:extLst>
          </a:blip>
          <a:stretch>
            <a:fillRect/>
          </a:stretch>
        </p:blipFill>
        <p:spPr>
          <a:xfrm>
            <a:off x="7373554" y="3693266"/>
            <a:ext cx="1559691" cy="1107817"/>
          </a:xfrm>
          <a:prstGeom prst="rect">
            <a:avLst/>
          </a:prstGeom>
        </p:spPr>
      </p:pic>
      <p:sp>
        <p:nvSpPr>
          <p:cNvPr id="8" name="TextBox 7">
            <a:extLst>
              <a:ext uri="{FF2B5EF4-FFF2-40B4-BE49-F238E27FC236}">
                <a16:creationId xmlns:a16="http://schemas.microsoft.com/office/drawing/2014/main" id="{575CE006-A914-62B7-69FA-464C93EE9FE7}"/>
              </a:ext>
            </a:extLst>
          </p:cNvPr>
          <p:cNvSpPr txBox="1"/>
          <p:nvPr/>
        </p:nvSpPr>
        <p:spPr>
          <a:xfrm>
            <a:off x="7726171" y="4934863"/>
            <a:ext cx="1679209" cy="584775"/>
          </a:xfrm>
          <a:prstGeom prst="rect">
            <a:avLst/>
          </a:prstGeom>
          <a:noFill/>
        </p:spPr>
        <p:txBody>
          <a:bodyPr wrap="square" rtlCol="0">
            <a:spAutoFit/>
          </a:bodyPr>
          <a:lstStyle/>
          <a:p>
            <a:r>
              <a:rPr lang="en-US" sz="3200" dirty="0"/>
              <a:t>Cat ?</a:t>
            </a:r>
          </a:p>
        </p:txBody>
      </p:sp>
      <p:pic>
        <p:nvPicPr>
          <p:cNvPr id="12" name="Picture 11" descr="A dog standing in grass&#10;&#10;Description automatically generated">
            <a:extLst>
              <a:ext uri="{FF2B5EF4-FFF2-40B4-BE49-F238E27FC236}">
                <a16:creationId xmlns:a16="http://schemas.microsoft.com/office/drawing/2014/main" id="{BDF485F4-8623-AD5A-10CE-0D60BABBB663}"/>
              </a:ext>
            </a:extLst>
          </p:cNvPr>
          <p:cNvPicPr>
            <a:picLocks noChangeAspect="1"/>
          </p:cNvPicPr>
          <p:nvPr/>
        </p:nvPicPr>
        <p:blipFill>
          <a:blip r:embed="rId11"/>
          <a:stretch>
            <a:fillRect/>
          </a:stretch>
        </p:blipFill>
        <p:spPr>
          <a:xfrm>
            <a:off x="1651001" y="684852"/>
            <a:ext cx="1044088" cy="794991"/>
          </a:xfrm>
          <a:prstGeom prst="rect">
            <a:avLst/>
          </a:prstGeom>
        </p:spPr>
      </p:pic>
      <p:pic>
        <p:nvPicPr>
          <p:cNvPr id="16" name="Picture 15" descr="A dog standing in the grass&#10;&#10;Description automatically generated">
            <a:extLst>
              <a:ext uri="{FF2B5EF4-FFF2-40B4-BE49-F238E27FC236}">
                <a16:creationId xmlns:a16="http://schemas.microsoft.com/office/drawing/2014/main" id="{3EF9EBAE-7427-1BEC-01A8-A122612E5AED}"/>
              </a:ext>
            </a:extLst>
          </p:cNvPr>
          <p:cNvPicPr>
            <a:picLocks noChangeAspect="1"/>
          </p:cNvPicPr>
          <p:nvPr/>
        </p:nvPicPr>
        <p:blipFill>
          <a:blip r:embed="rId12"/>
          <a:stretch>
            <a:fillRect/>
          </a:stretch>
        </p:blipFill>
        <p:spPr>
          <a:xfrm>
            <a:off x="39729" y="4593142"/>
            <a:ext cx="976018" cy="784592"/>
          </a:xfrm>
          <a:prstGeom prst="rect">
            <a:avLst/>
          </a:prstGeom>
        </p:spPr>
      </p:pic>
      <p:pic>
        <p:nvPicPr>
          <p:cNvPr id="20" name="Picture 19" descr="A black horse running on the beach&#10;&#10;Description automatically generated">
            <a:extLst>
              <a:ext uri="{FF2B5EF4-FFF2-40B4-BE49-F238E27FC236}">
                <a16:creationId xmlns:a16="http://schemas.microsoft.com/office/drawing/2014/main" id="{66728F73-9D10-6C23-1E69-B856F9F02547}"/>
              </a:ext>
            </a:extLst>
          </p:cNvPr>
          <p:cNvPicPr>
            <a:picLocks noChangeAspect="1"/>
          </p:cNvPicPr>
          <p:nvPr/>
        </p:nvPicPr>
        <p:blipFill>
          <a:blip r:embed="rId13"/>
          <a:stretch>
            <a:fillRect/>
          </a:stretch>
        </p:blipFill>
        <p:spPr>
          <a:xfrm>
            <a:off x="189571" y="191113"/>
            <a:ext cx="934610" cy="687359"/>
          </a:xfrm>
          <a:prstGeom prst="rect">
            <a:avLst/>
          </a:prstGeom>
        </p:spPr>
      </p:pic>
      <p:pic>
        <p:nvPicPr>
          <p:cNvPr id="22" name="Picture 21" descr="A horse standing under a tree&#10;&#10;Description automatically generated">
            <a:extLst>
              <a:ext uri="{FF2B5EF4-FFF2-40B4-BE49-F238E27FC236}">
                <a16:creationId xmlns:a16="http://schemas.microsoft.com/office/drawing/2014/main" id="{E9BA1175-1EF1-8294-E851-119202497A0A}"/>
              </a:ext>
            </a:extLst>
          </p:cNvPr>
          <p:cNvPicPr>
            <a:picLocks noChangeAspect="1"/>
          </p:cNvPicPr>
          <p:nvPr/>
        </p:nvPicPr>
        <p:blipFill>
          <a:blip r:embed="rId14"/>
          <a:stretch>
            <a:fillRect/>
          </a:stretch>
        </p:blipFill>
        <p:spPr>
          <a:xfrm>
            <a:off x="73713" y="3327772"/>
            <a:ext cx="908050" cy="666670"/>
          </a:xfrm>
          <a:prstGeom prst="rect">
            <a:avLst/>
          </a:prstGeom>
        </p:spPr>
      </p:pic>
      <p:pic>
        <p:nvPicPr>
          <p:cNvPr id="24" name="Picture 23" descr="A cow standing in a field of dandelions&#10;&#10;Description automatically generated">
            <a:extLst>
              <a:ext uri="{FF2B5EF4-FFF2-40B4-BE49-F238E27FC236}">
                <a16:creationId xmlns:a16="http://schemas.microsoft.com/office/drawing/2014/main" id="{D26D2E89-37BF-E4DB-0BB4-773A8B646F2C}"/>
              </a:ext>
            </a:extLst>
          </p:cNvPr>
          <p:cNvPicPr>
            <a:picLocks noChangeAspect="1"/>
          </p:cNvPicPr>
          <p:nvPr/>
        </p:nvPicPr>
        <p:blipFill>
          <a:blip r:embed="rId15"/>
          <a:stretch>
            <a:fillRect/>
          </a:stretch>
        </p:blipFill>
        <p:spPr>
          <a:xfrm>
            <a:off x="-53788" y="1779922"/>
            <a:ext cx="1124899" cy="818903"/>
          </a:xfrm>
          <a:prstGeom prst="rect">
            <a:avLst/>
          </a:prstGeom>
        </p:spPr>
      </p:pic>
      <p:pic>
        <p:nvPicPr>
          <p:cNvPr id="26" name="Picture 25" descr="A cow standing in a field of dandelions&#10;&#10;Description automatically generated">
            <a:extLst>
              <a:ext uri="{FF2B5EF4-FFF2-40B4-BE49-F238E27FC236}">
                <a16:creationId xmlns:a16="http://schemas.microsoft.com/office/drawing/2014/main" id="{6898AFCE-A4FD-BACA-A558-B087C3B82353}"/>
              </a:ext>
            </a:extLst>
          </p:cNvPr>
          <p:cNvPicPr>
            <a:picLocks noChangeAspect="1"/>
          </p:cNvPicPr>
          <p:nvPr/>
        </p:nvPicPr>
        <p:blipFill>
          <a:blip r:embed="rId15"/>
          <a:stretch>
            <a:fillRect/>
          </a:stretch>
        </p:blipFill>
        <p:spPr>
          <a:xfrm>
            <a:off x="1205379" y="83556"/>
            <a:ext cx="908050" cy="661042"/>
          </a:xfrm>
          <a:prstGeom prst="rect">
            <a:avLst/>
          </a:prstGeom>
        </p:spPr>
      </p:pic>
      <p:sp>
        <p:nvSpPr>
          <p:cNvPr id="10" name="Rectangle 9">
            <a:extLst>
              <a:ext uri="{FF2B5EF4-FFF2-40B4-BE49-F238E27FC236}">
                <a16:creationId xmlns:a16="http://schemas.microsoft.com/office/drawing/2014/main" id="{5D548C22-6BB7-20D4-EB6A-D32D9DDA77B7}"/>
              </a:ext>
            </a:extLst>
          </p:cNvPr>
          <p:cNvSpPr/>
          <p:nvPr/>
        </p:nvSpPr>
        <p:spPr>
          <a:xfrm>
            <a:off x="1713613" y="1610525"/>
            <a:ext cx="1363287" cy="959788"/>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C72981-707C-9F0A-9BD0-2F33A35F358D}"/>
              </a:ext>
            </a:extLst>
          </p:cNvPr>
          <p:cNvSpPr/>
          <p:nvPr/>
        </p:nvSpPr>
        <p:spPr>
          <a:xfrm>
            <a:off x="627899" y="1147562"/>
            <a:ext cx="1023102" cy="816148"/>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E71254-7448-0459-9090-5101982BBFE7}"/>
              </a:ext>
            </a:extLst>
          </p:cNvPr>
          <p:cNvSpPr/>
          <p:nvPr/>
        </p:nvSpPr>
        <p:spPr>
          <a:xfrm>
            <a:off x="627899" y="2501734"/>
            <a:ext cx="1103365" cy="1119248"/>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57228C-4BE7-6EEE-44AE-F2842AFE5FB0}"/>
              </a:ext>
            </a:extLst>
          </p:cNvPr>
          <p:cNvSpPr/>
          <p:nvPr/>
        </p:nvSpPr>
        <p:spPr>
          <a:xfrm>
            <a:off x="1881335" y="2621824"/>
            <a:ext cx="747767" cy="959788"/>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3BEC79-83AD-35D5-C777-6D0B216FCF20}"/>
              </a:ext>
            </a:extLst>
          </p:cNvPr>
          <p:cNvSpPr/>
          <p:nvPr/>
        </p:nvSpPr>
        <p:spPr>
          <a:xfrm>
            <a:off x="1942213" y="3584930"/>
            <a:ext cx="1441067" cy="1130661"/>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615DA0-43DF-E285-4390-BD92C870987B}"/>
              </a:ext>
            </a:extLst>
          </p:cNvPr>
          <p:cNvSpPr/>
          <p:nvPr/>
        </p:nvSpPr>
        <p:spPr>
          <a:xfrm>
            <a:off x="1906652" y="4722133"/>
            <a:ext cx="996051" cy="113066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D6703D-4965-3892-B1DB-D3ADBA746132}"/>
              </a:ext>
            </a:extLst>
          </p:cNvPr>
          <p:cNvSpPr/>
          <p:nvPr/>
        </p:nvSpPr>
        <p:spPr>
          <a:xfrm>
            <a:off x="809759" y="3919801"/>
            <a:ext cx="1001578" cy="927025"/>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9F7EE8-57C8-2E2C-7D8E-F9D67A1AD3E3}"/>
              </a:ext>
            </a:extLst>
          </p:cNvPr>
          <p:cNvSpPr/>
          <p:nvPr/>
        </p:nvSpPr>
        <p:spPr>
          <a:xfrm>
            <a:off x="957660" y="5039744"/>
            <a:ext cx="755953" cy="116537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A39365-CB64-F956-DAEB-2E4B97204F46}"/>
              </a:ext>
            </a:extLst>
          </p:cNvPr>
          <p:cNvSpPr/>
          <p:nvPr/>
        </p:nvSpPr>
        <p:spPr>
          <a:xfrm>
            <a:off x="154239" y="131947"/>
            <a:ext cx="1023102" cy="789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5EE1916-CD81-17FD-9192-9E91B84B5758}"/>
              </a:ext>
            </a:extLst>
          </p:cNvPr>
          <p:cNvSpPr/>
          <p:nvPr/>
        </p:nvSpPr>
        <p:spPr>
          <a:xfrm>
            <a:off x="1177046" y="53207"/>
            <a:ext cx="934610" cy="7177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F8CE41-FBED-F8FC-2ED8-1624D413F8D3}"/>
              </a:ext>
            </a:extLst>
          </p:cNvPr>
          <p:cNvSpPr/>
          <p:nvPr/>
        </p:nvSpPr>
        <p:spPr>
          <a:xfrm>
            <a:off x="1631493" y="670890"/>
            <a:ext cx="1063595" cy="8279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E3F6FED-AF98-E812-0DD4-D907A34CAB66}"/>
              </a:ext>
            </a:extLst>
          </p:cNvPr>
          <p:cNvSpPr/>
          <p:nvPr/>
        </p:nvSpPr>
        <p:spPr>
          <a:xfrm>
            <a:off x="-9553" y="1778406"/>
            <a:ext cx="1080664" cy="83966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06420F9-59D1-CC6D-208E-311BC2392A07}"/>
              </a:ext>
            </a:extLst>
          </p:cNvPr>
          <p:cNvSpPr/>
          <p:nvPr/>
        </p:nvSpPr>
        <p:spPr>
          <a:xfrm>
            <a:off x="47749" y="3298270"/>
            <a:ext cx="934610" cy="7177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53C456-7B0D-122E-BF68-B6C425D64007}"/>
              </a:ext>
            </a:extLst>
          </p:cNvPr>
          <p:cNvSpPr/>
          <p:nvPr/>
        </p:nvSpPr>
        <p:spPr>
          <a:xfrm>
            <a:off x="65361" y="4626584"/>
            <a:ext cx="934610" cy="7177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593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1756-F753-9B35-670A-F100F3F36D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1F9286D-CC40-5887-06DB-F75FD4D7D79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4A1AFD9-A08C-193A-8D1E-89FD5A361D81}"/>
              </a:ext>
            </a:extLst>
          </p:cNvPr>
          <p:cNvSpPr>
            <a:spLocks noGrp="1"/>
          </p:cNvSpPr>
          <p:nvPr>
            <p:ph type="body" idx="2"/>
          </p:nvPr>
        </p:nvSpPr>
        <p:spPr/>
        <p:txBody>
          <a:bodyPr/>
          <a:lstStyle/>
          <a:p>
            <a:endParaRPr lang="en-US" dirty="0"/>
          </a:p>
        </p:txBody>
      </p:sp>
      <p:pic>
        <p:nvPicPr>
          <p:cNvPr id="6" name="Picture 5" descr="A paper with text on it&#10;&#10;Description automatically generated">
            <a:extLst>
              <a:ext uri="{FF2B5EF4-FFF2-40B4-BE49-F238E27FC236}">
                <a16:creationId xmlns:a16="http://schemas.microsoft.com/office/drawing/2014/main" id="{407C388F-0975-FAAF-CE11-E33EF2D264FB}"/>
              </a:ext>
            </a:extLst>
          </p:cNvPr>
          <p:cNvPicPr>
            <a:picLocks noChangeAspect="1"/>
          </p:cNvPicPr>
          <p:nvPr/>
        </p:nvPicPr>
        <p:blipFill>
          <a:blip r:embed="rId2"/>
          <a:stretch>
            <a:fillRect/>
          </a:stretch>
        </p:blipFill>
        <p:spPr>
          <a:xfrm>
            <a:off x="838200" y="184558"/>
            <a:ext cx="5586583" cy="5977156"/>
          </a:xfrm>
          <a:prstGeom prst="rect">
            <a:avLst/>
          </a:prstGeom>
        </p:spPr>
      </p:pic>
      <p:pic>
        <p:nvPicPr>
          <p:cNvPr id="7" name="Picture 6" descr="A person sitting in a chair&#10;&#10;Description automatically generated">
            <a:extLst>
              <a:ext uri="{FF2B5EF4-FFF2-40B4-BE49-F238E27FC236}">
                <a16:creationId xmlns:a16="http://schemas.microsoft.com/office/drawing/2014/main" id="{A7BA7FEF-7786-6EDD-EE17-C0979692D7D0}"/>
              </a:ext>
            </a:extLst>
          </p:cNvPr>
          <p:cNvPicPr>
            <a:picLocks noChangeAspect="1"/>
          </p:cNvPicPr>
          <p:nvPr/>
        </p:nvPicPr>
        <p:blipFill>
          <a:blip r:embed="rId3"/>
          <a:stretch>
            <a:fillRect/>
          </a:stretch>
        </p:blipFill>
        <p:spPr>
          <a:xfrm>
            <a:off x="9169100" y="1027906"/>
            <a:ext cx="2337100" cy="3410705"/>
          </a:xfrm>
          <a:prstGeom prst="rect">
            <a:avLst/>
          </a:prstGeom>
        </p:spPr>
      </p:pic>
      <p:sp>
        <p:nvSpPr>
          <p:cNvPr id="5" name="Oval 4">
            <a:extLst>
              <a:ext uri="{FF2B5EF4-FFF2-40B4-BE49-F238E27FC236}">
                <a16:creationId xmlns:a16="http://schemas.microsoft.com/office/drawing/2014/main" id="{6AE71189-004A-894E-8F40-F0CDC1323060}"/>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E76A2454-72AA-4E62-C009-D99C0C993A32}"/>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2</a:t>
            </a:r>
          </a:p>
        </p:txBody>
      </p:sp>
      <p:sp>
        <p:nvSpPr>
          <p:cNvPr id="9" name="Freeform 8">
            <a:extLst>
              <a:ext uri="{FF2B5EF4-FFF2-40B4-BE49-F238E27FC236}">
                <a16:creationId xmlns:a16="http://schemas.microsoft.com/office/drawing/2014/main" id="{36DC9B2E-5189-17C3-9B38-09734B9314C1}"/>
              </a:ext>
            </a:extLst>
          </p:cNvPr>
          <p:cNvSpPr/>
          <p:nvPr/>
        </p:nvSpPr>
        <p:spPr>
          <a:xfrm>
            <a:off x="3677062" y="102800"/>
            <a:ext cx="2755363" cy="524650"/>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0C8B-D5B9-D941-A6CF-98580E6F471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71BA9AC-2D88-8F2E-D1ED-596C2ACE8403}"/>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2FF50B8B-14BF-F17B-79B7-B07B6AA5B9AC}"/>
              </a:ext>
            </a:extLst>
          </p:cNvPr>
          <p:cNvSpPr>
            <a:spLocks noGrp="1"/>
          </p:cNvSpPr>
          <p:nvPr>
            <p:ph type="body" idx="2"/>
          </p:nvPr>
        </p:nvSpPr>
        <p:spPr/>
        <p:txBody>
          <a:bodyPr/>
          <a:lstStyle/>
          <a:p>
            <a:endParaRPr lang="en-US"/>
          </a:p>
        </p:txBody>
      </p:sp>
      <p:pic>
        <p:nvPicPr>
          <p:cNvPr id="6" name="Picture 5" descr="A paper with text on it&#10;&#10;Description automatically generated">
            <a:extLst>
              <a:ext uri="{FF2B5EF4-FFF2-40B4-BE49-F238E27FC236}">
                <a16:creationId xmlns:a16="http://schemas.microsoft.com/office/drawing/2014/main" id="{7BB39FF7-0B79-2FF0-899B-377640857A0B}"/>
              </a:ext>
            </a:extLst>
          </p:cNvPr>
          <p:cNvPicPr>
            <a:picLocks noChangeAspect="1"/>
          </p:cNvPicPr>
          <p:nvPr/>
        </p:nvPicPr>
        <p:blipFill>
          <a:blip r:embed="rId2"/>
          <a:stretch>
            <a:fillRect/>
          </a:stretch>
        </p:blipFill>
        <p:spPr>
          <a:xfrm>
            <a:off x="941967" y="31380"/>
            <a:ext cx="4451299" cy="6180668"/>
          </a:xfrm>
          <a:prstGeom prst="rect">
            <a:avLst/>
          </a:prstGeom>
        </p:spPr>
      </p:pic>
      <p:pic>
        <p:nvPicPr>
          <p:cNvPr id="8" name="Picture 7" descr="A person sitting in a chair&#10;&#10;Description automatically generated">
            <a:extLst>
              <a:ext uri="{FF2B5EF4-FFF2-40B4-BE49-F238E27FC236}">
                <a16:creationId xmlns:a16="http://schemas.microsoft.com/office/drawing/2014/main" id="{BE06281A-6CCF-65F4-B43E-B1103516F879}"/>
              </a:ext>
            </a:extLst>
          </p:cNvPr>
          <p:cNvPicPr>
            <a:picLocks noChangeAspect="1"/>
          </p:cNvPicPr>
          <p:nvPr/>
        </p:nvPicPr>
        <p:blipFill>
          <a:blip r:embed="rId3"/>
          <a:stretch>
            <a:fillRect/>
          </a:stretch>
        </p:blipFill>
        <p:spPr>
          <a:xfrm>
            <a:off x="9169100" y="1027906"/>
            <a:ext cx="2337100" cy="3410705"/>
          </a:xfrm>
          <a:prstGeom prst="rect">
            <a:avLst/>
          </a:prstGeom>
        </p:spPr>
      </p:pic>
      <p:sp>
        <p:nvSpPr>
          <p:cNvPr id="5" name="Oval 4">
            <a:extLst>
              <a:ext uri="{FF2B5EF4-FFF2-40B4-BE49-F238E27FC236}">
                <a16:creationId xmlns:a16="http://schemas.microsoft.com/office/drawing/2014/main" id="{3B6E4E31-C2B3-3E82-411C-BC615607F2AE}"/>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77A34CC9-92D1-7459-9DF7-6FF962C83ACD}"/>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2</a:t>
            </a:r>
          </a:p>
        </p:txBody>
      </p:sp>
      <p:sp>
        <p:nvSpPr>
          <p:cNvPr id="10" name="TextBox 9">
            <a:extLst>
              <a:ext uri="{FF2B5EF4-FFF2-40B4-BE49-F238E27FC236}">
                <a16:creationId xmlns:a16="http://schemas.microsoft.com/office/drawing/2014/main" id="{363739B1-51FC-E0DE-E958-99E530232471}"/>
              </a:ext>
            </a:extLst>
          </p:cNvPr>
          <p:cNvSpPr txBox="1"/>
          <p:nvPr/>
        </p:nvSpPr>
        <p:spPr>
          <a:xfrm>
            <a:off x="3049524" y="3275112"/>
            <a:ext cx="6099048" cy="307777"/>
          </a:xfrm>
          <a:prstGeom prst="rect">
            <a:avLst/>
          </a:prstGeom>
          <a:noFill/>
        </p:spPr>
        <p:txBody>
          <a:bodyPr wrap="square">
            <a:spAutoFit/>
          </a:bodyPr>
          <a:lstStyle/>
          <a:p>
            <a:endParaRPr lang="en-US" dirty="0"/>
          </a:p>
        </p:txBody>
      </p:sp>
      <p:sp>
        <p:nvSpPr>
          <p:cNvPr id="11" name="Freeform 10">
            <a:extLst>
              <a:ext uri="{FF2B5EF4-FFF2-40B4-BE49-F238E27FC236}">
                <a16:creationId xmlns:a16="http://schemas.microsoft.com/office/drawing/2014/main" id="{F2E909A0-831E-AD23-276D-5BE7714E9A84}"/>
              </a:ext>
            </a:extLst>
          </p:cNvPr>
          <p:cNvSpPr/>
          <p:nvPr/>
        </p:nvSpPr>
        <p:spPr>
          <a:xfrm>
            <a:off x="2570638" y="38156"/>
            <a:ext cx="2926395" cy="607796"/>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495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EF81C-5C30-CFDE-3595-85C5FF2584B8}"/>
              </a:ext>
            </a:extLst>
          </p:cNvPr>
          <p:cNvSpPr>
            <a:spLocks noGrp="1"/>
          </p:cNvSpPr>
          <p:nvPr>
            <p:ph type="title"/>
          </p:nvPr>
        </p:nvSpPr>
        <p:spPr>
          <a:xfrm>
            <a:off x="594911" y="182245"/>
            <a:ext cx="10758889" cy="1325563"/>
          </a:xfrm>
        </p:spPr>
        <p:txBody>
          <a:bodyPr>
            <a:normAutofit/>
          </a:bodyPr>
          <a:lstStyle/>
          <a:p>
            <a:r>
              <a:rPr lang="en-US" sz="4000" b="1" dirty="0">
                <a:latin typeface="+mj-lt"/>
              </a:rPr>
              <a:t>Improve Accessibility</a:t>
            </a:r>
          </a:p>
        </p:txBody>
      </p:sp>
      <p:sp>
        <p:nvSpPr>
          <p:cNvPr id="3" name="Oval 2">
            <a:extLst>
              <a:ext uri="{FF2B5EF4-FFF2-40B4-BE49-F238E27FC236}">
                <a16:creationId xmlns:a16="http://schemas.microsoft.com/office/drawing/2014/main" id="{E718D6FC-7690-BEF9-F659-3F7101B2EE0D}"/>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8D0F46E1-0D4E-0B57-77F7-2A099908C8C5}"/>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3</a:t>
            </a:r>
          </a:p>
        </p:txBody>
      </p:sp>
      <p:sp>
        <p:nvSpPr>
          <p:cNvPr id="6" name="TextBox 5">
            <a:extLst>
              <a:ext uri="{FF2B5EF4-FFF2-40B4-BE49-F238E27FC236}">
                <a16:creationId xmlns:a16="http://schemas.microsoft.com/office/drawing/2014/main" id="{E08C72A2-69F2-3FEB-3D5B-19907672BB3F}"/>
              </a:ext>
            </a:extLst>
          </p:cNvPr>
          <p:cNvSpPr txBox="1"/>
          <p:nvPr/>
        </p:nvSpPr>
        <p:spPr>
          <a:xfrm>
            <a:off x="594911" y="1310573"/>
            <a:ext cx="8395679" cy="5016758"/>
          </a:xfrm>
          <a:prstGeom prst="rect">
            <a:avLst/>
          </a:prstGeom>
          <a:noFill/>
        </p:spPr>
        <p:txBody>
          <a:bodyPr wrap="square">
            <a:spAutoFit/>
          </a:bodyPr>
          <a:lstStyle/>
          <a:p>
            <a:pPr marL="114300"/>
            <a:r>
              <a:rPr lang="en-US" sz="2000" dirty="0">
                <a:solidFill>
                  <a:srgbClr val="595959"/>
                </a:solidFill>
              </a:rPr>
              <a:t>Re-cast content into a medium / format to accommodate impairments like vision or hearing, ADHD, autism, etc. </a:t>
            </a:r>
          </a:p>
          <a:p>
            <a:pPr marL="114300"/>
            <a:endParaRPr lang="en-US" sz="2000" dirty="0">
              <a:solidFill>
                <a:srgbClr val="595959"/>
              </a:solidFill>
            </a:endParaRPr>
          </a:p>
          <a:p>
            <a:pPr marL="400050" indent="-285750">
              <a:buFont typeface="Arial" panose="020B0604020202020204" pitchFamily="34" charset="0"/>
              <a:buChar char="•"/>
            </a:pPr>
            <a:r>
              <a:rPr lang="en-IE" sz="2000" b="1" dirty="0">
                <a:solidFill>
                  <a:srgbClr val="595959"/>
                </a:solidFill>
              </a:rPr>
              <a:t>Content Adaptation </a:t>
            </a:r>
            <a:r>
              <a:rPr lang="en-IE" sz="2000" dirty="0">
                <a:solidFill>
                  <a:srgbClr val="595959"/>
                </a:solidFill>
              </a:rPr>
              <a:t>– simplify complex text, create summaries, structure text into bullet points or diagrams. </a:t>
            </a:r>
          </a:p>
          <a:p>
            <a:pPr marL="400050" indent="-285750">
              <a:buFont typeface="Arial" panose="020B0604020202020204" pitchFamily="34" charset="0"/>
              <a:buChar char="•"/>
            </a:pPr>
            <a:r>
              <a:rPr lang="en-IE" sz="2000" b="1" dirty="0">
                <a:solidFill>
                  <a:srgbClr val="595959"/>
                </a:solidFill>
              </a:rPr>
              <a:t>Transform Modality </a:t>
            </a:r>
            <a:r>
              <a:rPr lang="en-IE" sz="2000" dirty="0">
                <a:solidFill>
                  <a:srgbClr val="595959"/>
                </a:solidFill>
              </a:rPr>
              <a:t>– text to speech for visual impairment, or into image or animations, or into sign language.</a:t>
            </a:r>
          </a:p>
          <a:p>
            <a:pPr marL="400050" indent="-285750">
              <a:buFont typeface="Arial" panose="020B0604020202020204" pitchFamily="34" charset="0"/>
              <a:buChar char="•"/>
            </a:pPr>
            <a:r>
              <a:rPr lang="en-IE" sz="2000" b="1" dirty="0">
                <a:solidFill>
                  <a:srgbClr val="595959"/>
                </a:solidFill>
              </a:rPr>
              <a:t>Personalise content </a:t>
            </a:r>
            <a:r>
              <a:rPr lang="en-IE" sz="2000" dirty="0">
                <a:solidFill>
                  <a:srgbClr val="595959"/>
                </a:solidFill>
              </a:rPr>
              <a:t>– different learning styles, personal examples or analogies, customise pace of delivery.</a:t>
            </a:r>
          </a:p>
          <a:p>
            <a:pPr marL="400050" indent="-285750">
              <a:buFont typeface="Arial" panose="020B0604020202020204" pitchFamily="34" charset="0"/>
              <a:buChar char="•"/>
            </a:pPr>
            <a:r>
              <a:rPr lang="en-IE" sz="2000" b="1" dirty="0">
                <a:solidFill>
                  <a:srgbClr val="595959"/>
                </a:solidFill>
              </a:rPr>
              <a:t>Support Interactive Learning </a:t>
            </a:r>
            <a:r>
              <a:rPr lang="en-IE" sz="2000" dirty="0">
                <a:solidFill>
                  <a:srgbClr val="595959"/>
                </a:solidFill>
              </a:rPr>
              <a:t>– real time explanations, answer questions, break down problem solving.</a:t>
            </a:r>
          </a:p>
          <a:p>
            <a:pPr marL="400050" indent="-285750">
              <a:buFont typeface="Arial" panose="020B0604020202020204" pitchFamily="34" charset="0"/>
              <a:buChar char="•"/>
            </a:pPr>
            <a:r>
              <a:rPr lang="en-IE" sz="2000" b="1" dirty="0">
                <a:solidFill>
                  <a:srgbClr val="595959"/>
                </a:solidFill>
              </a:rPr>
              <a:t>Enrich Content </a:t>
            </a:r>
            <a:r>
              <a:rPr lang="en-IE" sz="2000" dirty="0">
                <a:solidFill>
                  <a:srgbClr val="595959"/>
                </a:solidFill>
              </a:rPr>
              <a:t>– add examples, generate practice questions or assessment questions, multiple learning pathways.</a:t>
            </a:r>
          </a:p>
          <a:p>
            <a:pPr marL="400050" indent="-285750">
              <a:buFont typeface="Arial" panose="020B0604020202020204" pitchFamily="34" charset="0"/>
              <a:buChar char="•"/>
            </a:pPr>
            <a:r>
              <a:rPr lang="en-IE" sz="2000" b="1" dirty="0">
                <a:solidFill>
                  <a:srgbClr val="595959"/>
                </a:solidFill>
              </a:rPr>
              <a:t>Support Special Needs </a:t>
            </a:r>
            <a:r>
              <a:rPr lang="en-IE" sz="2000" dirty="0">
                <a:solidFill>
                  <a:srgbClr val="595959"/>
                </a:solidFill>
              </a:rPr>
              <a:t>– dyslexia-friendly, adapt for neurodivergent learners or motor impairments, sensory-appropriate materials.</a:t>
            </a:r>
          </a:p>
          <a:p>
            <a:pPr marL="114300"/>
            <a:endParaRPr lang="en-US" sz="2000" dirty="0">
              <a:solidFill>
                <a:srgbClr val="595959"/>
              </a:solidFill>
            </a:endParaRPr>
          </a:p>
        </p:txBody>
      </p:sp>
      <p:pic>
        <p:nvPicPr>
          <p:cNvPr id="8" name="Picture 7" descr="A person standing in a classroom&#10;&#10;Description automatically generated">
            <a:extLst>
              <a:ext uri="{FF2B5EF4-FFF2-40B4-BE49-F238E27FC236}">
                <a16:creationId xmlns:a16="http://schemas.microsoft.com/office/drawing/2014/main" id="{2E0B7463-D973-EBDE-F27F-FBAAC600B563}"/>
              </a:ext>
            </a:extLst>
          </p:cNvPr>
          <p:cNvPicPr>
            <a:picLocks noChangeAspect="1"/>
          </p:cNvPicPr>
          <p:nvPr/>
        </p:nvPicPr>
        <p:blipFill>
          <a:blip r:embed="rId2"/>
          <a:stretch>
            <a:fillRect/>
          </a:stretch>
        </p:blipFill>
        <p:spPr>
          <a:xfrm>
            <a:off x="8990590" y="2159426"/>
            <a:ext cx="2874839" cy="2874839"/>
          </a:xfrm>
          <a:prstGeom prst="rect">
            <a:avLst/>
          </a:prstGeom>
        </p:spPr>
      </p:pic>
    </p:spTree>
    <p:extLst>
      <p:ext uri="{BB962C8B-B14F-4D97-AF65-F5344CB8AC3E}">
        <p14:creationId xmlns:p14="http://schemas.microsoft.com/office/powerpoint/2010/main" val="2900266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482F36-84AF-F336-CB61-3E5114F2DD37}"/>
              </a:ext>
            </a:extLst>
          </p:cNvPr>
          <p:cNvSpPr txBox="1">
            <a:spLocks/>
          </p:cNvSpPr>
          <p:nvPr/>
        </p:nvSpPr>
        <p:spPr>
          <a:xfrm>
            <a:off x="701084" y="594402"/>
            <a:ext cx="11588621"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rgbClr val="595959"/>
                </a:solidFill>
              </a:rPr>
              <a:t>Real Time Lectures with Zoom AI</a:t>
            </a:r>
          </a:p>
        </p:txBody>
      </p:sp>
      <p:sp>
        <p:nvSpPr>
          <p:cNvPr id="4" name="Oval 3">
            <a:extLst>
              <a:ext uri="{FF2B5EF4-FFF2-40B4-BE49-F238E27FC236}">
                <a16:creationId xmlns:a16="http://schemas.microsoft.com/office/drawing/2014/main" id="{C8B30DA7-EE14-3499-92C1-2608D27C1602}"/>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67FAA10B-59EC-8F17-8B11-67EBED24105E}"/>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4</a:t>
            </a:r>
          </a:p>
        </p:txBody>
      </p:sp>
      <p:sp>
        <p:nvSpPr>
          <p:cNvPr id="6" name="TextBox 5">
            <a:extLst>
              <a:ext uri="{FF2B5EF4-FFF2-40B4-BE49-F238E27FC236}">
                <a16:creationId xmlns:a16="http://schemas.microsoft.com/office/drawing/2014/main" id="{EC90D497-8012-1C34-09E0-8C7A1010A12F}"/>
              </a:ext>
            </a:extLst>
          </p:cNvPr>
          <p:cNvSpPr txBox="1"/>
          <p:nvPr/>
        </p:nvSpPr>
        <p:spPr>
          <a:xfrm>
            <a:off x="1790700" y="1862666"/>
            <a:ext cx="8610600" cy="3416320"/>
          </a:xfrm>
          <a:prstGeom prst="rect">
            <a:avLst/>
          </a:prstGeom>
          <a:noFill/>
        </p:spPr>
        <p:txBody>
          <a:bodyPr wrap="square" rtlCol="0">
            <a:spAutoFit/>
          </a:bodyPr>
          <a:lstStyle/>
          <a:p>
            <a:r>
              <a:rPr lang="en-US" sz="3600" dirty="0">
                <a:solidFill>
                  <a:srgbClr val="595959"/>
                </a:solidFill>
              </a:rPr>
              <a:t>The </a:t>
            </a:r>
            <a:r>
              <a:rPr lang="en-US" sz="3600">
                <a:solidFill>
                  <a:srgbClr val="595959"/>
                </a:solidFill>
              </a:rPr>
              <a:t>Two-Sigma Problem …</a:t>
            </a:r>
            <a:br>
              <a:rPr lang="en-US" sz="3600">
                <a:solidFill>
                  <a:srgbClr val="595959"/>
                </a:solidFill>
              </a:rPr>
            </a:br>
            <a:r>
              <a:rPr lang="en-US" sz="3600">
                <a:solidFill>
                  <a:srgbClr val="595959"/>
                </a:solidFill>
              </a:rPr>
              <a:t>Benjamin </a:t>
            </a:r>
            <a:r>
              <a:rPr lang="en-US" sz="3600" dirty="0">
                <a:solidFill>
                  <a:srgbClr val="595959"/>
                </a:solidFill>
              </a:rPr>
              <a:t>Bloom identified the phenomenon that the average student tutored one-to-one using mastery learning, performed better than students educated in a regular classroom – 1984.</a:t>
            </a:r>
          </a:p>
        </p:txBody>
      </p:sp>
    </p:spTree>
    <p:extLst>
      <p:ext uri="{BB962C8B-B14F-4D97-AF65-F5344CB8AC3E}">
        <p14:creationId xmlns:p14="http://schemas.microsoft.com/office/powerpoint/2010/main" val="3444757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DF92916-8376-8FFE-8F39-739E226633B0}"/>
              </a:ext>
            </a:extLst>
          </p:cNvPr>
          <p:cNvPicPr>
            <a:picLocks noChangeAspect="1"/>
          </p:cNvPicPr>
          <p:nvPr/>
        </p:nvPicPr>
        <p:blipFill>
          <a:blip r:embed="rId3">
            <a:alphaModFix amt="30000"/>
          </a:blip>
          <a:stretch>
            <a:fillRect/>
          </a:stretch>
        </p:blipFill>
        <p:spPr>
          <a:xfrm>
            <a:off x="0" y="1116324"/>
            <a:ext cx="12192000" cy="5076290"/>
          </a:xfrm>
          <a:prstGeom prst="rect">
            <a:avLst/>
          </a:prstGeom>
        </p:spPr>
      </p:pic>
      <p:sp>
        <p:nvSpPr>
          <p:cNvPr id="50" name="TextBox 49"/>
          <p:cNvSpPr txBox="1"/>
          <p:nvPr/>
        </p:nvSpPr>
        <p:spPr>
          <a:xfrm>
            <a:off x="10340520" y="3748800"/>
            <a:ext cx="1608115" cy="400110"/>
          </a:xfrm>
          <a:prstGeom prst="rect">
            <a:avLst/>
          </a:prstGeom>
          <a:noFill/>
        </p:spPr>
        <p:txBody>
          <a:bodyPr wrap="square" rtlCol="0">
            <a:spAutoFit/>
          </a:bodyPr>
          <a:lstStyle/>
          <a:p>
            <a:r>
              <a:rPr lang="en-US" sz="2000" b="1" dirty="0"/>
              <a:t>Students</a:t>
            </a:r>
            <a:endParaRPr lang="en-US" b="1" dirty="0"/>
          </a:p>
        </p:txBody>
      </p:sp>
      <p:sp>
        <p:nvSpPr>
          <p:cNvPr id="70" name="TextBox 69"/>
          <p:cNvSpPr txBox="1"/>
          <p:nvPr/>
        </p:nvSpPr>
        <p:spPr>
          <a:xfrm>
            <a:off x="349761" y="1302284"/>
            <a:ext cx="1302127" cy="400110"/>
          </a:xfrm>
          <a:prstGeom prst="rect">
            <a:avLst/>
          </a:prstGeom>
          <a:noFill/>
        </p:spPr>
        <p:txBody>
          <a:bodyPr wrap="square" rtlCol="0">
            <a:spAutoFit/>
          </a:bodyPr>
          <a:lstStyle/>
          <a:p>
            <a:r>
              <a:rPr lang="en-US" sz="2000" b="1" dirty="0"/>
              <a:t>Lecturer</a:t>
            </a:r>
            <a:endParaRPr lang="en-US" b="1" dirty="0"/>
          </a:p>
        </p:txBody>
      </p:sp>
      <p:sp>
        <p:nvSpPr>
          <p:cNvPr id="366" name="TextBox 365"/>
          <p:cNvSpPr txBox="1"/>
          <p:nvPr/>
        </p:nvSpPr>
        <p:spPr>
          <a:xfrm>
            <a:off x="349893" y="1656241"/>
            <a:ext cx="3136368" cy="584775"/>
          </a:xfrm>
          <a:prstGeom prst="rect">
            <a:avLst/>
          </a:prstGeom>
          <a:noFill/>
        </p:spPr>
        <p:txBody>
          <a:bodyPr wrap="square" rtlCol="0">
            <a:spAutoFit/>
          </a:bodyPr>
          <a:lstStyle/>
          <a:p>
            <a:r>
              <a:rPr lang="en-US" sz="1600" dirty="0"/>
              <a:t>with Zoom and AI Companion on</a:t>
            </a:r>
          </a:p>
        </p:txBody>
      </p:sp>
      <p:grpSp>
        <p:nvGrpSpPr>
          <p:cNvPr id="5" name="Group 4"/>
          <p:cNvGrpSpPr/>
          <p:nvPr/>
        </p:nvGrpSpPr>
        <p:grpSpPr>
          <a:xfrm>
            <a:off x="9949458" y="4795833"/>
            <a:ext cx="122264" cy="609603"/>
            <a:chOff x="2635121" y="6230380"/>
            <a:chExt cx="46512" cy="249972"/>
          </a:xfrm>
          <a:solidFill>
            <a:schemeClr val="tx1"/>
          </a:solidFill>
        </p:grpSpPr>
        <p:sp>
          <p:nvSpPr>
            <p:cNvPr id="332" name="Oval 331"/>
            <p:cNvSpPr/>
            <p:nvPr/>
          </p:nvSpPr>
          <p:spPr>
            <a:xfrm>
              <a:off x="2635121" y="6230380"/>
              <a:ext cx="46512" cy="48786"/>
            </a:xfrm>
            <a:prstGeom prst="ellips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a:off x="2635121" y="6333994"/>
              <a:ext cx="46512" cy="48786"/>
            </a:xfrm>
            <a:prstGeom prst="ellips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p:nvPr/>
          </p:nvSpPr>
          <p:spPr>
            <a:xfrm>
              <a:off x="2635121" y="6431566"/>
              <a:ext cx="46512" cy="48786"/>
            </a:xfrm>
            <a:prstGeom prst="ellipse">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9" name="TextBox 578">
            <a:extLst>
              <a:ext uri="{FF2B5EF4-FFF2-40B4-BE49-F238E27FC236}">
                <a16:creationId xmlns:a16="http://schemas.microsoft.com/office/drawing/2014/main" id="{2CDD7E3D-F4E3-374D-9E10-14DA785C999B}"/>
              </a:ext>
            </a:extLst>
          </p:cNvPr>
          <p:cNvSpPr txBox="1"/>
          <p:nvPr/>
        </p:nvSpPr>
        <p:spPr>
          <a:xfrm>
            <a:off x="10391450" y="4067828"/>
            <a:ext cx="1900362" cy="1323439"/>
          </a:xfrm>
          <a:prstGeom prst="rect">
            <a:avLst/>
          </a:prstGeom>
          <a:noFill/>
        </p:spPr>
        <p:txBody>
          <a:bodyPr wrap="square" rtlCol="0">
            <a:spAutoFit/>
          </a:bodyPr>
          <a:lstStyle/>
          <a:p>
            <a:r>
              <a:rPr lang="en-US" sz="1600" dirty="0"/>
              <a:t>Query lecture material during class, answers to individual student only</a:t>
            </a:r>
          </a:p>
        </p:txBody>
      </p:sp>
      <p:pic>
        <p:nvPicPr>
          <p:cNvPr id="2" name="Picture 1">
            <a:extLst>
              <a:ext uri="{FF2B5EF4-FFF2-40B4-BE49-F238E27FC236}">
                <a16:creationId xmlns:a16="http://schemas.microsoft.com/office/drawing/2014/main" id="{2E167937-5C01-989A-AF57-5A5179C6AF8A}"/>
              </a:ext>
            </a:extLst>
          </p:cNvPr>
          <p:cNvPicPr>
            <a:picLocks noChangeAspect="1"/>
          </p:cNvPicPr>
          <p:nvPr/>
        </p:nvPicPr>
        <p:blipFill>
          <a:blip r:embed="rId4"/>
          <a:stretch>
            <a:fillRect/>
          </a:stretch>
        </p:blipFill>
        <p:spPr>
          <a:xfrm>
            <a:off x="686889" y="2064861"/>
            <a:ext cx="1302128" cy="1302128"/>
          </a:xfrm>
          <a:prstGeom prst="rect">
            <a:avLst/>
          </a:prstGeom>
        </p:spPr>
      </p:pic>
      <p:pic>
        <p:nvPicPr>
          <p:cNvPr id="4" name="Picture 3">
            <a:extLst>
              <a:ext uri="{FF2B5EF4-FFF2-40B4-BE49-F238E27FC236}">
                <a16:creationId xmlns:a16="http://schemas.microsoft.com/office/drawing/2014/main" id="{E7BF041E-C530-FE24-92AC-6510E6C4EEC2}"/>
              </a:ext>
            </a:extLst>
          </p:cNvPr>
          <p:cNvPicPr>
            <a:picLocks noChangeAspect="1"/>
          </p:cNvPicPr>
          <p:nvPr/>
        </p:nvPicPr>
        <p:blipFill>
          <a:blip r:embed="rId5"/>
          <a:stretch>
            <a:fillRect/>
          </a:stretch>
        </p:blipFill>
        <p:spPr>
          <a:xfrm>
            <a:off x="1499067" y="2448220"/>
            <a:ext cx="689532" cy="605595"/>
          </a:xfrm>
          <a:prstGeom prst="rect">
            <a:avLst/>
          </a:prstGeom>
        </p:spPr>
      </p:pic>
      <p:cxnSp>
        <p:nvCxnSpPr>
          <p:cNvPr id="11" name="Straight Connector 10">
            <a:extLst>
              <a:ext uri="{FF2B5EF4-FFF2-40B4-BE49-F238E27FC236}">
                <a16:creationId xmlns:a16="http://schemas.microsoft.com/office/drawing/2014/main" id="{CDD53BF4-0AD4-D08D-4C3E-E33C7AA2BA3A}"/>
              </a:ext>
            </a:extLst>
          </p:cNvPr>
          <p:cNvCxnSpPr>
            <a:cxnSpLocks/>
          </p:cNvCxnSpPr>
          <p:nvPr/>
        </p:nvCxnSpPr>
        <p:spPr>
          <a:xfrm flipH="1">
            <a:off x="606127" y="2966578"/>
            <a:ext cx="1204902" cy="995136"/>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E89A381-C980-C90F-AD3B-C31E397B615A}"/>
              </a:ext>
            </a:extLst>
          </p:cNvPr>
          <p:cNvCxnSpPr>
            <a:cxnSpLocks/>
          </p:cNvCxnSpPr>
          <p:nvPr/>
        </p:nvCxnSpPr>
        <p:spPr>
          <a:xfrm>
            <a:off x="2243487" y="2926558"/>
            <a:ext cx="1219362" cy="86493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80A0661-BB75-A1B0-F79D-84A804E36C9E}"/>
              </a:ext>
            </a:extLst>
          </p:cNvPr>
          <p:cNvSpPr txBox="1"/>
          <p:nvPr/>
        </p:nvSpPr>
        <p:spPr>
          <a:xfrm rot="21402213">
            <a:off x="1374140" y="5941950"/>
            <a:ext cx="1708030" cy="276999"/>
          </a:xfrm>
          <a:prstGeom prst="rect">
            <a:avLst/>
          </a:prstGeom>
          <a:noFill/>
        </p:spPr>
        <p:txBody>
          <a:bodyPr wrap="square" rtlCol="0">
            <a:spAutoFit/>
          </a:bodyPr>
          <a:lstStyle/>
          <a:p>
            <a:r>
              <a:rPr lang="en-US" sz="1200" dirty="0">
                <a:solidFill>
                  <a:srgbClr val="FF0000"/>
                </a:solidFill>
              </a:rPr>
              <a:t>AI Companion ON</a:t>
            </a:r>
          </a:p>
        </p:txBody>
      </p:sp>
      <p:pic>
        <p:nvPicPr>
          <p:cNvPr id="17" name="Picture 16">
            <a:extLst>
              <a:ext uri="{FF2B5EF4-FFF2-40B4-BE49-F238E27FC236}">
                <a16:creationId xmlns:a16="http://schemas.microsoft.com/office/drawing/2014/main" id="{4CBADFD2-88F1-D184-23A1-2D2A1C6EE935}"/>
              </a:ext>
            </a:extLst>
          </p:cNvPr>
          <p:cNvPicPr>
            <a:picLocks noChangeAspect="1"/>
          </p:cNvPicPr>
          <p:nvPr/>
        </p:nvPicPr>
        <p:blipFill>
          <a:blip r:embed="rId6"/>
          <a:stretch>
            <a:fillRect/>
          </a:stretch>
        </p:blipFill>
        <p:spPr>
          <a:xfrm>
            <a:off x="8617463" y="4121543"/>
            <a:ext cx="481345" cy="548314"/>
          </a:xfrm>
          <a:prstGeom prst="rect">
            <a:avLst/>
          </a:prstGeom>
        </p:spPr>
      </p:pic>
      <p:pic>
        <p:nvPicPr>
          <p:cNvPr id="18" name="Picture 17">
            <a:extLst>
              <a:ext uri="{FF2B5EF4-FFF2-40B4-BE49-F238E27FC236}">
                <a16:creationId xmlns:a16="http://schemas.microsoft.com/office/drawing/2014/main" id="{079A66B1-0864-1A6C-1768-B6F8F04B7BB4}"/>
              </a:ext>
            </a:extLst>
          </p:cNvPr>
          <p:cNvPicPr>
            <a:picLocks noChangeAspect="1"/>
          </p:cNvPicPr>
          <p:nvPr/>
        </p:nvPicPr>
        <p:blipFill>
          <a:blip r:embed="rId6"/>
          <a:stretch>
            <a:fillRect/>
          </a:stretch>
        </p:blipFill>
        <p:spPr>
          <a:xfrm>
            <a:off x="9271922" y="5250161"/>
            <a:ext cx="388742" cy="442828"/>
          </a:xfrm>
          <a:prstGeom prst="rect">
            <a:avLst/>
          </a:prstGeom>
        </p:spPr>
      </p:pic>
      <p:pic>
        <p:nvPicPr>
          <p:cNvPr id="19" name="Picture 18">
            <a:extLst>
              <a:ext uri="{FF2B5EF4-FFF2-40B4-BE49-F238E27FC236}">
                <a16:creationId xmlns:a16="http://schemas.microsoft.com/office/drawing/2014/main" id="{09FD4BF2-0CB8-A101-6BE3-CDD0279204AF}"/>
              </a:ext>
            </a:extLst>
          </p:cNvPr>
          <p:cNvPicPr>
            <a:picLocks noChangeAspect="1"/>
          </p:cNvPicPr>
          <p:nvPr/>
        </p:nvPicPr>
        <p:blipFill>
          <a:blip r:embed="rId6"/>
          <a:stretch>
            <a:fillRect/>
          </a:stretch>
        </p:blipFill>
        <p:spPr>
          <a:xfrm>
            <a:off x="8702430" y="5010868"/>
            <a:ext cx="339085" cy="386262"/>
          </a:xfrm>
          <a:prstGeom prst="rect">
            <a:avLst/>
          </a:prstGeom>
        </p:spPr>
      </p:pic>
      <p:pic>
        <p:nvPicPr>
          <p:cNvPr id="21" name="Picture 20">
            <a:extLst>
              <a:ext uri="{FF2B5EF4-FFF2-40B4-BE49-F238E27FC236}">
                <a16:creationId xmlns:a16="http://schemas.microsoft.com/office/drawing/2014/main" id="{A71BFA0E-BDB5-B5CC-7A24-89E539DCDE87}"/>
              </a:ext>
            </a:extLst>
          </p:cNvPr>
          <p:cNvPicPr>
            <a:picLocks noChangeAspect="1"/>
          </p:cNvPicPr>
          <p:nvPr/>
        </p:nvPicPr>
        <p:blipFill>
          <a:blip r:embed="rId6"/>
          <a:stretch>
            <a:fillRect/>
          </a:stretch>
        </p:blipFill>
        <p:spPr>
          <a:xfrm>
            <a:off x="7794208" y="4313840"/>
            <a:ext cx="388742" cy="442828"/>
          </a:xfrm>
          <a:prstGeom prst="rect">
            <a:avLst/>
          </a:prstGeom>
        </p:spPr>
      </p:pic>
      <p:pic>
        <p:nvPicPr>
          <p:cNvPr id="24" name="Picture 23">
            <a:extLst>
              <a:ext uri="{FF2B5EF4-FFF2-40B4-BE49-F238E27FC236}">
                <a16:creationId xmlns:a16="http://schemas.microsoft.com/office/drawing/2014/main" id="{8A9FF846-8E64-6495-7C0A-4444C2C650AD}"/>
              </a:ext>
            </a:extLst>
          </p:cNvPr>
          <p:cNvPicPr>
            <a:picLocks noChangeAspect="1"/>
          </p:cNvPicPr>
          <p:nvPr/>
        </p:nvPicPr>
        <p:blipFill>
          <a:blip r:embed="rId6"/>
          <a:stretch>
            <a:fillRect/>
          </a:stretch>
        </p:blipFill>
        <p:spPr>
          <a:xfrm>
            <a:off x="8024894" y="5401742"/>
            <a:ext cx="339085" cy="386262"/>
          </a:xfrm>
          <a:prstGeom prst="rect">
            <a:avLst/>
          </a:prstGeom>
        </p:spPr>
      </p:pic>
      <p:grpSp>
        <p:nvGrpSpPr>
          <p:cNvPr id="461" name="Group 460">
            <a:extLst>
              <a:ext uri="{FF2B5EF4-FFF2-40B4-BE49-F238E27FC236}">
                <a16:creationId xmlns:a16="http://schemas.microsoft.com/office/drawing/2014/main" id="{ED50DCCC-0FDC-3896-B770-A4D7DBAB608C}"/>
              </a:ext>
            </a:extLst>
          </p:cNvPr>
          <p:cNvGrpSpPr/>
          <p:nvPr/>
        </p:nvGrpSpPr>
        <p:grpSpPr>
          <a:xfrm>
            <a:off x="350516" y="4023984"/>
            <a:ext cx="3698131" cy="1807086"/>
            <a:chOff x="232574" y="3979446"/>
            <a:chExt cx="3698131" cy="1807086"/>
          </a:xfrm>
        </p:grpSpPr>
        <p:pic>
          <p:nvPicPr>
            <p:cNvPr id="9" name="Picture 8">
              <a:extLst>
                <a:ext uri="{FF2B5EF4-FFF2-40B4-BE49-F238E27FC236}">
                  <a16:creationId xmlns:a16="http://schemas.microsoft.com/office/drawing/2014/main" id="{A0398278-0A45-4158-5004-B29542E6BF16}"/>
                </a:ext>
              </a:extLst>
            </p:cNvPr>
            <p:cNvPicPr>
              <a:picLocks noChangeAspect="1"/>
            </p:cNvPicPr>
            <p:nvPr/>
          </p:nvPicPr>
          <p:blipFill>
            <a:blip r:embed="rId7"/>
            <a:stretch>
              <a:fillRect/>
            </a:stretch>
          </p:blipFill>
          <p:spPr>
            <a:xfrm rot="21364431">
              <a:off x="232574" y="3979446"/>
              <a:ext cx="3698131" cy="1807086"/>
            </a:xfrm>
            <a:prstGeom prst="rect">
              <a:avLst/>
            </a:prstGeom>
            <a:effectLst>
              <a:outerShdw blurRad="139700" dist="38100" dir="2700000" sx="102000" sy="102000" algn="tl" rotWithShape="0">
                <a:prstClr val="black">
                  <a:alpha val="40000"/>
                </a:prstClr>
              </a:outerShdw>
            </a:effectLst>
          </p:spPr>
        </p:pic>
        <p:sp>
          <p:nvSpPr>
            <p:cNvPr id="30" name="TextBox 29">
              <a:extLst>
                <a:ext uri="{FF2B5EF4-FFF2-40B4-BE49-F238E27FC236}">
                  <a16:creationId xmlns:a16="http://schemas.microsoft.com/office/drawing/2014/main" id="{741B6C46-0C0C-9852-40B7-AD69B824AC47}"/>
                </a:ext>
              </a:extLst>
            </p:cNvPr>
            <p:cNvSpPr txBox="1"/>
            <p:nvPr/>
          </p:nvSpPr>
          <p:spPr>
            <a:xfrm rot="21379977">
              <a:off x="904058" y="4555390"/>
              <a:ext cx="970922" cy="600164"/>
            </a:xfrm>
            <a:prstGeom prst="rect">
              <a:avLst/>
            </a:prstGeom>
            <a:noFill/>
          </p:spPr>
          <p:txBody>
            <a:bodyPr wrap="square" rtlCol="0">
              <a:spAutoFit/>
            </a:bodyPr>
            <a:lstStyle/>
            <a:p>
              <a:pPr algn="ctr"/>
              <a:r>
                <a:rPr lang="en-US" sz="1100">
                  <a:solidFill>
                    <a:schemeClr val="bg1"/>
                  </a:solidFill>
                </a:rPr>
                <a:t>John Murphy</a:t>
              </a:r>
            </a:p>
            <a:p>
              <a:pPr algn="ctr"/>
              <a:r>
                <a:rPr lang="en-US" sz="1100">
                  <a:solidFill>
                    <a:schemeClr val="bg1"/>
                  </a:solidFill>
                </a:rPr>
                <a:t>(lecturer)</a:t>
              </a:r>
            </a:p>
          </p:txBody>
        </p:sp>
      </p:grpSp>
      <p:pic>
        <p:nvPicPr>
          <p:cNvPr id="48" name="Picture 47">
            <a:extLst>
              <a:ext uri="{FF2B5EF4-FFF2-40B4-BE49-F238E27FC236}">
                <a16:creationId xmlns:a16="http://schemas.microsoft.com/office/drawing/2014/main" id="{CDD3A27A-8E98-7970-0612-4EFAE5E761F8}"/>
              </a:ext>
            </a:extLst>
          </p:cNvPr>
          <p:cNvPicPr>
            <a:picLocks noChangeAspect="1"/>
          </p:cNvPicPr>
          <p:nvPr/>
        </p:nvPicPr>
        <p:blipFill>
          <a:blip r:embed="rId8"/>
          <a:stretch>
            <a:fillRect/>
          </a:stretch>
        </p:blipFill>
        <p:spPr>
          <a:xfrm>
            <a:off x="6781797" y="4862281"/>
            <a:ext cx="793763" cy="550133"/>
          </a:xfrm>
          <a:prstGeom prst="rect">
            <a:avLst/>
          </a:prstGeom>
        </p:spPr>
      </p:pic>
      <p:pic>
        <p:nvPicPr>
          <p:cNvPr id="49" name="Picture 48">
            <a:extLst>
              <a:ext uri="{FF2B5EF4-FFF2-40B4-BE49-F238E27FC236}">
                <a16:creationId xmlns:a16="http://schemas.microsoft.com/office/drawing/2014/main" id="{ACB2D3C2-5A99-4D9F-4347-434E30E43F9C}"/>
              </a:ext>
            </a:extLst>
          </p:cNvPr>
          <p:cNvPicPr>
            <a:picLocks noChangeAspect="1"/>
          </p:cNvPicPr>
          <p:nvPr/>
        </p:nvPicPr>
        <p:blipFill>
          <a:blip r:embed="rId8"/>
          <a:stretch>
            <a:fillRect/>
          </a:stretch>
        </p:blipFill>
        <p:spPr>
          <a:xfrm>
            <a:off x="7761344" y="4753202"/>
            <a:ext cx="690532" cy="478586"/>
          </a:xfrm>
          <a:prstGeom prst="rect">
            <a:avLst/>
          </a:prstGeom>
        </p:spPr>
      </p:pic>
      <p:pic>
        <p:nvPicPr>
          <p:cNvPr id="51" name="Picture 50">
            <a:extLst>
              <a:ext uri="{FF2B5EF4-FFF2-40B4-BE49-F238E27FC236}">
                <a16:creationId xmlns:a16="http://schemas.microsoft.com/office/drawing/2014/main" id="{76238D83-75D1-1A82-9882-F9ABFCAB08E0}"/>
              </a:ext>
            </a:extLst>
          </p:cNvPr>
          <p:cNvPicPr>
            <a:picLocks noChangeAspect="1"/>
          </p:cNvPicPr>
          <p:nvPr/>
        </p:nvPicPr>
        <p:blipFill>
          <a:blip r:embed="rId8"/>
          <a:stretch>
            <a:fillRect/>
          </a:stretch>
        </p:blipFill>
        <p:spPr>
          <a:xfrm>
            <a:off x="7026065" y="5467794"/>
            <a:ext cx="549495" cy="380838"/>
          </a:xfrm>
          <a:prstGeom prst="rect">
            <a:avLst/>
          </a:prstGeom>
        </p:spPr>
      </p:pic>
      <p:pic>
        <p:nvPicPr>
          <p:cNvPr id="52" name="Picture 51">
            <a:extLst>
              <a:ext uri="{FF2B5EF4-FFF2-40B4-BE49-F238E27FC236}">
                <a16:creationId xmlns:a16="http://schemas.microsoft.com/office/drawing/2014/main" id="{39C63D71-AD7A-7E0F-915C-3D5B266391B0}"/>
              </a:ext>
            </a:extLst>
          </p:cNvPr>
          <p:cNvPicPr>
            <a:picLocks noChangeAspect="1"/>
          </p:cNvPicPr>
          <p:nvPr/>
        </p:nvPicPr>
        <p:blipFill>
          <a:blip r:embed="rId8"/>
          <a:stretch>
            <a:fillRect/>
          </a:stretch>
        </p:blipFill>
        <p:spPr>
          <a:xfrm>
            <a:off x="9117048" y="4577612"/>
            <a:ext cx="620002" cy="429704"/>
          </a:xfrm>
          <a:prstGeom prst="rect">
            <a:avLst/>
          </a:prstGeom>
        </p:spPr>
      </p:pic>
      <p:grpSp>
        <p:nvGrpSpPr>
          <p:cNvPr id="3" name="Group 2">
            <a:extLst>
              <a:ext uri="{FF2B5EF4-FFF2-40B4-BE49-F238E27FC236}">
                <a16:creationId xmlns:a16="http://schemas.microsoft.com/office/drawing/2014/main" id="{47AB67C1-7CF0-A322-12AB-CDE3C46FF787}"/>
              </a:ext>
            </a:extLst>
          </p:cNvPr>
          <p:cNvGrpSpPr/>
          <p:nvPr/>
        </p:nvGrpSpPr>
        <p:grpSpPr>
          <a:xfrm>
            <a:off x="8280005" y="1413397"/>
            <a:ext cx="2945921" cy="2327379"/>
            <a:chOff x="6661128" y="487499"/>
            <a:chExt cx="3813555" cy="3576202"/>
          </a:xfrm>
        </p:grpSpPr>
        <p:grpSp>
          <p:nvGrpSpPr>
            <p:cNvPr id="462" name="Group 461">
              <a:extLst>
                <a:ext uri="{FF2B5EF4-FFF2-40B4-BE49-F238E27FC236}">
                  <a16:creationId xmlns:a16="http://schemas.microsoft.com/office/drawing/2014/main" id="{5DCA161B-CA6F-F0D1-5108-C876421A3CD5}"/>
                </a:ext>
              </a:extLst>
            </p:cNvPr>
            <p:cNvGrpSpPr/>
            <p:nvPr/>
          </p:nvGrpSpPr>
          <p:grpSpPr>
            <a:xfrm>
              <a:off x="6708753" y="487499"/>
              <a:ext cx="3765930" cy="2944125"/>
              <a:chOff x="5184753" y="487498"/>
              <a:chExt cx="3765930" cy="2944125"/>
            </a:xfrm>
          </p:grpSpPr>
          <p:pic>
            <p:nvPicPr>
              <p:cNvPr id="25" name="Picture 24">
                <a:extLst>
                  <a:ext uri="{FF2B5EF4-FFF2-40B4-BE49-F238E27FC236}">
                    <a16:creationId xmlns:a16="http://schemas.microsoft.com/office/drawing/2014/main" id="{610636F7-5F53-62F8-450B-6A30629F68F7}"/>
                  </a:ext>
                </a:extLst>
              </p:cNvPr>
              <p:cNvPicPr>
                <a:picLocks noChangeAspect="1"/>
              </p:cNvPicPr>
              <p:nvPr/>
            </p:nvPicPr>
            <p:blipFill>
              <a:blip r:embed="rId9"/>
              <a:stretch>
                <a:fillRect/>
              </a:stretch>
            </p:blipFill>
            <p:spPr>
              <a:xfrm rot="223846">
                <a:off x="5184753" y="487498"/>
                <a:ext cx="3765930" cy="2944125"/>
              </a:xfrm>
              <a:prstGeom prst="rect">
                <a:avLst/>
              </a:prstGeom>
              <a:effectLst>
                <a:outerShdw blurRad="127000" dist="38100" dir="2700000" sx="102000" sy="102000" algn="tl" rotWithShape="0">
                  <a:prstClr val="black">
                    <a:alpha val="40000"/>
                  </a:prstClr>
                </a:outerShdw>
              </a:effectLst>
            </p:spPr>
          </p:pic>
          <p:sp>
            <p:nvSpPr>
              <p:cNvPr id="28" name="TextBox 27">
                <a:extLst>
                  <a:ext uri="{FF2B5EF4-FFF2-40B4-BE49-F238E27FC236}">
                    <a16:creationId xmlns:a16="http://schemas.microsoft.com/office/drawing/2014/main" id="{9125B757-8D17-F30A-10A8-CB137BD0AD66}"/>
                  </a:ext>
                </a:extLst>
              </p:cNvPr>
              <p:cNvSpPr txBox="1"/>
              <p:nvPr/>
            </p:nvSpPr>
            <p:spPr>
              <a:xfrm rot="231237">
                <a:off x="5906128" y="1562288"/>
                <a:ext cx="970922" cy="600164"/>
              </a:xfrm>
              <a:prstGeom prst="rect">
                <a:avLst/>
              </a:prstGeom>
              <a:noFill/>
            </p:spPr>
            <p:txBody>
              <a:bodyPr wrap="square" rtlCol="0">
                <a:spAutoFit/>
              </a:bodyPr>
              <a:lstStyle/>
              <a:p>
                <a:pPr algn="ctr"/>
                <a:r>
                  <a:rPr lang="en-US" sz="1100" dirty="0">
                    <a:solidFill>
                      <a:schemeClr val="bg1"/>
                    </a:solidFill>
                  </a:rPr>
                  <a:t>John Murphy</a:t>
                </a:r>
              </a:p>
              <a:p>
                <a:pPr algn="ctr"/>
                <a:r>
                  <a:rPr lang="en-US" sz="1100" dirty="0">
                    <a:solidFill>
                      <a:schemeClr val="bg1"/>
                    </a:solidFill>
                  </a:rPr>
                  <a:t>(lecturer)</a:t>
                </a:r>
              </a:p>
            </p:txBody>
          </p:sp>
        </p:grpSp>
        <p:sp>
          <p:nvSpPr>
            <p:cNvPr id="62" name="TextBox 61">
              <a:extLst>
                <a:ext uri="{FF2B5EF4-FFF2-40B4-BE49-F238E27FC236}">
                  <a16:creationId xmlns:a16="http://schemas.microsoft.com/office/drawing/2014/main" id="{308C2085-FFC5-E26B-64D7-8FC1B3B6DB36}"/>
                </a:ext>
              </a:extLst>
            </p:cNvPr>
            <p:cNvSpPr txBox="1"/>
            <p:nvPr/>
          </p:nvSpPr>
          <p:spPr>
            <a:xfrm rot="346265">
              <a:off x="6958973" y="3417370"/>
              <a:ext cx="902026" cy="646331"/>
            </a:xfrm>
            <a:prstGeom prst="rect">
              <a:avLst/>
            </a:prstGeom>
            <a:noFill/>
          </p:spPr>
          <p:txBody>
            <a:bodyPr wrap="square" rtlCol="0">
              <a:spAutoFit/>
            </a:bodyPr>
            <a:lstStyle/>
            <a:p>
              <a:r>
                <a:rPr lang="en-US" sz="1200" dirty="0">
                  <a:solidFill>
                    <a:srgbClr val="FF0000"/>
                  </a:solidFill>
                </a:rPr>
                <a:t>Audio &amp; Video OFF</a:t>
              </a:r>
            </a:p>
          </p:txBody>
        </p:sp>
        <p:sp>
          <p:nvSpPr>
            <p:cNvPr id="454" name="Freeform 453">
              <a:extLst>
                <a:ext uri="{FF2B5EF4-FFF2-40B4-BE49-F238E27FC236}">
                  <a16:creationId xmlns:a16="http://schemas.microsoft.com/office/drawing/2014/main" id="{3EF1E5EF-84EE-62A1-6F61-61F1A6686A64}"/>
                </a:ext>
              </a:extLst>
            </p:cNvPr>
            <p:cNvSpPr/>
            <p:nvPr/>
          </p:nvSpPr>
          <p:spPr>
            <a:xfrm rot="438142">
              <a:off x="6661128" y="3056116"/>
              <a:ext cx="850965" cy="365977"/>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Freeform 15">
            <a:extLst>
              <a:ext uri="{FF2B5EF4-FFF2-40B4-BE49-F238E27FC236}">
                <a16:creationId xmlns:a16="http://schemas.microsoft.com/office/drawing/2014/main" id="{C30D9BC1-9E0B-5C7C-DDCE-C4293F052B67}"/>
              </a:ext>
            </a:extLst>
          </p:cNvPr>
          <p:cNvSpPr/>
          <p:nvPr/>
        </p:nvSpPr>
        <p:spPr>
          <a:xfrm>
            <a:off x="1518117" y="5497435"/>
            <a:ext cx="492098" cy="492105"/>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7BCFE8A-9CAD-D4ED-A540-102C1014953F}"/>
              </a:ext>
            </a:extLst>
          </p:cNvPr>
          <p:cNvSpPr txBox="1">
            <a:spLocks/>
          </p:cNvSpPr>
          <p:nvPr/>
        </p:nvSpPr>
        <p:spPr>
          <a:xfrm>
            <a:off x="703191" y="225098"/>
            <a:ext cx="11588621"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rgbClr val="595959"/>
                </a:solidFill>
              </a:rPr>
              <a:t>Real Time Lectures with Zoom AI</a:t>
            </a:r>
          </a:p>
        </p:txBody>
      </p:sp>
      <p:sp>
        <p:nvSpPr>
          <p:cNvPr id="8" name="TextBox 7">
            <a:extLst>
              <a:ext uri="{FF2B5EF4-FFF2-40B4-BE49-F238E27FC236}">
                <a16:creationId xmlns:a16="http://schemas.microsoft.com/office/drawing/2014/main" id="{89BFC813-D084-50ED-9594-22AEFED4A34D}"/>
              </a:ext>
            </a:extLst>
          </p:cNvPr>
          <p:cNvSpPr txBox="1"/>
          <p:nvPr/>
        </p:nvSpPr>
        <p:spPr>
          <a:xfrm rot="346265">
            <a:off x="77874" y="5982219"/>
            <a:ext cx="902026" cy="461665"/>
          </a:xfrm>
          <a:prstGeom prst="rect">
            <a:avLst/>
          </a:prstGeom>
          <a:noFill/>
        </p:spPr>
        <p:txBody>
          <a:bodyPr wrap="square" rtlCol="0">
            <a:spAutoFit/>
          </a:bodyPr>
          <a:lstStyle/>
          <a:p>
            <a:r>
              <a:rPr lang="en-US" sz="1200" dirty="0">
                <a:solidFill>
                  <a:srgbClr val="FF0000"/>
                </a:solidFill>
              </a:rPr>
              <a:t>Video OFF</a:t>
            </a:r>
          </a:p>
        </p:txBody>
      </p:sp>
      <p:sp>
        <p:nvSpPr>
          <p:cNvPr id="10" name="Freeform 9">
            <a:extLst>
              <a:ext uri="{FF2B5EF4-FFF2-40B4-BE49-F238E27FC236}">
                <a16:creationId xmlns:a16="http://schemas.microsoft.com/office/drawing/2014/main" id="{31A0108B-0669-F380-095F-13D683FEB480}"/>
              </a:ext>
            </a:extLst>
          </p:cNvPr>
          <p:cNvSpPr/>
          <p:nvPr/>
        </p:nvSpPr>
        <p:spPr>
          <a:xfrm rot="438142">
            <a:off x="385039" y="5608314"/>
            <a:ext cx="850965" cy="365977"/>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24E742-BA32-3FB5-3DA2-119B2F6F7368}"/>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0" name="Picture 19" descr="A screenshot of a chat&#10;&#10;Description automatically generated">
            <a:extLst>
              <a:ext uri="{FF2B5EF4-FFF2-40B4-BE49-F238E27FC236}">
                <a16:creationId xmlns:a16="http://schemas.microsoft.com/office/drawing/2014/main" id="{A9FDED58-EAB9-F0E9-3680-12776BFB0BF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339336" y="985391"/>
            <a:ext cx="3539907" cy="3531252"/>
          </a:xfrm>
          <a:prstGeom prst="rect">
            <a:avLst/>
          </a:prstGeom>
          <a:solidFill>
            <a:schemeClr val="bg1">
              <a:lumMod val="95000"/>
            </a:schemeClr>
          </a:solidFill>
        </p:spPr>
      </p:pic>
      <p:sp>
        <p:nvSpPr>
          <p:cNvPr id="14" name="TextBox 13">
            <a:extLst>
              <a:ext uri="{FF2B5EF4-FFF2-40B4-BE49-F238E27FC236}">
                <a16:creationId xmlns:a16="http://schemas.microsoft.com/office/drawing/2014/main" id="{D051CD3F-81CF-9310-2405-2C1ECBDAE764}"/>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4</a:t>
            </a:r>
          </a:p>
        </p:txBody>
      </p:sp>
      <p:sp>
        <p:nvSpPr>
          <p:cNvPr id="23" name="TextBox 22">
            <a:extLst>
              <a:ext uri="{FF2B5EF4-FFF2-40B4-BE49-F238E27FC236}">
                <a16:creationId xmlns:a16="http://schemas.microsoft.com/office/drawing/2014/main" id="{6034D4DD-2B60-A217-CD78-7AACA2D496C4}"/>
              </a:ext>
            </a:extLst>
          </p:cNvPr>
          <p:cNvSpPr txBox="1"/>
          <p:nvPr/>
        </p:nvSpPr>
        <p:spPr>
          <a:xfrm>
            <a:off x="1367589" y="6288577"/>
            <a:ext cx="8855245" cy="461665"/>
          </a:xfrm>
          <a:prstGeom prst="rect">
            <a:avLst/>
          </a:prstGeom>
          <a:noFill/>
        </p:spPr>
        <p:txBody>
          <a:bodyPr wrap="square" rtlCol="0">
            <a:spAutoFit/>
          </a:bodyPr>
          <a:lstStyle/>
          <a:p>
            <a:r>
              <a:rPr lang="en-US" sz="2400" dirty="0">
                <a:solidFill>
                  <a:schemeClr val="bg1"/>
                </a:solidFill>
              </a:rPr>
              <a:t>199x 2</a:t>
            </a:r>
            <a:r>
              <a:rPr lang="en-US" sz="2400" baseline="30000" dirty="0">
                <a:solidFill>
                  <a:schemeClr val="bg1"/>
                </a:solidFill>
              </a:rPr>
              <a:t>nd</a:t>
            </a:r>
            <a:r>
              <a:rPr lang="en-US" sz="2400" dirty="0">
                <a:solidFill>
                  <a:schemeClr val="bg1"/>
                </a:solidFill>
              </a:rPr>
              <a:t> year and 219x 3</a:t>
            </a:r>
            <a:r>
              <a:rPr lang="en-US" sz="2400" baseline="30000" dirty="0">
                <a:solidFill>
                  <a:schemeClr val="bg1"/>
                </a:solidFill>
              </a:rPr>
              <a:t>rd</a:t>
            </a:r>
            <a:r>
              <a:rPr lang="en-US" sz="2400" dirty="0">
                <a:solidFill>
                  <a:schemeClr val="bg1"/>
                </a:solidFill>
              </a:rPr>
              <a:t> year undergraduates in DCU</a:t>
            </a:r>
          </a:p>
        </p:txBody>
      </p:sp>
    </p:spTree>
    <p:extLst>
      <p:ext uri="{BB962C8B-B14F-4D97-AF65-F5344CB8AC3E}">
        <p14:creationId xmlns:p14="http://schemas.microsoft.com/office/powerpoint/2010/main" val="4047510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D74B-F01D-C299-421D-BC85BBFC15A4}"/>
              </a:ext>
            </a:extLst>
          </p:cNvPr>
          <p:cNvSpPr>
            <a:spLocks noGrp="1"/>
          </p:cNvSpPr>
          <p:nvPr>
            <p:ph type="title"/>
          </p:nvPr>
        </p:nvSpPr>
        <p:spPr/>
        <p:txBody>
          <a:bodyPr>
            <a:normAutofit/>
          </a:bodyPr>
          <a:lstStyle/>
          <a:p>
            <a:r>
              <a:rPr lang="en-US" sz="4000" b="1" dirty="0" err="1">
                <a:latin typeface="+mj-lt"/>
              </a:rPr>
              <a:t>GenAI</a:t>
            </a:r>
            <a:r>
              <a:rPr lang="en-US" sz="4000" b="1" dirty="0">
                <a:latin typeface="+mj-lt"/>
              </a:rPr>
              <a:t> Programming Assistants</a:t>
            </a:r>
          </a:p>
        </p:txBody>
      </p:sp>
      <p:sp>
        <p:nvSpPr>
          <p:cNvPr id="3" name="Oval 2">
            <a:extLst>
              <a:ext uri="{FF2B5EF4-FFF2-40B4-BE49-F238E27FC236}">
                <a16:creationId xmlns:a16="http://schemas.microsoft.com/office/drawing/2014/main" id="{9DB12AA9-C3D8-96B0-9D8A-6D6A9873BC1D}"/>
              </a:ext>
            </a:extLst>
          </p:cNvPr>
          <p:cNvSpPr/>
          <p:nvPr/>
        </p:nvSpPr>
        <p:spPr>
          <a:xfrm>
            <a:off x="10857439" y="184348"/>
            <a:ext cx="1007990" cy="10522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71792711-907C-E776-B6C0-3E4AE993C6A6}"/>
              </a:ext>
            </a:extLst>
          </p:cNvPr>
          <p:cNvSpPr txBox="1"/>
          <p:nvPr/>
        </p:nvSpPr>
        <p:spPr>
          <a:xfrm>
            <a:off x="11096242" y="235837"/>
            <a:ext cx="394674" cy="923330"/>
          </a:xfrm>
          <a:prstGeom prst="rect">
            <a:avLst/>
          </a:prstGeom>
          <a:noFill/>
        </p:spPr>
        <p:txBody>
          <a:bodyPr wrap="square" rtlCol="0">
            <a:spAutoFit/>
          </a:bodyPr>
          <a:lstStyle/>
          <a:p>
            <a:r>
              <a:rPr lang="en-US" sz="5400" dirty="0">
                <a:ln>
                  <a:solidFill>
                    <a:schemeClr val="bg1"/>
                  </a:solidFill>
                </a:ln>
                <a:solidFill>
                  <a:schemeClr val="bg1"/>
                </a:solidFill>
              </a:rPr>
              <a:t>5</a:t>
            </a:r>
          </a:p>
        </p:txBody>
      </p:sp>
      <p:pic>
        <p:nvPicPr>
          <p:cNvPr id="10" name="Picture 9" descr="A black and white logo&#10;&#10;Description automatically generated">
            <a:extLst>
              <a:ext uri="{FF2B5EF4-FFF2-40B4-BE49-F238E27FC236}">
                <a16:creationId xmlns:a16="http://schemas.microsoft.com/office/drawing/2014/main" id="{C9B589BC-49A2-6179-DE35-0A5AA9F8CCAA}"/>
              </a:ext>
            </a:extLst>
          </p:cNvPr>
          <p:cNvPicPr>
            <a:picLocks noChangeAspect="1"/>
          </p:cNvPicPr>
          <p:nvPr/>
        </p:nvPicPr>
        <p:blipFill>
          <a:blip r:embed="rId2">
            <a:clrChange>
              <a:clrFrom>
                <a:srgbClr val="F4F4F6"/>
              </a:clrFrom>
              <a:clrTo>
                <a:srgbClr val="F4F4F6">
                  <a:alpha val="0"/>
                </a:srgbClr>
              </a:clrTo>
            </a:clrChange>
          </a:blip>
          <a:stretch>
            <a:fillRect/>
          </a:stretch>
        </p:blipFill>
        <p:spPr>
          <a:xfrm>
            <a:off x="6894039" y="4521289"/>
            <a:ext cx="1130494" cy="1172887"/>
          </a:xfrm>
          <a:prstGeom prst="rect">
            <a:avLst/>
          </a:prstGeom>
        </p:spPr>
      </p:pic>
      <p:grpSp>
        <p:nvGrpSpPr>
          <p:cNvPr id="12" name="Group 11">
            <a:extLst>
              <a:ext uri="{FF2B5EF4-FFF2-40B4-BE49-F238E27FC236}">
                <a16:creationId xmlns:a16="http://schemas.microsoft.com/office/drawing/2014/main" id="{D04A6573-0A2B-25EF-F936-491C60698F02}"/>
              </a:ext>
            </a:extLst>
          </p:cNvPr>
          <p:cNvGrpSpPr/>
          <p:nvPr/>
        </p:nvGrpSpPr>
        <p:grpSpPr>
          <a:xfrm>
            <a:off x="1411138" y="2029617"/>
            <a:ext cx="4282296" cy="1524465"/>
            <a:chOff x="1411138" y="2029618"/>
            <a:chExt cx="3349271" cy="1060450"/>
          </a:xfrm>
        </p:grpSpPr>
        <p:pic>
          <p:nvPicPr>
            <p:cNvPr id="6" name="Picture 5" descr="A black and white pictogram of people sitting at a table with computers&#10;&#10;Description automatically generated">
              <a:extLst>
                <a:ext uri="{FF2B5EF4-FFF2-40B4-BE49-F238E27FC236}">
                  <a16:creationId xmlns:a16="http://schemas.microsoft.com/office/drawing/2014/main" id="{4486BBFE-1A40-1F3D-BDEA-2255CE46F9EA}"/>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2233523" y="2029618"/>
              <a:ext cx="1714500" cy="1060450"/>
            </a:xfrm>
            <a:prstGeom prst="rect">
              <a:avLst/>
            </a:prstGeom>
          </p:spPr>
        </p:pic>
        <p:pic>
          <p:nvPicPr>
            <p:cNvPr id="8" name="Picture 7" descr="A black and white pictogram of a person sitting at a desk&#10;&#10;Description automatically generated">
              <a:extLst>
                <a:ext uri="{FF2B5EF4-FFF2-40B4-BE49-F238E27FC236}">
                  <a16:creationId xmlns:a16="http://schemas.microsoft.com/office/drawing/2014/main" id="{6EA174A4-F9C1-1DBF-4AEC-D3120462AA6B}"/>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3948023" y="2138354"/>
              <a:ext cx="812386" cy="842978"/>
            </a:xfrm>
            <a:prstGeom prst="rect">
              <a:avLst/>
            </a:prstGeom>
          </p:spPr>
        </p:pic>
        <p:pic>
          <p:nvPicPr>
            <p:cNvPr id="11" name="Picture 10" descr="A black and white pictogram of a person sitting at a desk&#10;&#10;Description automatically generated">
              <a:extLst>
                <a:ext uri="{FF2B5EF4-FFF2-40B4-BE49-F238E27FC236}">
                  <a16:creationId xmlns:a16="http://schemas.microsoft.com/office/drawing/2014/main" id="{F0DACC1F-90D3-E0B7-377C-C4518E0E2C57}"/>
                </a:ext>
              </a:extLst>
            </p:cNvPr>
            <p:cNvPicPr>
              <a:picLocks noChangeAspect="1"/>
            </p:cNvPicPr>
            <p:nvPr/>
          </p:nvPicPr>
          <p:blipFill>
            <a:blip r:embed="rId4">
              <a:clrChange>
                <a:clrFrom>
                  <a:srgbClr val="F4F4F6"/>
                </a:clrFrom>
                <a:clrTo>
                  <a:srgbClr val="F4F4F6">
                    <a:alpha val="0"/>
                  </a:srgbClr>
                </a:clrTo>
              </a:clrChange>
            </a:blip>
            <a:stretch>
              <a:fillRect/>
            </a:stretch>
          </p:blipFill>
          <p:spPr>
            <a:xfrm flipH="1">
              <a:off x="1411138" y="2138354"/>
              <a:ext cx="822385" cy="842978"/>
            </a:xfrm>
            <a:prstGeom prst="rect">
              <a:avLst/>
            </a:prstGeom>
          </p:spPr>
        </p:pic>
      </p:grpSp>
      <p:pic>
        <p:nvPicPr>
          <p:cNvPr id="14" name="Picture 13" descr="A black and white pictogram of people sitting at a table with computers&#10;&#10;Description automatically generated">
            <a:extLst>
              <a:ext uri="{FF2B5EF4-FFF2-40B4-BE49-F238E27FC236}">
                <a16:creationId xmlns:a16="http://schemas.microsoft.com/office/drawing/2014/main" id="{42676CD8-2888-A04F-947D-1A0EF75B32FF}"/>
              </a:ext>
            </a:extLst>
          </p:cNvPr>
          <p:cNvPicPr>
            <a:picLocks noChangeAspect="1"/>
          </p:cNvPicPr>
          <p:nvPr/>
        </p:nvPicPr>
        <p:blipFill>
          <a:blip r:embed="rId3">
            <a:clrChange>
              <a:clrFrom>
                <a:srgbClr val="F4F4F6"/>
              </a:clrFrom>
              <a:clrTo>
                <a:srgbClr val="F4F4F6">
                  <a:alpha val="0"/>
                </a:srgbClr>
              </a:clrTo>
            </a:clrChange>
          </a:blip>
          <a:stretch>
            <a:fillRect/>
          </a:stretch>
        </p:blipFill>
        <p:spPr>
          <a:xfrm>
            <a:off x="7952733" y="4326026"/>
            <a:ext cx="2192118" cy="1524465"/>
          </a:xfrm>
          <a:prstGeom prst="rect">
            <a:avLst/>
          </a:prstGeom>
        </p:spPr>
      </p:pic>
      <p:pic>
        <p:nvPicPr>
          <p:cNvPr id="15" name="Picture 14" descr="A black and white pictogram of a person sitting at a desk&#10;&#10;Description automatically generated">
            <a:extLst>
              <a:ext uri="{FF2B5EF4-FFF2-40B4-BE49-F238E27FC236}">
                <a16:creationId xmlns:a16="http://schemas.microsoft.com/office/drawing/2014/main" id="{EBF5402A-F06C-93BE-504E-F1EB19CD438A}"/>
              </a:ext>
            </a:extLst>
          </p:cNvPr>
          <p:cNvPicPr>
            <a:picLocks noChangeAspect="1"/>
          </p:cNvPicPr>
          <p:nvPr/>
        </p:nvPicPr>
        <p:blipFill>
          <a:blip r:embed="rId4">
            <a:clrChange>
              <a:clrFrom>
                <a:srgbClr val="F4F4F6"/>
              </a:clrFrom>
              <a:clrTo>
                <a:srgbClr val="F4F4F6">
                  <a:alpha val="0"/>
                </a:srgbClr>
              </a:clrTo>
            </a:clrChange>
          </a:blip>
          <a:stretch>
            <a:fillRect/>
          </a:stretch>
        </p:blipFill>
        <p:spPr>
          <a:xfrm>
            <a:off x="10144851" y="4482341"/>
            <a:ext cx="1038697" cy="1211835"/>
          </a:xfrm>
          <a:prstGeom prst="rect">
            <a:avLst/>
          </a:prstGeom>
        </p:spPr>
      </p:pic>
      <p:pic>
        <p:nvPicPr>
          <p:cNvPr id="16" name="Picture 15" descr="A black and white pictogram of a person sitting at a desk&#10;&#10;Description automatically generated">
            <a:extLst>
              <a:ext uri="{FF2B5EF4-FFF2-40B4-BE49-F238E27FC236}">
                <a16:creationId xmlns:a16="http://schemas.microsoft.com/office/drawing/2014/main" id="{3AA82CD7-7690-09F1-AED3-05C591C63B1B}"/>
              </a:ext>
            </a:extLst>
          </p:cNvPr>
          <p:cNvPicPr>
            <a:picLocks noChangeAspect="1"/>
          </p:cNvPicPr>
          <p:nvPr/>
        </p:nvPicPr>
        <p:blipFill>
          <a:blip r:embed="rId4">
            <a:clrChange>
              <a:clrFrom>
                <a:srgbClr val="F4F4F6"/>
              </a:clrFrom>
              <a:clrTo>
                <a:srgbClr val="F4F4F6">
                  <a:alpha val="0"/>
                </a:srgbClr>
              </a:clrTo>
            </a:clrChange>
          </a:blip>
          <a:stretch>
            <a:fillRect/>
          </a:stretch>
        </p:blipFill>
        <p:spPr>
          <a:xfrm flipH="1">
            <a:off x="5862555" y="4482340"/>
            <a:ext cx="1051481" cy="1211835"/>
          </a:xfrm>
          <a:prstGeom prst="rect">
            <a:avLst/>
          </a:prstGeom>
        </p:spPr>
      </p:pic>
      <p:sp>
        <p:nvSpPr>
          <p:cNvPr id="5" name="Freeform 4">
            <a:extLst>
              <a:ext uri="{FF2B5EF4-FFF2-40B4-BE49-F238E27FC236}">
                <a16:creationId xmlns:a16="http://schemas.microsoft.com/office/drawing/2014/main" id="{7AEEABEC-E23E-F9AA-662B-C3BB3343AD39}"/>
              </a:ext>
            </a:extLst>
          </p:cNvPr>
          <p:cNvSpPr/>
          <p:nvPr/>
        </p:nvSpPr>
        <p:spPr>
          <a:xfrm>
            <a:off x="6747644" y="4409188"/>
            <a:ext cx="1423283" cy="1587888"/>
          </a:xfrm>
          <a:custGeom>
            <a:avLst/>
            <a:gdLst>
              <a:gd name="connsiteX0" fmla="*/ 173283 w 553990"/>
              <a:gd name="connsiteY0" fmla="*/ 548314 h 548314"/>
              <a:gd name="connsiteX1" fmla="*/ 15627 w 553990"/>
              <a:gd name="connsiteY1" fmla="*/ 348618 h 548314"/>
              <a:gd name="connsiteX2" fmla="*/ 36648 w 553990"/>
              <a:gd name="connsiteY2" fmla="*/ 106880 h 548314"/>
              <a:gd name="connsiteX3" fmla="*/ 288896 w 553990"/>
              <a:gd name="connsiteY3" fmla="*/ 1776 h 548314"/>
              <a:gd name="connsiteX4" fmla="*/ 509614 w 553990"/>
              <a:gd name="connsiteY4" fmla="*/ 64838 h 548314"/>
              <a:gd name="connsiteX5" fmla="*/ 541145 w 553990"/>
              <a:gd name="connsiteY5" fmla="*/ 348618 h 548314"/>
              <a:gd name="connsiteX6" fmla="*/ 351958 w 553990"/>
              <a:gd name="connsiteY6" fmla="*/ 474742 h 548314"/>
              <a:gd name="connsiteX7" fmla="*/ 215324 w 553990"/>
              <a:gd name="connsiteY7" fmla="*/ 474742 h 54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990" h="548314">
                <a:moveTo>
                  <a:pt x="173283" y="548314"/>
                </a:moveTo>
                <a:cubicBezTo>
                  <a:pt x="105841" y="485252"/>
                  <a:pt x="38399" y="422190"/>
                  <a:pt x="15627" y="348618"/>
                </a:cubicBezTo>
                <a:cubicBezTo>
                  <a:pt x="-7146" y="275046"/>
                  <a:pt x="-8897" y="164687"/>
                  <a:pt x="36648" y="106880"/>
                </a:cubicBezTo>
                <a:cubicBezTo>
                  <a:pt x="82193" y="49073"/>
                  <a:pt x="210068" y="8783"/>
                  <a:pt x="288896" y="1776"/>
                </a:cubicBezTo>
                <a:cubicBezTo>
                  <a:pt x="367724" y="-5231"/>
                  <a:pt x="467573" y="7031"/>
                  <a:pt x="509614" y="64838"/>
                </a:cubicBezTo>
                <a:cubicBezTo>
                  <a:pt x="551655" y="122645"/>
                  <a:pt x="567421" y="280301"/>
                  <a:pt x="541145" y="348618"/>
                </a:cubicBezTo>
                <a:cubicBezTo>
                  <a:pt x="514869" y="416935"/>
                  <a:pt x="406261" y="453721"/>
                  <a:pt x="351958" y="474742"/>
                </a:cubicBezTo>
                <a:cubicBezTo>
                  <a:pt x="297655" y="495763"/>
                  <a:pt x="256489" y="485252"/>
                  <a:pt x="215324" y="474742"/>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B4A325-8CEE-B04C-F922-E9A1E71C1D89}"/>
              </a:ext>
            </a:extLst>
          </p:cNvPr>
          <p:cNvSpPr txBox="1"/>
          <p:nvPr/>
        </p:nvSpPr>
        <p:spPr>
          <a:xfrm>
            <a:off x="2438334" y="6345734"/>
            <a:ext cx="8855245" cy="461665"/>
          </a:xfrm>
          <a:prstGeom prst="rect">
            <a:avLst/>
          </a:prstGeom>
          <a:noFill/>
        </p:spPr>
        <p:txBody>
          <a:bodyPr wrap="square" rtlCol="0">
            <a:spAutoFit/>
          </a:bodyPr>
          <a:lstStyle/>
          <a:p>
            <a:r>
              <a:rPr lang="en-US" sz="2400" dirty="0">
                <a:solidFill>
                  <a:schemeClr val="bg1"/>
                </a:solidFill>
              </a:rPr>
              <a:t>First year undergraduate programming in MU</a:t>
            </a:r>
          </a:p>
        </p:txBody>
      </p:sp>
    </p:spTree>
    <p:extLst>
      <p:ext uri="{BB962C8B-B14F-4D97-AF65-F5344CB8AC3E}">
        <p14:creationId xmlns:p14="http://schemas.microsoft.com/office/powerpoint/2010/main" val="240201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ABD0-1F12-F881-62F8-EB6B595465EF}"/>
              </a:ext>
            </a:extLst>
          </p:cNvPr>
          <p:cNvSpPr>
            <a:spLocks noGrp="1"/>
          </p:cNvSpPr>
          <p:nvPr>
            <p:ph type="title"/>
          </p:nvPr>
        </p:nvSpPr>
        <p:spPr>
          <a:xfrm>
            <a:off x="838200" y="365125"/>
            <a:ext cx="10515600" cy="1588366"/>
          </a:xfrm>
        </p:spPr>
        <p:txBody>
          <a:bodyPr>
            <a:normAutofit/>
          </a:bodyPr>
          <a:lstStyle/>
          <a:p>
            <a:r>
              <a:rPr lang="en-US" sz="4000" b="1" dirty="0">
                <a:latin typeface="+mj-lt"/>
              </a:rPr>
              <a:t>Are these ideas new?</a:t>
            </a:r>
          </a:p>
        </p:txBody>
      </p:sp>
      <p:sp>
        <p:nvSpPr>
          <p:cNvPr id="3" name="Text Placeholder 2">
            <a:extLst>
              <a:ext uri="{FF2B5EF4-FFF2-40B4-BE49-F238E27FC236}">
                <a16:creationId xmlns:a16="http://schemas.microsoft.com/office/drawing/2014/main" id="{D4732DA4-8A6C-06B8-5B91-E63B6033668B}"/>
              </a:ext>
            </a:extLst>
          </p:cNvPr>
          <p:cNvSpPr>
            <a:spLocks noGrp="1"/>
          </p:cNvSpPr>
          <p:nvPr>
            <p:ph type="body" idx="1"/>
          </p:nvPr>
        </p:nvSpPr>
        <p:spPr>
          <a:xfrm>
            <a:off x="838200" y="2005026"/>
            <a:ext cx="9552709" cy="3617913"/>
          </a:xfrm>
        </p:spPr>
        <p:txBody>
          <a:bodyPr>
            <a:normAutofit fontScale="85000" lnSpcReduction="20000"/>
          </a:bodyPr>
          <a:lstStyle/>
          <a:p>
            <a:r>
              <a:rPr lang="en-US" dirty="0"/>
              <a:t>U Michigan provides full GPT access to popular LLM models – GPT-4o, Llama, DALL-E, for all 100,00 students and staff through “</a:t>
            </a:r>
            <a:r>
              <a:rPr lang="en-US" dirty="0" err="1"/>
              <a:t>Maizey</a:t>
            </a:r>
            <a:r>
              <a:rPr lang="en-US" dirty="0"/>
              <a:t>”.</a:t>
            </a:r>
          </a:p>
          <a:p>
            <a:r>
              <a:rPr lang="en-US" dirty="0"/>
              <a:t>Built a private cloud-hosted instances of so no data sharing with big tech.</a:t>
            </a:r>
          </a:p>
          <a:p>
            <a:r>
              <a:rPr lang="en-US" dirty="0"/>
              <a:t>Instructors switch </a:t>
            </a:r>
            <a:r>
              <a:rPr lang="en-US" dirty="0" err="1"/>
              <a:t>Maizey</a:t>
            </a:r>
            <a:r>
              <a:rPr lang="en-US" dirty="0"/>
              <a:t> on/off using course materials from Canvas VLE which generates a TA with source identification, incremented weekly, 10 minutes set up.</a:t>
            </a:r>
          </a:p>
          <a:p>
            <a:r>
              <a:rPr lang="en-US" dirty="0"/>
              <a:t>2,500 such use cases</a:t>
            </a:r>
          </a:p>
          <a:p>
            <a:r>
              <a:rPr lang="en-US" dirty="0"/>
              <a:t>Accessibility for impaired students is in-built.</a:t>
            </a:r>
          </a:p>
        </p:txBody>
      </p:sp>
      <p:pic>
        <p:nvPicPr>
          <p:cNvPr id="6" name="Picture 5" descr="A yellow letter m on a blue background&#10;&#10;Description automatically generated">
            <a:extLst>
              <a:ext uri="{FF2B5EF4-FFF2-40B4-BE49-F238E27FC236}">
                <a16:creationId xmlns:a16="http://schemas.microsoft.com/office/drawing/2014/main" id="{9C4B3F50-5FBB-F347-ADF7-5FE17909382F}"/>
              </a:ext>
            </a:extLst>
          </p:cNvPr>
          <p:cNvPicPr>
            <a:picLocks noChangeAspect="1"/>
          </p:cNvPicPr>
          <p:nvPr/>
        </p:nvPicPr>
        <p:blipFill>
          <a:blip r:embed="rId2"/>
          <a:stretch>
            <a:fillRect/>
          </a:stretch>
        </p:blipFill>
        <p:spPr>
          <a:xfrm>
            <a:off x="10457411" y="336030"/>
            <a:ext cx="1477356" cy="1523523"/>
          </a:xfrm>
          <a:prstGeom prst="rect">
            <a:avLst/>
          </a:prstGeom>
        </p:spPr>
      </p:pic>
    </p:spTree>
    <p:extLst>
      <p:ext uri="{BB962C8B-B14F-4D97-AF65-F5344CB8AC3E}">
        <p14:creationId xmlns:p14="http://schemas.microsoft.com/office/powerpoint/2010/main" val="2268484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2EA8A-0D63-D247-8BF8-68B35F4F4D84}"/>
              </a:ext>
            </a:extLst>
          </p:cNvPr>
          <p:cNvSpPr>
            <a:spLocks noGrp="1"/>
          </p:cNvSpPr>
          <p:nvPr>
            <p:ph type="title"/>
          </p:nvPr>
        </p:nvSpPr>
        <p:spPr/>
        <p:txBody>
          <a:bodyPr/>
          <a:lstStyle/>
          <a:p>
            <a:r>
              <a:rPr lang="en-US" b="1" dirty="0"/>
              <a:t>How to progress this?</a:t>
            </a:r>
          </a:p>
        </p:txBody>
      </p:sp>
      <p:sp>
        <p:nvSpPr>
          <p:cNvPr id="3" name="Text Placeholder 2">
            <a:extLst>
              <a:ext uri="{FF2B5EF4-FFF2-40B4-BE49-F238E27FC236}">
                <a16:creationId xmlns:a16="http://schemas.microsoft.com/office/drawing/2014/main" id="{5018A5FC-B3E1-8F19-9EEF-208E3031D502}"/>
              </a:ext>
            </a:extLst>
          </p:cNvPr>
          <p:cNvSpPr>
            <a:spLocks noGrp="1"/>
          </p:cNvSpPr>
          <p:nvPr>
            <p:ph type="body" idx="1"/>
          </p:nvPr>
        </p:nvSpPr>
        <p:spPr>
          <a:xfrm>
            <a:off x="838200" y="1825625"/>
            <a:ext cx="5891784" cy="3617913"/>
          </a:xfrm>
        </p:spPr>
        <p:txBody>
          <a:bodyPr/>
          <a:lstStyle/>
          <a:p>
            <a:r>
              <a:rPr lang="en-US" dirty="0"/>
              <a:t>Use open LLMs .. </a:t>
            </a:r>
            <a:r>
              <a:rPr lang="en-US" dirty="0" err="1"/>
              <a:t>LLaMA</a:t>
            </a:r>
            <a:r>
              <a:rPr lang="en-US" dirty="0"/>
              <a:t> downloaded +350 times</a:t>
            </a:r>
          </a:p>
          <a:p>
            <a:r>
              <a:rPr lang="en-US" dirty="0"/>
              <a:t>Individual institutions / researchers access a shared cloud hosting at national level ?</a:t>
            </a:r>
          </a:p>
          <a:p>
            <a:r>
              <a:rPr lang="en-US" dirty="0"/>
              <a:t>Who could host and maintain such an infrastructure?</a:t>
            </a:r>
          </a:p>
          <a:p>
            <a:endParaRPr lang="en-US" dirty="0"/>
          </a:p>
        </p:txBody>
      </p:sp>
      <p:pic>
        <p:nvPicPr>
          <p:cNvPr id="6" name="Picture 5" descr="A light bulb with black lines&#10;&#10;Description automatically generated">
            <a:extLst>
              <a:ext uri="{FF2B5EF4-FFF2-40B4-BE49-F238E27FC236}">
                <a16:creationId xmlns:a16="http://schemas.microsoft.com/office/drawing/2014/main" id="{EE725E4C-7F81-0250-844D-C565D6AC227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03136" y="571500"/>
            <a:ext cx="5110688" cy="5475737"/>
          </a:xfrm>
          <a:prstGeom prst="rect">
            <a:avLst/>
          </a:prstGeom>
        </p:spPr>
      </p:pic>
    </p:spTree>
    <p:extLst>
      <p:ext uri="{BB962C8B-B14F-4D97-AF65-F5344CB8AC3E}">
        <p14:creationId xmlns:p14="http://schemas.microsoft.com/office/powerpoint/2010/main" val="2334972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838200" y="365125"/>
            <a:ext cx="10515600" cy="870551"/>
          </a:xfrm>
        </p:spPr>
        <p:txBody>
          <a:bodyPr>
            <a:normAutofit/>
          </a:bodyPr>
          <a:lstStyle/>
          <a:p>
            <a:r>
              <a:rPr lang="en-US" sz="4000" b="1" dirty="0">
                <a:latin typeface="+mj-lt"/>
              </a:rPr>
              <a:t>Future developments .. 1/3 </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838201" y="1163751"/>
            <a:ext cx="10515599" cy="5108918"/>
          </a:xfrm>
        </p:spPr>
        <p:txBody>
          <a:bodyPr>
            <a:normAutofit/>
          </a:bodyPr>
          <a:lstStyle/>
          <a:p>
            <a:pPr>
              <a:lnSpc>
                <a:spcPct val="100000"/>
              </a:lnSpc>
            </a:pPr>
            <a:r>
              <a:rPr lang="en-US" dirty="0">
                <a:latin typeface="+mn-lt"/>
              </a:rPr>
              <a:t>LLMs not planned or designed, they happened, </a:t>
            </a:r>
            <a:br>
              <a:rPr lang="en-US" dirty="0">
                <a:latin typeface="+mn-lt"/>
              </a:rPr>
            </a:br>
            <a:r>
              <a:rPr lang="en-US" dirty="0">
                <a:latin typeface="+mn-lt"/>
              </a:rPr>
              <a:t>their ability surprises us .. modelling sequences </a:t>
            </a:r>
            <a:br>
              <a:rPr lang="en-US" dirty="0">
                <a:latin typeface="+mn-lt"/>
              </a:rPr>
            </a:br>
            <a:r>
              <a:rPr lang="en-US" dirty="0">
                <a:latin typeface="+mn-lt"/>
              </a:rPr>
              <a:t>of tokens and generating plausible sequences </a:t>
            </a:r>
          </a:p>
          <a:p>
            <a:pPr>
              <a:lnSpc>
                <a:spcPct val="100000"/>
              </a:lnSpc>
            </a:pPr>
            <a:r>
              <a:rPr lang="en-US" dirty="0" err="1">
                <a:latin typeface="+mn-lt"/>
              </a:rPr>
              <a:t>Criticising</a:t>
            </a:r>
            <a:r>
              <a:rPr lang="en-US" dirty="0">
                <a:latin typeface="+mn-lt"/>
              </a:rPr>
              <a:t> them is disingenuous because they</a:t>
            </a:r>
            <a:br>
              <a:rPr lang="en-US" dirty="0">
                <a:latin typeface="+mn-lt"/>
              </a:rPr>
            </a:br>
            <a:r>
              <a:rPr lang="en-US" dirty="0">
                <a:latin typeface="+mn-lt"/>
              </a:rPr>
              <a:t>do have some form of inferred knowledge as parametric memory which we do not understand</a:t>
            </a:r>
          </a:p>
          <a:p>
            <a:pPr>
              <a:lnSpc>
                <a:spcPct val="100000"/>
              </a:lnSpc>
            </a:pPr>
            <a:r>
              <a:rPr lang="en-US" dirty="0">
                <a:latin typeface="+mn-lt"/>
              </a:rPr>
              <a:t>Clear opportunity for improved productivity and scale</a:t>
            </a:r>
          </a:p>
          <a:p>
            <a:pPr lvl="1">
              <a:lnSpc>
                <a:spcPct val="100000"/>
              </a:lnSpc>
            </a:pPr>
            <a:r>
              <a:rPr lang="en-US" dirty="0">
                <a:latin typeface="+mn-lt"/>
              </a:rPr>
              <a:t>raising the floor &amp; allowing people to engage in new skills and tasks</a:t>
            </a:r>
          </a:p>
          <a:p>
            <a:pPr lvl="1">
              <a:lnSpc>
                <a:spcPct val="100000"/>
              </a:lnSpc>
            </a:pPr>
            <a:r>
              <a:rPr lang="en-US" dirty="0">
                <a:latin typeface="+mn-lt"/>
              </a:rPr>
              <a:t>raising the ceiling &amp; allowing people to do complex tasks not heretofore possible</a:t>
            </a:r>
          </a:p>
        </p:txBody>
      </p:sp>
      <p:pic>
        <p:nvPicPr>
          <p:cNvPr id="3" name="Picture 2" descr="A colorful spheres and lines connected together&#10;&#10;Description automatically generated with medium confidence">
            <a:extLst>
              <a:ext uri="{FF2B5EF4-FFF2-40B4-BE49-F238E27FC236}">
                <a16:creationId xmlns:a16="http://schemas.microsoft.com/office/drawing/2014/main" id="{3C545A66-613A-2EB5-6A91-D50515F83052}"/>
              </a:ext>
            </a:extLst>
          </p:cNvPr>
          <p:cNvPicPr>
            <a:picLocks noChangeAspect="1"/>
          </p:cNvPicPr>
          <p:nvPr/>
        </p:nvPicPr>
        <p:blipFill>
          <a:blip r:embed="rId2">
            <a:clrChange>
              <a:clrFrom>
                <a:srgbClr val="EAF8FB"/>
              </a:clrFrom>
              <a:clrTo>
                <a:srgbClr val="EAF8FB">
                  <a:alpha val="0"/>
                </a:srgbClr>
              </a:clrTo>
            </a:clrChange>
          </a:blip>
          <a:stretch>
            <a:fillRect/>
          </a:stretch>
        </p:blipFill>
        <p:spPr>
          <a:xfrm>
            <a:off x="9408856" y="800400"/>
            <a:ext cx="2339391" cy="2339391"/>
          </a:xfrm>
          <a:prstGeom prst="rect">
            <a:avLst/>
          </a:prstGeom>
        </p:spPr>
      </p:pic>
    </p:spTree>
    <p:extLst>
      <p:ext uri="{BB962C8B-B14F-4D97-AF65-F5344CB8AC3E}">
        <p14:creationId xmlns:p14="http://schemas.microsoft.com/office/powerpoint/2010/main" val="4231149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838200" y="365125"/>
            <a:ext cx="10515600" cy="870551"/>
          </a:xfrm>
        </p:spPr>
        <p:txBody>
          <a:bodyPr>
            <a:normAutofit/>
          </a:bodyPr>
          <a:lstStyle/>
          <a:p>
            <a:r>
              <a:rPr lang="en-US" sz="4000" b="1" dirty="0">
                <a:latin typeface="+mj-lt"/>
              </a:rPr>
              <a:t>Future developments .. 2/3 </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838201" y="1163751"/>
            <a:ext cx="10515599" cy="5108918"/>
          </a:xfrm>
        </p:spPr>
        <p:txBody>
          <a:bodyPr>
            <a:normAutofit/>
          </a:bodyPr>
          <a:lstStyle/>
          <a:p>
            <a:pPr>
              <a:lnSpc>
                <a:spcPct val="100000"/>
              </a:lnSpc>
            </a:pPr>
            <a:r>
              <a:rPr lang="en-US" dirty="0">
                <a:latin typeface="+mn-lt"/>
              </a:rPr>
              <a:t>AI literacy is mandatory, some form of job </a:t>
            </a:r>
            <a:br>
              <a:rPr lang="en-US" dirty="0">
                <a:latin typeface="+mn-lt"/>
              </a:rPr>
            </a:br>
            <a:r>
              <a:rPr lang="en-US" dirty="0">
                <a:latin typeface="+mn-lt"/>
              </a:rPr>
              <a:t>displacement is likely</a:t>
            </a:r>
          </a:p>
          <a:p>
            <a:pPr>
              <a:lnSpc>
                <a:spcPct val="100000"/>
              </a:lnSpc>
            </a:pPr>
            <a:r>
              <a:rPr lang="en-US" kern="1200" dirty="0">
                <a:latin typeface="+mn-lt"/>
                <a:ea typeface="+mn-ea"/>
                <a:cs typeface="+mn-cs"/>
              </a:rPr>
              <a:t>AI research </a:t>
            </a:r>
            <a:r>
              <a:rPr lang="en-US" sz="2800" kern="1200" dirty="0">
                <a:latin typeface="+mn-lt"/>
                <a:ea typeface="+mn-ea"/>
                <a:cs typeface="+mn-cs"/>
              </a:rPr>
              <a:t>is now production AI for big tech who </a:t>
            </a:r>
            <a:br>
              <a:rPr lang="en-US" sz="2800" kern="1200" dirty="0">
                <a:latin typeface="+mn-lt"/>
                <a:ea typeface="+mn-ea"/>
                <a:cs typeface="+mn-cs"/>
              </a:rPr>
            </a:br>
            <a:r>
              <a:rPr lang="en-US" sz="2800" kern="1200" dirty="0">
                <a:latin typeface="+mn-lt"/>
                <a:ea typeface="+mn-ea"/>
                <a:cs typeface="+mn-cs"/>
              </a:rPr>
              <a:t>have the $$$, data and researchers and the science </a:t>
            </a:r>
            <a:br>
              <a:rPr lang="en-US" sz="2800" kern="1200" dirty="0">
                <a:latin typeface="+mn-lt"/>
                <a:ea typeface="+mn-ea"/>
                <a:cs typeface="+mn-cs"/>
              </a:rPr>
            </a:br>
            <a:r>
              <a:rPr lang="en-US" sz="2800" kern="1200" dirty="0">
                <a:latin typeface="+mn-lt"/>
                <a:ea typeface="+mn-ea"/>
                <a:cs typeface="+mn-cs"/>
              </a:rPr>
              <a:t>behind </a:t>
            </a:r>
            <a:r>
              <a:rPr lang="en-US" kern="1200" dirty="0">
                <a:latin typeface="+mn-lt"/>
                <a:ea typeface="+mn-ea"/>
                <a:cs typeface="+mn-cs"/>
              </a:rPr>
              <a:t>understanding</a:t>
            </a:r>
            <a:r>
              <a:rPr lang="en-US" sz="2800" kern="1200" dirty="0">
                <a:latin typeface="+mn-lt"/>
                <a:ea typeface="+mn-ea"/>
                <a:cs typeface="+mn-cs"/>
              </a:rPr>
              <a:t> is stalling in the gold rush</a:t>
            </a:r>
          </a:p>
          <a:p>
            <a:pPr>
              <a:lnSpc>
                <a:spcPct val="100000"/>
              </a:lnSpc>
            </a:pPr>
            <a:r>
              <a:rPr lang="en-US" kern="1200" dirty="0">
                <a:latin typeface="+mn-lt"/>
                <a:ea typeface="+mn-ea"/>
                <a:cs typeface="+mn-cs"/>
              </a:rPr>
              <a:t>YoY 2023-4 </a:t>
            </a:r>
            <a:r>
              <a:rPr lang="en-IE" sz="2800" dirty="0">
                <a:highlight>
                  <a:schemeClr val="lt1"/>
                </a:highlight>
                <a:latin typeface="+mn-lt"/>
                <a:ea typeface="PT Sans"/>
                <a:cs typeface="PT Sans"/>
                <a:sym typeface="PT Sans"/>
              </a:rPr>
              <a:t>change in </a:t>
            </a:r>
            <a:br>
              <a:rPr lang="en-IE" sz="2800" dirty="0">
                <a:highlight>
                  <a:schemeClr val="lt1"/>
                </a:highlight>
                <a:latin typeface="+mn-lt"/>
                <a:ea typeface="PT Sans"/>
                <a:cs typeface="PT Sans"/>
                <a:sym typeface="PT Sans"/>
              </a:rPr>
            </a:br>
            <a:r>
              <a:rPr lang="en-IE" sz="2800" dirty="0">
                <a:highlight>
                  <a:schemeClr val="lt1"/>
                </a:highlight>
                <a:latin typeface="+mn-lt"/>
                <a:ea typeface="PT Sans"/>
                <a:cs typeface="PT Sans"/>
                <a:sym typeface="PT Sans"/>
              </a:rPr>
              <a:t>AI publication levels</a:t>
            </a:r>
          </a:p>
          <a:p>
            <a:pPr>
              <a:lnSpc>
                <a:spcPct val="100000"/>
              </a:lnSpc>
            </a:pPr>
            <a:endParaRPr lang="en-US" sz="2800" kern="1200" dirty="0">
              <a:latin typeface="+mn-lt"/>
              <a:ea typeface="+mn-ea"/>
              <a:cs typeface="+mn-cs"/>
            </a:endParaRPr>
          </a:p>
        </p:txBody>
      </p:sp>
      <p:pic>
        <p:nvPicPr>
          <p:cNvPr id="3" name="Picture 2" descr="A colorful spheres and lines connected together&#10;&#10;Description automatically generated with medium confidence">
            <a:extLst>
              <a:ext uri="{FF2B5EF4-FFF2-40B4-BE49-F238E27FC236}">
                <a16:creationId xmlns:a16="http://schemas.microsoft.com/office/drawing/2014/main" id="{3C545A66-613A-2EB5-6A91-D50515F83052}"/>
              </a:ext>
            </a:extLst>
          </p:cNvPr>
          <p:cNvPicPr>
            <a:picLocks noChangeAspect="1"/>
          </p:cNvPicPr>
          <p:nvPr/>
        </p:nvPicPr>
        <p:blipFill>
          <a:blip r:embed="rId2">
            <a:clrChange>
              <a:clrFrom>
                <a:srgbClr val="EAF8FB"/>
              </a:clrFrom>
              <a:clrTo>
                <a:srgbClr val="EAF8FB">
                  <a:alpha val="0"/>
                </a:srgbClr>
              </a:clrTo>
            </a:clrChange>
          </a:blip>
          <a:stretch>
            <a:fillRect/>
          </a:stretch>
        </p:blipFill>
        <p:spPr>
          <a:xfrm>
            <a:off x="9408856" y="800400"/>
            <a:ext cx="2339391" cy="2339391"/>
          </a:xfrm>
          <a:prstGeom prst="rect">
            <a:avLst/>
          </a:prstGeom>
        </p:spPr>
      </p:pic>
      <p:pic>
        <p:nvPicPr>
          <p:cNvPr id="2" name="Google Shape;1361;p96" title="Chart">
            <a:extLst>
              <a:ext uri="{FF2B5EF4-FFF2-40B4-BE49-F238E27FC236}">
                <a16:creationId xmlns:a16="http://schemas.microsoft.com/office/drawing/2014/main" id="{0D038402-CF8C-D6A2-3D0E-EAB87D579ACA}"/>
              </a:ext>
            </a:extLst>
          </p:cNvPr>
          <p:cNvPicPr preferRelativeResize="0"/>
          <p:nvPr/>
        </p:nvPicPr>
        <p:blipFill rotWithShape="1">
          <a:blip r:embed="rId3">
            <a:clrChange>
              <a:clrFrom>
                <a:srgbClr val="FFFFFF"/>
              </a:clrFrom>
              <a:clrTo>
                <a:srgbClr val="FFFFFF">
                  <a:alpha val="0"/>
                </a:srgbClr>
              </a:clrTo>
            </a:clrChange>
            <a:alphaModFix/>
          </a:blip>
          <a:srcRect l="7467" b="13696"/>
          <a:stretch/>
        </p:blipFill>
        <p:spPr>
          <a:xfrm>
            <a:off x="6685935" y="3139791"/>
            <a:ext cx="5332694" cy="3019286"/>
          </a:xfrm>
          <a:prstGeom prst="rect">
            <a:avLst/>
          </a:prstGeom>
          <a:noFill/>
          <a:ln>
            <a:noFill/>
          </a:ln>
        </p:spPr>
      </p:pic>
    </p:spTree>
    <p:extLst>
      <p:ext uri="{BB962C8B-B14F-4D97-AF65-F5344CB8AC3E}">
        <p14:creationId xmlns:p14="http://schemas.microsoft.com/office/powerpoint/2010/main" val="146265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0EB0586-17F5-C941-9A96-E55EFF21DB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601" y="2753060"/>
            <a:ext cx="8501063" cy="2742530"/>
          </a:xfrm>
        </p:spPr>
      </p:pic>
      <p:sp>
        <p:nvSpPr>
          <p:cNvPr id="4" name="Footer Placeholder 3">
            <a:extLst>
              <a:ext uri="{FF2B5EF4-FFF2-40B4-BE49-F238E27FC236}">
                <a16:creationId xmlns:a16="http://schemas.microsoft.com/office/drawing/2014/main" id="{3ECED63E-357E-BE42-819F-5C6EFAA98D6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572F380-59DA-9E41-9E47-DE1E916861B0}"/>
              </a:ext>
            </a:extLst>
          </p:cNvPr>
          <p:cNvSpPr>
            <a:spLocks noGrp="1"/>
          </p:cNvSpPr>
          <p:nvPr>
            <p:ph type="sldNum" sz="quarter" idx="12"/>
          </p:nvPr>
        </p:nvSpPr>
        <p:spPr/>
        <p:txBody>
          <a:bodyPr/>
          <a:lstStyle/>
          <a:p>
            <a:fld id="{EB0C8133-AF5C-49AA-B844-F6668C19F3DF}" type="slidenum">
              <a:rPr lang="en-GB" smtClean="0"/>
              <a:pPr/>
              <a:t>5</a:t>
            </a:fld>
            <a:endParaRPr lang="en-GB" dirty="0"/>
          </a:p>
        </p:txBody>
      </p:sp>
      <p:pic>
        <p:nvPicPr>
          <p:cNvPr id="3" name="Picture 2" descr="A close up of a cat&#10;&#10;Description automatically generated">
            <a:extLst>
              <a:ext uri="{FF2B5EF4-FFF2-40B4-BE49-F238E27FC236}">
                <a16:creationId xmlns:a16="http://schemas.microsoft.com/office/drawing/2014/main" id="{F18B50A9-06B6-ED19-CD11-D8ACE1FA80AA}"/>
              </a:ext>
            </a:extLst>
          </p:cNvPr>
          <p:cNvPicPr>
            <a:picLocks noChangeAspect="1"/>
          </p:cNvPicPr>
          <p:nvPr/>
        </p:nvPicPr>
        <p:blipFill>
          <a:blip r:embed="rId3"/>
          <a:stretch>
            <a:fillRect/>
          </a:stretch>
        </p:blipFill>
        <p:spPr>
          <a:xfrm>
            <a:off x="735898" y="1072092"/>
            <a:ext cx="915103" cy="966258"/>
          </a:xfrm>
          <a:prstGeom prst="rect">
            <a:avLst/>
          </a:prstGeom>
        </p:spPr>
      </p:pic>
      <p:pic>
        <p:nvPicPr>
          <p:cNvPr id="9" name="Picture 8" descr="A white kitten with blue eyes&#10;&#10;Description automatically generated">
            <a:extLst>
              <a:ext uri="{FF2B5EF4-FFF2-40B4-BE49-F238E27FC236}">
                <a16:creationId xmlns:a16="http://schemas.microsoft.com/office/drawing/2014/main" id="{7DC23C30-94BD-0FC9-E398-C6385E531CBA}"/>
              </a:ext>
            </a:extLst>
          </p:cNvPr>
          <p:cNvPicPr>
            <a:picLocks noChangeAspect="1"/>
          </p:cNvPicPr>
          <p:nvPr/>
        </p:nvPicPr>
        <p:blipFill>
          <a:blip r:embed="rId4"/>
          <a:stretch>
            <a:fillRect/>
          </a:stretch>
        </p:blipFill>
        <p:spPr>
          <a:xfrm>
            <a:off x="1950057" y="4739640"/>
            <a:ext cx="908050" cy="1079500"/>
          </a:xfrm>
          <a:prstGeom prst="rect">
            <a:avLst/>
          </a:prstGeom>
        </p:spPr>
      </p:pic>
      <p:pic>
        <p:nvPicPr>
          <p:cNvPr id="11" name="Picture 10" descr="A cat lying on a white wall&#10;&#10;Description automatically generated">
            <a:extLst>
              <a:ext uri="{FF2B5EF4-FFF2-40B4-BE49-F238E27FC236}">
                <a16:creationId xmlns:a16="http://schemas.microsoft.com/office/drawing/2014/main" id="{FF13D413-F798-1257-A902-C27F1A9445A9}"/>
              </a:ext>
            </a:extLst>
          </p:cNvPr>
          <p:cNvPicPr>
            <a:picLocks noChangeAspect="1"/>
          </p:cNvPicPr>
          <p:nvPr/>
        </p:nvPicPr>
        <p:blipFill>
          <a:blip r:embed="rId5"/>
          <a:stretch>
            <a:fillRect/>
          </a:stretch>
        </p:blipFill>
        <p:spPr>
          <a:xfrm>
            <a:off x="1765301" y="1706379"/>
            <a:ext cx="1277562" cy="807419"/>
          </a:xfrm>
          <a:prstGeom prst="rect">
            <a:avLst/>
          </a:prstGeom>
        </p:spPr>
      </p:pic>
      <p:pic>
        <p:nvPicPr>
          <p:cNvPr id="13" name="Picture 12" descr="A cat with big eyes&#10;&#10;Description automatically generated">
            <a:extLst>
              <a:ext uri="{FF2B5EF4-FFF2-40B4-BE49-F238E27FC236}">
                <a16:creationId xmlns:a16="http://schemas.microsoft.com/office/drawing/2014/main" id="{EEADB32F-3556-5096-1498-779ED3DFF7CB}"/>
              </a:ext>
            </a:extLst>
          </p:cNvPr>
          <p:cNvPicPr>
            <a:picLocks noChangeAspect="1"/>
          </p:cNvPicPr>
          <p:nvPr/>
        </p:nvPicPr>
        <p:blipFill>
          <a:blip r:embed="rId6"/>
          <a:stretch>
            <a:fillRect/>
          </a:stretch>
        </p:blipFill>
        <p:spPr>
          <a:xfrm>
            <a:off x="1659404" y="2593552"/>
            <a:ext cx="1147004" cy="948690"/>
          </a:xfrm>
          <a:prstGeom prst="rect">
            <a:avLst/>
          </a:prstGeom>
        </p:spPr>
      </p:pic>
      <p:pic>
        <p:nvPicPr>
          <p:cNvPr id="15" name="Picture 14" descr="A cat stretching on a white background&#10;&#10;Description automatically generated">
            <a:extLst>
              <a:ext uri="{FF2B5EF4-FFF2-40B4-BE49-F238E27FC236}">
                <a16:creationId xmlns:a16="http://schemas.microsoft.com/office/drawing/2014/main" id="{0670B417-97B5-E739-40A5-8BAB80B740E5}"/>
              </a:ext>
            </a:extLst>
          </p:cNvPr>
          <p:cNvPicPr>
            <a:picLocks noChangeAspect="1"/>
          </p:cNvPicPr>
          <p:nvPr/>
        </p:nvPicPr>
        <p:blipFill>
          <a:blip r:embed="rId7"/>
          <a:stretch>
            <a:fillRect/>
          </a:stretch>
        </p:blipFill>
        <p:spPr>
          <a:xfrm>
            <a:off x="627899" y="3693266"/>
            <a:ext cx="1277562" cy="1256030"/>
          </a:xfrm>
          <a:prstGeom prst="rect">
            <a:avLst/>
          </a:prstGeom>
        </p:spPr>
      </p:pic>
      <p:pic>
        <p:nvPicPr>
          <p:cNvPr id="17" name="Picture 16" descr="A cat sitting on a white surface&#10;&#10;Description automatically generated">
            <a:extLst>
              <a:ext uri="{FF2B5EF4-FFF2-40B4-BE49-F238E27FC236}">
                <a16:creationId xmlns:a16="http://schemas.microsoft.com/office/drawing/2014/main" id="{398F1532-D018-F6AD-6A46-019C6C5C9184}"/>
              </a:ext>
            </a:extLst>
          </p:cNvPr>
          <p:cNvPicPr>
            <a:picLocks noChangeAspect="1"/>
          </p:cNvPicPr>
          <p:nvPr/>
        </p:nvPicPr>
        <p:blipFill>
          <a:blip r:embed="rId8"/>
          <a:stretch>
            <a:fillRect/>
          </a:stretch>
        </p:blipFill>
        <p:spPr>
          <a:xfrm>
            <a:off x="255270" y="2113862"/>
            <a:ext cx="1395731" cy="1428380"/>
          </a:xfrm>
          <a:prstGeom prst="rect">
            <a:avLst/>
          </a:prstGeom>
        </p:spPr>
      </p:pic>
      <p:pic>
        <p:nvPicPr>
          <p:cNvPr id="19" name="Picture 18" descr="A cat sitting on a white background&#10;&#10;Description automatically generated">
            <a:extLst>
              <a:ext uri="{FF2B5EF4-FFF2-40B4-BE49-F238E27FC236}">
                <a16:creationId xmlns:a16="http://schemas.microsoft.com/office/drawing/2014/main" id="{BBDFD7EF-A19E-B4DE-771C-B08678D2031F}"/>
              </a:ext>
            </a:extLst>
          </p:cNvPr>
          <p:cNvPicPr>
            <a:picLocks noChangeAspect="1"/>
          </p:cNvPicPr>
          <p:nvPr/>
        </p:nvPicPr>
        <p:blipFill>
          <a:blip r:embed="rId9"/>
          <a:stretch>
            <a:fillRect/>
          </a:stretch>
        </p:blipFill>
        <p:spPr>
          <a:xfrm>
            <a:off x="717551" y="5021580"/>
            <a:ext cx="933450" cy="1111250"/>
          </a:xfrm>
          <a:prstGeom prst="rect">
            <a:avLst/>
          </a:prstGeom>
        </p:spPr>
      </p:pic>
      <p:sp>
        <p:nvSpPr>
          <p:cNvPr id="2" name="Rectangle 1">
            <a:extLst>
              <a:ext uri="{FF2B5EF4-FFF2-40B4-BE49-F238E27FC236}">
                <a16:creationId xmlns:a16="http://schemas.microsoft.com/office/drawing/2014/main" id="{9FBAD0F5-525F-77C9-B6AB-E3D1FC369A2C}"/>
              </a:ext>
            </a:extLst>
          </p:cNvPr>
          <p:cNvSpPr/>
          <p:nvPr/>
        </p:nvSpPr>
        <p:spPr>
          <a:xfrm>
            <a:off x="6420971" y="2513798"/>
            <a:ext cx="4289611" cy="3187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4640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1330-6641-5562-92AB-AF7992F6EAC1}"/>
              </a:ext>
            </a:extLst>
          </p:cNvPr>
          <p:cNvSpPr>
            <a:spLocks noGrp="1"/>
          </p:cNvSpPr>
          <p:nvPr>
            <p:ph type="title"/>
          </p:nvPr>
        </p:nvSpPr>
        <p:spPr>
          <a:xfrm>
            <a:off x="838200" y="75876"/>
            <a:ext cx="10515600" cy="1325563"/>
          </a:xfrm>
        </p:spPr>
        <p:txBody>
          <a:bodyPr>
            <a:normAutofit/>
          </a:bodyPr>
          <a:lstStyle/>
          <a:p>
            <a:r>
              <a:rPr lang="en-US" sz="4000" b="1" dirty="0">
                <a:latin typeface="+mj-lt"/>
              </a:rPr>
              <a:t>Future developments .. 3/3 </a:t>
            </a:r>
          </a:p>
        </p:txBody>
      </p:sp>
      <p:sp>
        <p:nvSpPr>
          <p:cNvPr id="3" name="Text Placeholder 2">
            <a:extLst>
              <a:ext uri="{FF2B5EF4-FFF2-40B4-BE49-F238E27FC236}">
                <a16:creationId xmlns:a16="http://schemas.microsoft.com/office/drawing/2014/main" id="{BF6BADEF-55E3-76E8-7085-3B452E09BD60}"/>
              </a:ext>
            </a:extLst>
          </p:cNvPr>
          <p:cNvSpPr>
            <a:spLocks noGrp="1"/>
          </p:cNvSpPr>
          <p:nvPr>
            <p:ph type="body" idx="1"/>
          </p:nvPr>
        </p:nvSpPr>
        <p:spPr>
          <a:xfrm>
            <a:off x="838200" y="1230453"/>
            <a:ext cx="10426002" cy="5142603"/>
          </a:xfrm>
        </p:spPr>
        <p:txBody>
          <a:bodyPr>
            <a:normAutofit fontScale="92500" lnSpcReduction="10000"/>
          </a:bodyPr>
          <a:lstStyle/>
          <a:p>
            <a:pPr algn="l"/>
            <a:r>
              <a:rPr lang="en-IE" b="0" i="0" dirty="0">
                <a:effectLst/>
                <a:latin typeface="Arial" panose="020B0604020202020204" pitchFamily="34" charset="0"/>
              </a:rPr>
              <a:t>AI is the $600 B </a:t>
            </a:r>
            <a:r>
              <a:rPr lang="en-IE" b="0" i="0" dirty="0">
                <a:effectLst/>
                <a:latin typeface="+mn-lt"/>
              </a:rPr>
              <a:t>question according to Sequoia </a:t>
            </a:r>
            <a:br>
              <a:rPr lang="en-IE" b="0" i="0" dirty="0">
                <a:effectLst/>
                <a:latin typeface="+mn-lt"/>
              </a:rPr>
            </a:br>
            <a:r>
              <a:rPr lang="en-IE" b="0" i="0" dirty="0">
                <a:effectLst/>
                <a:latin typeface="+mn-lt"/>
              </a:rPr>
              <a:t>Capital in June 2024 </a:t>
            </a:r>
            <a:r>
              <a:rPr lang="en-IE" dirty="0">
                <a:latin typeface="+mn-lt"/>
              </a:rPr>
              <a:t>.. w</a:t>
            </a:r>
            <a:r>
              <a:rPr lang="en-IE" b="0" i="0" dirty="0">
                <a:effectLst/>
                <a:latin typeface="+mn-lt"/>
              </a:rPr>
              <a:t>hen and from where will </a:t>
            </a:r>
            <a:br>
              <a:rPr lang="en-IE" b="0" i="0" dirty="0">
                <a:effectLst/>
                <a:latin typeface="+mn-lt"/>
              </a:rPr>
            </a:br>
            <a:r>
              <a:rPr lang="en-IE" b="0" i="0" dirty="0">
                <a:effectLst/>
                <a:latin typeface="+mn-lt"/>
              </a:rPr>
              <a:t>the </a:t>
            </a:r>
            <a:r>
              <a:rPr lang="en-IE" b="0" i="0" dirty="0" err="1">
                <a:effectLst/>
                <a:latin typeface="+mn-lt"/>
              </a:rPr>
              <a:t>RoI</a:t>
            </a:r>
            <a:r>
              <a:rPr lang="en-IE" b="0" i="0" dirty="0">
                <a:effectLst/>
                <a:latin typeface="+mn-lt"/>
              </a:rPr>
              <a:t> come from?</a:t>
            </a:r>
          </a:p>
          <a:p>
            <a:pPr algn="l"/>
            <a:r>
              <a:rPr lang="en-IE" b="0" i="0" dirty="0" err="1">
                <a:effectLst/>
                <a:latin typeface="Arial" panose="020B0604020202020204" pitchFamily="34" charset="0"/>
              </a:rPr>
              <a:t>Copilot</a:t>
            </a:r>
            <a:r>
              <a:rPr lang="en-IE" b="0" i="0" dirty="0">
                <a:effectLst/>
                <a:latin typeface="Arial" panose="020B0604020202020204" pitchFamily="34" charset="0"/>
              </a:rPr>
              <a:t> or Gemini have not yet set the world on fire </a:t>
            </a:r>
            <a:br>
              <a:rPr lang="en-IE" b="0" i="0" dirty="0">
                <a:effectLst/>
                <a:latin typeface="Arial" panose="020B0604020202020204" pitchFamily="34" charset="0"/>
              </a:rPr>
            </a:br>
            <a:r>
              <a:rPr lang="en-IE" b="0" i="0" dirty="0">
                <a:effectLst/>
                <a:latin typeface="Arial" panose="020B0604020202020204" pitchFamily="34" charset="0"/>
              </a:rPr>
              <a:t>though it is still early, and while </a:t>
            </a:r>
            <a:r>
              <a:rPr lang="en-IE" b="0" i="0" dirty="0" err="1">
                <a:effectLst/>
                <a:latin typeface="Arial" panose="020B0604020202020204" pitchFamily="34" charset="0"/>
              </a:rPr>
              <a:t>OpenAI</a:t>
            </a:r>
            <a:r>
              <a:rPr lang="en-IE" b="0" i="0" dirty="0">
                <a:effectLst/>
                <a:latin typeface="Arial" panose="020B0604020202020204" pitchFamily="34" charset="0"/>
              </a:rPr>
              <a:t> seems to </a:t>
            </a:r>
            <a:br>
              <a:rPr lang="en-IE" b="0" i="0" dirty="0">
                <a:effectLst/>
                <a:latin typeface="Arial" panose="020B0604020202020204" pitchFamily="34" charset="0"/>
              </a:rPr>
            </a:br>
            <a:r>
              <a:rPr lang="en-IE" b="0" i="0" dirty="0">
                <a:effectLst/>
                <a:latin typeface="Arial" panose="020B0604020202020204" pitchFamily="34" charset="0"/>
              </a:rPr>
              <a:t>make money from </a:t>
            </a:r>
            <a:r>
              <a:rPr lang="en-IE" b="0" i="0" dirty="0" err="1">
                <a:effectLst/>
                <a:latin typeface="Arial" panose="020B0604020202020204" pitchFamily="34" charset="0"/>
              </a:rPr>
              <a:t>ChatGPT</a:t>
            </a:r>
            <a:r>
              <a:rPr lang="en-IE" b="0" i="0" dirty="0">
                <a:effectLst/>
                <a:latin typeface="Arial" panose="020B0604020202020204" pitchFamily="34" charset="0"/>
              </a:rPr>
              <a:t> and GPT licensing and subscriptions, it’s probably spending more on costs.</a:t>
            </a:r>
          </a:p>
          <a:p>
            <a:pPr algn="l"/>
            <a:r>
              <a:rPr lang="en-IE" b="0" i="0" dirty="0">
                <a:effectLst/>
                <a:latin typeface="Arial" panose="020B0604020202020204" pitchFamily="34" charset="0"/>
              </a:rPr>
              <a:t>Customer service apps are the early winners in terms of LLM applications followed by personal productivity applications.</a:t>
            </a:r>
          </a:p>
          <a:p>
            <a:pPr algn="l"/>
            <a:r>
              <a:rPr lang="en-IE" dirty="0">
                <a:latin typeface="Arial" panose="020B0604020202020204" pitchFamily="34" charset="0"/>
              </a:rPr>
              <a:t>Slapping </a:t>
            </a:r>
            <a:r>
              <a:rPr lang="en-IE" dirty="0" err="1">
                <a:latin typeface="Arial" panose="020B0604020202020204" pitchFamily="34" charset="0"/>
              </a:rPr>
              <a:t>GenAI</a:t>
            </a:r>
            <a:r>
              <a:rPr lang="en-IE" dirty="0">
                <a:latin typeface="Arial" panose="020B0604020202020204" pitchFamily="34" charset="0"/>
              </a:rPr>
              <a:t> onto everything – sidecar </a:t>
            </a:r>
            <a:r>
              <a:rPr lang="en-IE" dirty="0" err="1">
                <a:latin typeface="Arial" panose="020B0604020202020204" pitchFamily="34" charset="0"/>
              </a:rPr>
              <a:t>GenAI</a:t>
            </a:r>
            <a:r>
              <a:rPr lang="en-IE" dirty="0">
                <a:latin typeface="Arial" panose="020B0604020202020204" pitchFamily="34" charset="0"/>
              </a:rPr>
              <a:t> – damages AI because it is noise and sounds like snake oil, replays the failed hypes with “metaverse” and “blockchain” and undermines the good AI we have, so the unrealised expectations will badmouth all AI.</a:t>
            </a:r>
            <a:endParaRPr lang="en-IE" b="0" i="0" dirty="0">
              <a:effectLst/>
              <a:latin typeface="Arial" panose="020B0604020202020204" pitchFamily="34" charset="0"/>
            </a:endParaRPr>
          </a:p>
        </p:txBody>
      </p:sp>
      <p:pic>
        <p:nvPicPr>
          <p:cNvPr id="4" name="Picture 3" descr="A colorful spheres and lines connected together&#10;&#10;Description automatically generated with medium confidence">
            <a:extLst>
              <a:ext uri="{FF2B5EF4-FFF2-40B4-BE49-F238E27FC236}">
                <a16:creationId xmlns:a16="http://schemas.microsoft.com/office/drawing/2014/main" id="{11CD59D5-606A-80B9-09A0-3A250417D288}"/>
              </a:ext>
            </a:extLst>
          </p:cNvPr>
          <p:cNvPicPr>
            <a:picLocks noChangeAspect="1"/>
          </p:cNvPicPr>
          <p:nvPr/>
        </p:nvPicPr>
        <p:blipFill>
          <a:blip r:embed="rId2">
            <a:clrChange>
              <a:clrFrom>
                <a:srgbClr val="EAF8FB"/>
              </a:clrFrom>
              <a:clrTo>
                <a:srgbClr val="EAF8FB">
                  <a:alpha val="0"/>
                </a:srgbClr>
              </a:clrTo>
            </a:clrChange>
          </a:blip>
          <a:stretch>
            <a:fillRect/>
          </a:stretch>
        </p:blipFill>
        <p:spPr>
          <a:xfrm>
            <a:off x="9408856" y="800400"/>
            <a:ext cx="2339391" cy="2339391"/>
          </a:xfrm>
          <a:prstGeom prst="rect">
            <a:avLst/>
          </a:prstGeom>
        </p:spPr>
      </p:pic>
    </p:spTree>
    <p:extLst>
      <p:ext uri="{BB962C8B-B14F-4D97-AF65-F5344CB8AC3E}">
        <p14:creationId xmlns:p14="http://schemas.microsoft.com/office/powerpoint/2010/main" val="1717966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45BB-EACB-CB44-A05B-5F9F03B51CFD}"/>
              </a:ext>
            </a:extLst>
          </p:cNvPr>
          <p:cNvSpPr>
            <a:spLocks noGrp="1"/>
          </p:cNvSpPr>
          <p:nvPr>
            <p:ph type="title"/>
          </p:nvPr>
        </p:nvSpPr>
        <p:spPr>
          <a:xfrm>
            <a:off x="792282" y="461806"/>
            <a:ext cx="5901784" cy="5934387"/>
          </a:xfrm>
        </p:spPr>
        <p:txBody>
          <a:bodyPr>
            <a:noAutofit/>
          </a:bodyPr>
          <a:lstStyle/>
          <a:p>
            <a:r>
              <a:rPr lang="en-US" sz="4000" b="1" dirty="0">
                <a:latin typeface="+mj-lt"/>
              </a:rPr>
              <a:t>Takeaways …</a:t>
            </a:r>
            <a:br>
              <a:rPr lang="en-US" sz="2400" dirty="0">
                <a:latin typeface="+mj-lt"/>
              </a:rPr>
            </a:br>
            <a:br>
              <a:rPr lang="en-US" sz="2400" dirty="0">
                <a:latin typeface="+mj-lt"/>
              </a:rPr>
            </a:br>
            <a:r>
              <a:rPr lang="en-US" sz="2400" dirty="0">
                <a:latin typeface="+mj-lt"/>
              </a:rPr>
              <a:t>	1. </a:t>
            </a:r>
            <a:r>
              <a:rPr lang="en-US" sz="2400" dirty="0" err="1">
                <a:latin typeface="+mj-lt"/>
              </a:rPr>
              <a:t>GenAI</a:t>
            </a:r>
            <a:r>
              <a:rPr lang="en-US" sz="2400" dirty="0">
                <a:latin typeface="+mj-lt"/>
              </a:rPr>
              <a:t> is happening – in your 	workplace and in mine – you can 	design it out, or design it in</a:t>
            </a:r>
            <a:br>
              <a:rPr lang="en-US" sz="2400" dirty="0">
                <a:latin typeface="+mj-lt"/>
              </a:rPr>
            </a:br>
            <a:br>
              <a:rPr lang="en-US" sz="2400" dirty="0">
                <a:latin typeface="+mj-lt"/>
              </a:rPr>
            </a:br>
            <a:r>
              <a:rPr lang="en-US" sz="2400" dirty="0">
                <a:latin typeface="+mj-lt"/>
              </a:rPr>
              <a:t>	2. Threat or treat ? </a:t>
            </a:r>
            <a:br>
              <a:rPr lang="en-US" sz="2400" dirty="0">
                <a:latin typeface="+mj-lt"/>
              </a:rPr>
            </a:br>
            <a:r>
              <a:rPr lang="en-US" sz="2400" dirty="0">
                <a:latin typeface="+mj-lt"/>
              </a:rPr>
              <a:t>	An opportunity, a challenge to re-	set</a:t>
            </a:r>
            <a:br>
              <a:rPr lang="en-US" sz="2400" dirty="0">
                <a:latin typeface="+mj-lt"/>
              </a:rPr>
            </a:br>
            <a:br>
              <a:rPr lang="en-US" sz="2400" dirty="0">
                <a:latin typeface="+mj-lt"/>
              </a:rPr>
            </a:br>
            <a:r>
              <a:rPr lang="en-US" sz="2400" dirty="0">
                <a:latin typeface="+mj-lt"/>
              </a:rPr>
              <a:t>	3. You will need to evolve, in my 	world the essay as homework is 	not dead, just done differently.</a:t>
            </a:r>
            <a:br>
              <a:rPr lang="en-US" sz="2400" dirty="0">
                <a:latin typeface="+mj-lt"/>
              </a:rPr>
            </a:br>
            <a:br>
              <a:rPr lang="en-US" sz="2400" dirty="0">
                <a:latin typeface="+mj-lt"/>
              </a:rPr>
            </a:br>
            <a:endParaRPr lang="en-US" sz="2400" dirty="0">
              <a:latin typeface="+mj-lt"/>
            </a:endParaRPr>
          </a:p>
        </p:txBody>
      </p:sp>
      <p:pic>
        <p:nvPicPr>
          <p:cNvPr id="6" name="Content Placeholder 5">
            <a:extLst>
              <a:ext uri="{FF2B5EF4-FFF2-40B4-BE49-F238E27FC236}">
                <a16:creationId xmlns:a16="http://schemas.microsoft.com/office/drawing/2014/main" id="{B49FF1D7-60B9-6E43-9751-5F99470E6E9B}"/>
              </a:ext>
            </a:extLst>
          </p:cNvPr>
          <p:cNvPicPr>
            <a:picLocks noGrp="1" noChangeAspect="1"/>
          </p:cNvPicPr>
          <p:nvPr>
            <p:ph idx="1"/>
          </p:nvPr>
        </p:nvPicPr>
        <p:blipFill>
          <a:blip r:embed="rId2"/>
          <a:stretch>
            <a:fillRect/>
          </a:stretch>
        </p:blipFill>
        <p:spPr>
          <a:xfrm>
            <a:off x="7501289" y="1389184"/>
            <a:ext cx="4435383" cy="3513871"/>
          </a:xfrm>
        </p:spPr>
      </p:pic>
      <p:sp>
        <p:nvSpPr>
          <p:cNvPr id="4" name="TextBox 3">
            <a:extLst>
              <a:ext uri="{FF2B5EF4-FFF2-40B4-BE49-F238E27FC236}">
                <a16:creationId xmlns:a16="http://schemas.microsoft.com/office/drawing/2014/main" id="{EFD7526C-6A4E-C340-AF29-4CB2643826B6}"/>
              </a:ext>
            </a:extLst>
          </p:cNvPr>
          <p:cNvSpPr txBox="1"/>
          <p:nvPr/>
        </p:nvSpPr>
        <p:spPr>
          <a:xfrm>
            <a:off x="8899352" y="4903055"/>
            <a:ext cx="5775768" cy="246221"/>
          </a:xfrm>
          <a:prstGeom prst="rect">
            <a:avLst/>
          </a:prstGeom>
          <a:noFill/>
        </p:spPr>
        <p:txBody>
          <a:bodyPr wrap="square" rtlCol="0">
            <a:spAutoFit/>
          </a:bodyPr>
          <a:lstStyle/>
          <a:p>
            <a:r>
              <a:rPr lang="en-IE" sz="1000" dirty="0"/>
              <a:t>Photo by </a:t>
            </a:r>
            <a:r>
              <a:rPr lang="en-IE" sz="1000" dirty="0">
                <a:hlinkClick r:id="rId3"/>
              </a:rPr>
              <a:t>Edwin Andrade</a:t>
            </a:r>
            <a:r>
              <a:rPr lang="en-IE" sz="1000" dirty="0"/>
              <a:t> on </a:t>
            </a:r>
            <a:r>
              <a:rPr lang="en-IE" sz="1000" dirty="0">
                <a:hlinkClick r:id="rId4"/>
              </a:rPr>
              <a:t>Unsplash</a:t>
            </a:r>
            <a:r>
              <a:rPr lang="en-IE" sz="1000" dirty="0"/>
              <a:t> </a:t>
            </a:r>
            <a:endParaRPr lang="en-US" sz="1000" dirty="0"/>
          </a:p>
        </p:txBody>
      </p:sp>
      <p:sp>
        <p:nvSpPr>
          <p:cNvPr id="3" name="Slide Number Placeholder 2">
            <a:extLst>
              <a:ext uri="{FF2B5EF4-FFF2-40B4-BE49-F238E27FC236}">
                <a16:creationId xmlns:a16="http://schemas.microsoft.com/office/drawing/2014/main" id="{3D7C8FB7-674D-F340-8BB7-F483EFED4C22}"/>
              </a:ext>
            </a:extLst>
          </p:cNvPr>
          <p:cNvSpPr>
            <a:spLocks noGrp="1"/>
          </p:cNvSpPr>
          <p:nvPr>
            <p:ph type="sldNum" sz="quarter" idx="12"/>
          </p:nvPr>
        </p:nvSpPr>
        <p:spPr/>
        <p:txBody>
          <a:bodyPr/>
          <a:lstStyle/>
          <a:p>
            <a:fld id="{CEEF9498-DD2C-984B-925D-0DCE8D77AFF9}" type="slidenum">
              <a:rPr lang="en-US" smtClean="0"/>
              <a:t>51</a:t>
            </a:fld>
            <a:endParaRPr lang="en-US" dirty="0"/>
          </a:p>
        </p:txBody>
      </p:sp>
    </p:spTree>
    <p:extLst>
      <p:ext uri="{BB962C8B-B14F-4D97-AF65-F5344CB8AC3E}">
        <p14:creationId xmlns:p14="http://schemas.microsoft.com/office/powerpoint/2010/main" val="213491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0EB0586-17F5-C941-9A96-E55EFF21DB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601" y="2753060"/>
            <a:ext cx="8501063" cy="2742530"/>
          </a:xfrm>
        </p:spPr>
      </p:pic>
      <p:sp>
        <p:nvSpPr>
          <p:cNvPr id="4" name="Footer Placeholder 3">
            <a:extLst>
              <a:ext uri="{FF2B5EF4-FFF2-40B4-BE49-F238E27FC236}">
                <a16:creationId xmlns:a16="http://schemas.microsoft.com/office/drawing/2014/main" id="{3ECED63E-357E-BE42-819F-5C6EFAA98D6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572F380-59DA-9E41-9E47-DE1E916861B0}"/>
              </a:ext>
            </a:extLst>
          </p:cNvPr>
          <p:cNvSpPr>
            <a:spLocks noGrp="1"/>
          </p:cNvSpPr>
          <p:nvPr>
            <p:ph type="sldNum" sz="quarter" idx="12"/>
          </p:nvPr>
        </p:nvSpPr>
        <p:spPr/>
        <p:txBody>
          <a:bodyPr/>
          <a:lstStyle/>
          <a:p>
            <a:fld id="{EB0C8133-AF5C-49AA-B844-F6668C19F3DF}" type="slidenum">
              <a:rPr lang="en-GB" smtClean="0"/>
              <a:pPr/>
              <a:t>6</a:t>
            </a:fld>
            <a:endParaRPr lang="en-GB" dirty="0"/>
          </a:p>
        </p:txBody>
      </p:sp>
      <p:pic>
        <p:nvPicPr>
          <p:cNvPr id="6" name="Picture 5">
            <a:extLst>
              <a:ext uri="{FF2B5EF4-FFF2-40B4-BE49-F238E27FC236}">
                <a16:creationId xmlns:a16="http://schemas.microsoft.com/office/drawing/2014/main" id="{6044E62D-0596-5E4A-834D-C0EB8D5D4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442" y="3542242"/>
            <a:ext cx="1559691" cy="1107817"/>
          </a:xfrm>
          <a:prstGeom prst="rect">
            <a:avLst/>
          </a:prstGeom>
        </p:spPr>
      </p:pic>
      <p:pic>
        <p:nvPicPr>
          <p:cNvPr id="3" name="Picture 2" descr="A close up of a cat&#10;&#10;Description automatically generated">
            <a:extLst>
              <a:ext uri="{FF2B5EF4-FFF2-40B4-BE49-F238E27FC236}">
                <a16:creationId xmlns:a16="http://schemas.microsoft.com/office/drawing/2014/main" id="{F18B50A9-06B6-ED19-CD11-D8ACE1FA80AA}"/>
              </a:ext>
            </a:extLst>
          </p:cNvPr>
          <p:cNvPicPr>
            <a:picLocks noChangeAspect="1"/>
          </p:cNvPicPr>
          <p:nvPr/>
        </p:nvPicPr>
        <p:blipFill>
          <a:blip r:embed="rId4"/>
          <a:stretch>
            <a:fillRect/>
          </a:stretch>
        </p:blipFill>
        <p:spPr>
          <a:xfrm>
            <a:off x="735898" y="1072092"/>
            <a:ext cx="915103" cy="966258"/>
          </a:xfrm>
          <a:prstGeom prst="rect">
            <a:avLst/>
          </a:prstGeom>
        </p:spPr>
      </p:pic>
      <p:pic>
        <p:nvPicPr>
          <p:cNvPr id="9" name="Picture 8" descr="A white kitten with blue eyes&#10;&#10;Description automatically generated">
            <a:extLst>
              <a:ext uri="{FF2B5EF4-FFF2-40B4-BE49-F238E27FC236}">
                <a16:creationId xmlns:a16="http://schemas.microsoft.com/office/drawing/2014/main" id="{7DC23C30-94BD-0FC9-E398-C6385E531CBA}"/>
              </a:ext>
            </a:extLst>
          </p:cNvPr>
          <p:cNvPicPr>
            <a:picLocks noChangeAspect="1"/>
          </p:cNvPicPr>
          <p:nvPr/>
        </p:nvPicPr>
        <p:blipFill>
          <a:blip r:embed="rId5"/>
          <a:stretch>
            <a:fillRect/>
          </a:stretch>
        </p:blipFill>
        <p:spPr>
          <a:xfrm>
            <a:off x="1950057" y="4739640"/>
            <a:ext cx="908050" cy="1079500"/>
          </a:xfrm>
          <a:prstGeom prst="rect">
            <a:avLst/>
          </a:prstGeom>
        </p:spPr>
      </p:pic>
      <p:pic>
        <p:nvPicPr>
          <p:cNvPr id="11" name="Picture 10" descr="A cat lying on a white wall&#10;&#10;Description automatically generated">
            <a:extLst>
              <a:ext uri="{FF2B5EF4-FFF2-40B4-BE49-F238E27FC236}">
                <a16:creationId xmlns:a16="http://schemas.microsoft.com/office/drawing/2014/main" id="{FF13D413-F798-1257-A902-C27F1A9445A9}"/>
              </a:ext>
            </a:extLst>
          </p:cNvPr>
          <p:cNvPicPr>
            <a:picLocks noChangeAspect="1"/>
          </p:cNvPicPr>
          <p:nvPr/>
        </p:nvPicPr>
        <p:blipFill>
          <a:blip r:embed="rId6"/>
          <a:stretch>
            <a:fillRect/>
          </a:stretch>
        </p:blipFill>
        <p:spPr>
          <a:xfrm>
            <a:off x="1765301" y="1706379"/>
            <a:ext cx="1277562" cy="807419"/>
          </a:xfrm>
          <a:prstGeom prst="rect">
            <a:avLst/>
          </a:prstGeom>
        </p:spPr>
      </p:pic>
      <p:pic>
        <p:nvPicPr>
          <p:cNvPr id="13" name="Picture 12" descr="A cat with big eyes&#10;&#10;Description automatically generated">
            <a:extLst>
              <a:ext uri="{FF2B5EF4-FFF2-40B4-BE49-F238E27FC236}">
                <a16:creationId xmlns:a16="http://schemas.microsoft.com/office/drawing/2014/main" id="{EEADB32F-3556-5096-1498-779ED3DFF7CB}"/>
              </a:ext>
            </a:extLst>
          </p:cNvPr>
          <p:cNvPicPr>
            <a:picLocks noChangeAspect="1"/>
          </p:cNvPicPr>
          <p:nvPr/>
        </p:nvPicPr>
        <p:blipFill>
          <a:blip r:embed="rId7"/>
          <a:stretch>
            <a:fillRect/>
          </a:stretch>
        </p:blipFill>
        <p:spPr>
          <a:xfrm>
            <a:off x="1659404" y="2593552"/>
            <a:ext cx="1147004" cy="948690"/>
          </a:xfrm>
          <a:prstGeom prst="rect">
            <a:avLst/>
          </a:prstGeom>
        </p:spPr>
      </p:pic>
      <p:pic>
        <p:nvPicPr>
          <p:cNvPr id="15" name="Picture 14" descr="A cat stretching on a white background&#10;&#10;Description automatically generated">
            <a:extLst>
              <a:ext uri="{FF2B5EF4-FFF2-40B4-BE49-F238E27FC236}">
                <a16:creationId xmlns:a16="http://schemas.microsoft.com/office/drawing/2014/main" id="{0670B417-97B5-E739-40A5-8BAB80B740E5}"/>
              </a:ext>
            </a:extLst>
          </p:cNvPr>
          <p:cNvPicPr>
            <a:picLocks noChangeAspect="1"/>
          </p:cNvPicPr>
          <p:nvPr/>
        </p:nvPicPr>
        <p:blipFill>
          <a:blip r:embed="rId8"/>
          <a:stretch>
            <a:fillRect/>
          </a:stretch>
        </p:blipFill>
        <p:spPr>
          <a:xfrm>
            <a:off x="627899" y="3693266"/>
            <a:ext cx="1277562" cy="1256030"/>
          </a:xfrm>
          <a:prstGeom prst="rect">
            <a:avLst/>
          </a:prstGeom>
        </p:spPr>
      </p:pic>
      <p:pic>
        <p:nvPicPr>
          <p:cNvPr id="17" name="Picture 16" descr="A cat sitting on a white surface&#10;&#10;Description automatically generated">
            <a:extLst>
              <a:ext uri="{FF2B5EF4-FFF2-40B4-BE49-F238E27FC236}">
                <a16:creationId xmlns:a16="http://schemas.microsoft.com/office/drawing/2014/main" id="{398F1532-D018-F6AD-6A46-019C6C5C9184}"/>
              </a:ext>
            </a:extLst>
          </p:cNvPr>
          <p:cNvPicPr>
            <a:picLocks noChangeAspect="1"/>
          </p:cNvPicPr>
          <p:nvPr/>
        </p:nvPicPr>
        <p:blipFill>
          <a:blip r:embed="rId9"/>
          <a:stretch>
            <a:fillRect/>
          </a:stretch>
        </p:blipFill>
        <p:spPr>
          <a:xfrm>
            <a:off x="255270" y="2113862"/>
            <a:ext cx="1395731" cy="1428380"/>
          </a:xfrm>
          <a:prstGeom prst="rect">
            <a:avLst/>
          </a:prstGeom>
        </p:spPr>
      </p:pic>
      <p:pic>
        <p:nvPicPr>
          <p:cNvPr id="19" name="Picture 18" descr="A cat sitting on a white background&#10;&#10;Description automatically generated">
            <a:extLst>
              <a:ext uri="{FF2B5EF4-FFF2-40B4-BE49-F238E27FC236}">
                <a16:creationId xmlns:a16="http://schemas.microsoft.com/office/drawing/2014/main" id="{BBDFD7EF-A19E-B4DE-771C-B08678D2031F}"/>
              </a:ext>
            </a:extLst>
          </p:cNvPr>
          <p:cNvPicPr>
            <a:picLocks noChangeAspect="1"/>
          </p:cNvPicPr>
          <p:nvPr/>
        </p:nvPicPr>
        <p:blipFill>
          <a:blip r:embed="rId10"/>
          <a:stretch>
            <a:fillRect/>
          </a:stretch>
        </p:blipFill>
        <p:spPr>
          <a:xfrm>
            <a:off x="717551" y="5021580"/>
            <a:ext cx="933450" cy="1111250"/>
          </a:xfrm>
          <a:prstGeom prst="rect">
            <a:avLst/>
          </a:prstGeom>
        </p:spPr>
      </p:pic>
    </p:spTree>
    <p:extLst>
      <p:ext uri="{BB962C8B-B14F-4D97-AF65-F5344CB8AC3E}">
        <p14:creationId xmlns:p14="http://schemas.microsoft.com/office/powerpoint/2010/main" val="2083092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FB588-FB0A-1FE0-7EBC-8B6D8D1F779D}"/>
              </a:ext>
            </a:extLst>
          </p:cNvPr>
          <p:cNvSpPr>
            <a:spLocks noGrp="1"/>
          </p:cNvSpPr>
          <p:nvPr>
            <p:ph type="title"/>
          </p:nvPr>
        </p:nvSpPr>
        <p:spPr>
          <a:xfrm>
            <a:off x="838200" y="365125"/>
            <a:ext cx="10515600" cy="870551"/>
          </a:xfrm>
        </p:spPr>
        <p:txBody>
          <a:bodyPr/>
          <a:lstStyle/>
          <a:p>
            <a:r>
              <a:rPr lang="en-US" b="1" dirty="0"/>
              <a:t>Embeddings</a:t>
            </a:r>
          </a:p>
        </p:txBody>
      </p:sp>
      <p:sp>
        <p:nvSpPr>
          <p:cNvPr id="6" name="Text Placeholder 5">
            <a:extLst>
              <a:ext uri="{FF2B5EF4-FFF2-40B4-BE49-F238E27FC236}">
                <a16:creationId xmlns:a16="http://schemas.microsoft.com/office/drawing/2014/main" id="{D218D1BB-3407-3B1B-4021-2BE22F41F492}"/>
              </a:ext>
            </a:extLst>
          </p:cNvPr>
          <p:cNvSpPr>
            <a:spLocks noGrp="1"/>
          </p:cNvSpPr>
          <p:nvPr>
            <p:ph type="body" idx="1"/>
          </p:nvPr>
        </p:nvSpPr>
        <p:spPr>
          <a:xfrm>
            <a:off x="838199" y="1383958"/>
            <a:ext cx="10759290" cy="2441808"/>
          </a:xfrm>
        </p:spPr>
        <p:txBody>
          <a:bodyPr>
            <a:normAutofit fontScale="85000" lnSpcReduction="10000"/>
          </a:bodyPr>
          <a:lstStyle/>
          <a:p>
            <a:pPr>
              <a:lnSpc>
                <a:spcPct val="120000"/>
              </a:lnSpc>
            </a:pPr>
            <a:r>
              <a:rPr lang="en-US" dirty="0"/>
              <a:t>LLMs are models of distributions of any data</a:t>
            </a:r>
            <a:r>
              <a:rPr lang="en-US" dirty="0">
                <a:latin typeface="Open Sans" panose="020B0606030504020204" pitchFamily="34" charset="0"/>
                <a:ea typeface="Open Sans" panose="020B0606030504020204" pitchFamily="34" charset="0"/>
                <a:cs typeface="Open Sans" panose="020B0606030504020204" pitchFamily="34" charset="0"/>
              </a:rPr>
              <a:t>.</a:t>
            </a:r>
          </a:p>
          <a:p>
            <a:pPr>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Use large (or small) volumes to train, taking huge computational resources, then </a:t>
            </a:r>
            <a:r>
              <a:rPr lang="en-US" dirty="0"/>
              <a:t>cheap to use via prompts and “prompt engineering”.</a:t>
            </a:r>
          </a:p>
          <a:p>
            <a:pPr>
              <a:lnSpc>
                <a:spcPct val="120000"/>
              </a:lnSpc>
            </a:pPr>
            <a:r>
              <a:rPr lang="en-US" dirty="0"/>
              <a:t>Used in generative AI, not in AI for classification or for prediction.</a:t>
            </a:r>
          </a:p>
        </p:txBody>
      </p:sp>
      <p:grpSp>
        <p:nvGrpSpPr>
          <p:cNvPr id="9" name="Group 8">
            <a:extLst>
              <a:ext uri="{FF2B5EF4-FFF2-40B4-BE49-F238E27FC236}">
                <a16:creationId xmlns:a16="http://schemas.microsoft.com/office/drawing/2014/main" id="{EA45E312-FBDC-F706-F3E6-D004AED5D1ED}"/>
              </a:ext>
            </a:extLst>
          </p:cNvPr>
          <p:cNvGrpSpPr/>
          <p:nvPr/>
        </p:nvGrpSpPr>
        <p:grpSpPr>
          <a:xfrm>
            <a:off x="1259804" y="4215784"/>
            <a:ext cx="9008803" cy="2642216"/>
            <a:chOff x="506344" y="1883537"/>
            <a:chExt cx="11010347" cy="2848376"/>
          </a:xfrm>
        </p:grpSpPr>
        <p:pic>
          <p:nvPicPr>
            <p:cNvPr id="10" name="Picture 9" descr="A group of colorful bottles&#10;&#10;Description automatically generated">
              <a:extLst>
                <a:ext uri="{FF2B5EF4-FFF2-40B4-BE49-F238E27FC236}">
                  <a16:creationId xmlns:a16="http://schemas.microsoft.com/office/drawing/2014/main" id="{67203013-A0EB-1F9F-187C-CB571EF0CEC5}"/>
                </a:ext>
              </a:extLst>
            </p:cNvPr>
            <p:cNvPicPr>
              <a:picLocks noChangeAspect="1"/>
            </p:cNvPicPr>
            <p:nvPr/>
          </p:nvPicPr>
          <p:blipFill>
            <a:blip r:embed="rId2"/>
            <a:stretch>
              <a:fillRect/>
            </a:stretch>
          </p:blipFill>
          <p:spPr>
            <a:xfrm>
              <a:off x="6420713" y="1883537"/>
              <a:ext cx="5095978" cy="2842860"/>
            </a:xfrm>
            <a:prstGeom prst="rect">
              <a:avLst/>
            </a:prstGeom>
          </p:spPr>
        </p:pic>
        <p:pic>
          <p:nvPicPr>
            <p:cNvPr id="11" name="Picture 10" descr="A group of bottles on a table&#10;&#10;Description automatically generated">
              <a:extLst>
                <a:ext uri="{FF2B5EF4-FFF2-40B4-BE49-F238E27FC236}">
                  <a16:creationId xmlns:a16="http://schemas.microsoft.com/office/drawing/2014/main" id="{CA7C954F-4403-2A30-09B6-08AE9EE50778}"/>
                </a:ext>
              </a:extLst>
            </p:cNvPr>
            <p:cNvPicPr>
              <a:picLocks noChangeAspect="1"/>
            </p:cNvPicPr>
            <p:nvPr/>
          </p:nvPicPr>
          <p:blipFill>
            <a:blip r:embed="rId3"/>
            <a:stretch>
              <a:fillRect/>
            </a:stretch>
          </p:blipFill>
          <p:spPr>
            <a:xfrm>
              <a:off x="506344" y="1883537"/>
              <a:ext cx="5095978" cy="2848376"/>
            </a:xfrm>
            <a:prstGeom prst="rect">
              <a:avLst/>
            </a:prstGeom>
          </p:spPr>
        </p:pic>
        <p:sp>
          <p:nvSpPr>
            <p:cNvPr id="12" name="Right Arrow 11">
              <a:extLst>
                <a:ext uri="{FF2B5EF4-FFF2-40B4-BE49-F238E27FC236}">
                  <a16:creationId xmlns:a16="http://schemas.microsoft.com/office/drawing/2014/main" id="{78A07107-6EB7-D1B4-A4DE-C9FCF95BC474}"/>
                </a:ext>
              </a:extLst>
            </p:cNvPr>
            <p:cNvSpPr/>
            <p:nvPr/>
          </p:nvSpPr>
          <p:spPr>
            <a:xfrm>
              <a:off x="5724905" y="3278057"/>
              <a:ext cx="606355" cy="3130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2">
            <a:extLst>
              <a:ext uri="{FF2B5EF4-FFF2-40B4-BE49-F238E27FC236}">
                <a16:creationId xmlns:a16="http://schemas.microsoft.com/office/drawing/2014/main" id="{6C33272F-D3E0-149B-71EC-E8E7C2AC258A}"/>
              </a:ext>
            </a:extLst>
          </p:cNvPr>
          <p:cNvSpPr txBox="1">
            <a:spLocks/>
          </p:cNvSpPr>
          <p:nvPr/>
        </p:nvSpPr>
        <p:spPr>
          <a:xfrm>
            <a:off x="6992775" y="6423784"/>
            <a:ext cx="5181600" cy="43421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Open Sans"/>
                <a:ea typeface="Open Sans"/>
                <a:cs typeface="Open Sans"/>
                <a:sym typeface="Open Sans"/>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Open Sans"/>
                <a:ea typeface="Open Sans"/>
                <a:cs typeface="Open Sans"/>
                <a:sym typeface="Open Sans"/>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200" dirty="0">
                <a:solidFill>
                  <a:schemeClr val="bg1"/>
                </a:solidFill>
              </a:rPr>
              <a:t>Images made with </a:t>
            </a:r>
            <a:r>
              <a:rPr lang="en-US" sz="1200" dirty="0" err="1">
                <a:solidFill>
                  <a:schemeClr val="bg1"/>
                </a:solidFill>
              </a:rPr>
              <a:t>Midjourney</a:t>
            </a:r>
            <a:endParaRPr lang="en-US" sz="1200" dirty="0">
              <a:solidFill>
                <a:schemeClr val="bg1"/>
              </a:solidFill>
            </a:endParaRPr>
          </a:p>
        </p:txBody>
      </p:sp>
    </p:spTree>
    <p:extLst>
      <p:ext uri="{BB962C8B-B14F-4D97-AF65-F5344CB8AC3E}">
        <p14:creationId xmlns:p14="http://schemas.microsoft.com/office/powerpoint/2010/main" val="363608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025B-04D8-25F4-DD1F-608D92F077AF}"/>
              </a:ext>
            </a:extLst>
          </p:cNvPr>
          <p:cNvSpPr>
            <a:spLocks noGrp="1"/>
          </p:cNvSpPr>
          <p:nvPr>
            <p:ph type="title"/>
          </p:nvPr>
        </p:nvSpPr>
        <p:spPr/>
        <p:txBody>
          <a:bodyPr/>
          <a:lstStyle/>
          <a:p>
            <a:r>
              <a:rPr lang="en-US" b="1" dirty="0"/>
              <a:t>Transformer Architecture</a:t>
            </a:r>
          </a:p>
        </p:txBody>
      </p:sp>
      <p:sp>
        <p:nvSpPr>
          <p:cNvPr id="3" name="Text Placeholder 2">
            <a:extLst>
              <a:ext uri="{FF2B5EF4-FFF2-40B4-BE49-F238E27FC236}">
                <a16:creationId xmlns:a16="http://schemas.microsoft.com/office/drawing/2014/main" id="{B920AD68-DF61-DB97-8179-61DAA19DCB44}"/>
              </a:ext>
            </a:extLst>
          </p:cNvPr>
          <p:cNvSpPr>
            <a:spLocks noGrp="1"/>
          </p:cNvSpPr>
          <p:nvPr>
            <p:ph type="body" idx="1"/>
          </p:nvPr>
        </p:nvSpPr>
        <p:spPr>
          <a:xfrm>
            <a:off x="838200" y="1825625"/>
            <a:ext cx="7505700" cy="3617913"/>
          </a:xfrm>
        </p:spPr>
        <p:txBody>
          <a:bodyPr>
            <a:normAutofit lnSpcReduction="10000"/>
          </a:bodyPr>
          <a:lstStyle/>
          <a:p>
            <a:r>
              <a:rPr lang="en-US" dirty="0"/>
              <a:t>Sequence-to-sequence mapping of each token in training data to an embedding space, while attending to selective long-distance tokens, in parallel.</a:t>
            </a:r>
          </a:p>
          <a:p>
            <a:r>
              <a:rPr lang="en-US" dirty="0"/>
              <a:t>The table, balls arranged by </a:t>
            </a:r>
            <a:r>
              <a:rPr lang="en-US" dirty="0" err="1"/>
              <a:t>colour</a:t>
            </a:r>
            <a:r>
              <a:rPr lang="en-US" dirty="0"/>
              <a:t> similarity, is the embedding space equivalent.</a:t>
            </a:r>
          </a:p>
          <a:p>
            <a:r>
              <a:rPr lang="en-US" dirty="0"/>
              <a:t>Creating the arrangement is quadratic computing complexity.</a:t>
            </a:r>
          </a:p>
        </p:txBody>
      </p:sp>
      <p:pic>
        <p:nvPicPr>
          <p:cNvPr id="6" name="Picture 5" descr="A group of colorful balls arranged in a row&#10;&#10;Description automatically generated">
            <a:extLst>
              <a:ext uri="{FF2B5EF4-FFF2-40B4-BE49-F238E27FC236}">
                <a16:creationId xmlns:a16="http://schemas.microsoft.com/office/drawing/2014/main" id="{1DB1C2E3-51C4-E6A0-F44D-316159D6EDFA}"/>
              </a:ext>
            </a:extLst>
          </p:cNvPr>
          <p:cNvPicPr>
            <a:picLocks noChangeAspect="1"/>
          </p:cNvPicPr>
          <p:nvPr/>
        </p:nvPicPr>
        <p:blipFill>
          <a:blip r:embed="rId2"/>
          <a:stretch>
            <a:fillRect/>
          </a:stretch>
        </p:blipFill>
        <p:spPr>
          <a:xfrm>
            <a:off x="8955741" y="3652697"/>
            <a:ext cx="2462306" cy="2462306"/>
          </a:xfrm>
          <a:prstGeom prst="rect">
            <a:avLst/>
          </a:prstGeom>
        </p:spPr>
      </p:pic>
      <p:pic>
        <p:nvPicPr>
          <p:cNvPr id="8" name="Picture 7" descr="A plastic bag of colorful balls&#10;&#10;Description automatically generated">
            <a:extLst>
              <a:ext uri="{FF2B5EF4-FFF2-40B4-BE49-F238E27FC236}">
                <a16:creationId xmlns:a16="http://schemas.microsoft.com/office/drawing/2014/main" id="{7C3AD08E-9B6F-EE23-AECD-6A09FB4461CA}"/>
              </a:ext>
            </a:extLst>
          </p:cNvPr>
          <p:cNvPicPr>
            <a:picLocks noChangeAspect="1"/>
          </p:cNvPicPr>
          <p:nvPr/>
        </p:nvPicPr>
        <p:blipFill>
          <a:blip r:embed="rId3">
            <a:clrChange>
              <a:clrFrom>
                <a:srgbClr val="E9E9E9"/>
              </a:clrFrom>
              <a:clrTo>
                <a:srgbClr val="E9E9E9">
                  <a:alpha val="0"/>
                </a:srgbClr>
              </a:clrTo>
            </a:clrChange>
          </a:blip>
          <a:stretch>
            <a:fillRect/>
          </a:stretch>
        </p:blipFill>
        <p:spPr>
          <a:xfrm>
            <a:off x="8849005" y="741900"/>
            <a:ext cx="2569042" cy="2569042"/>
          </a:xfrm>
          <a:prstGeom prst="rect">
            <a:avLst/>
          </a:prstGeom>
        </p:spPr>
      </p:pic>
    </p:spTree>
    <p:extLst>
      <p:ext uri="{BB962C8B-B14F-4D97-AF65-F5344CB8AC3E}">
        <p14:creationId xmlns:p14="http://schemas.microsoft.com/office/powerpoint/2010/main" val="387574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B9DD-14FE-E4D5-5649-CE4FFDA8786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D9A477-61AB-CE48-8B0B-BA66104F9ECE}"/>
              </a:ext>
            </a:extLst>
          </p:cNvPr>
          <p:cNvSpPr>
            <a:spLocks noGrp="1"/>
          </p:cNvSpPr>
          <p:nvPr>
            <p:ph type="body" idx="1"/>
          </p:nvPr>
        </p:nvSpPr>
        <p:spPr>
          <a:xfrm>
            <a:off x="838200" y="1825625"/>
            <a:ext cx="3402027" cy="3617913"/>
          </a:xfrm>
        </p:spPr>
        <p:txBody>
          <a:bodyPr/>
          <a:lstStyle/>
          <a:p>
            <a:pPr marL="114300" indent="0">
              <a:buNone/>
            </a:pPr>
            <a:r>
              <a:rPr lang="en-US" dirty="0"/>
              <a:t>Use previous words to predict likely word sequences into the future.</a:t>
            </a:r>
          </a:p>
        </p:txBody>
      </p:sp>
      <p:sp>
        <p:nvSpPr>
          <p:cNvPr id="4" name="Text Placeholder 3">
            <a:extLst>
              <a:ext uri="{FF2B5EF4-FFF2-40B4-BE49-F238E27FC236}">
                <a16:creationId xmlns:a16="http://schemas.microsoft.com/office/drawing/2014/main" id="{4047534B-AD5F-C61C-5337-9356A0BD2C55}"/>
              </a:ext>
            </a:extLst>
          </p:cNvPr>
          <p:cNvSpPr>
            <a:spLocks noGrp="1"/>
          </p:cNvSpPr>
          <p:nvPr>
            <p:ph type="body" idx="2"/>
          </p:nvPr>
        </p:nvSpPr>
        <p:spPr/>
        <p:txBody>
          <a:bodyPr/>
          <a:lstStyle/>
          <a:p>
            <a:endParaRPr lang="en-US"/>
          </a:p>
        </p:txBody>
      </p:sp>
      <p:pic>
        <p:nvPicPr>
          <p:cNvPr id="6" name="Picture 5" descr="A blue sky with white stars and yellow text&#10;&#10;Description automatically generated">
            <a:extLst>
              <a:ext uri="{FF2B5EF4-FFF2-40B4-BE49-F238E27FC236}">
                <a16:creationId xmlns:a16="http://schemas.microsoft.com/office/drawing/2014/main" id="{D3456B6F-6346-5097-A50A-A032A56CF258}"/>
              </a:ext>
            </a:extLst>
          </p:cNvPr>
          <p:cNvPicPr>
            <a:picLocks noChangeAspect="1"/>
          </p:cNvPicPr>
          <p:nvPr/>
        </p:nvPicPr>
        <p:blipFill>
          <a:blip r:embed="rId2"/>
          <a:stretch>
            <a:fillRect/>
          </a:stretch>
        </p:blipFill>
        <p:spPr>
          <a:xfrm>
            <a:off x="5867400" y="365125"/>
            <a:ext cx="5486400" cy="5486400"/>
          </a:xfrm>
          <a:prstGeom prst="rect">
            <a:avLst/>
          </a:prstGeom>
        </p:spPr>
      </p:pic>
    </p:spTree>
    <p:extLst>
      <p:ext uri="{BB962C8B-B14F-4D97-AF65-F5344CB8AC3E}">
        <p14:creationId xmlns:p14="http://schemas.microsoft.com/office/powerpoint/2010/main" val="346808186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39e04f-539d-4b29-a0fa-b476f084603f" xsi:nil="true"/>
    <lcf76f155ced4ddcb4097134ff3c332f xmlns="15af6d95-0c21-46a1-b7b5-ec78567710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45800B-B1BB-424C-A244-B610C462305D}"/>
</file>

<file path=customXml/itemProps2.xml><?xml version="1.0" encoding="utf-8"?>
<ds:datastoreItem xmlns:ds="http://schemas.openxmlformats.org/officeDocument/2006/customXml" ds:itemID="{D4E3ACFD-9D2C-4DFF-B2A7-5AB6D20B022C}"/>
</file>

<file path=customXml/itemProps3.xml><?xml version="1.0" encoding="utf-8"?>
<ds:datastoreItem xmlns:ds="http://schemas.openxmlformats.org/officeDocument/2006/customXml" ds:itemID="{9A1988C5-D9DB-44C0-8FDE-4EA99B7677D4}"/>
</file>

<file path=docProps/app.xml><?xml version="1.0" encoding="utf-8"?>
<Properties xmlns="http://schemas.openxmlformats.org/officeDocument/2006/extended-properties" xmlns:vt="http://schemas.openxmlformats.org/officeDocument/2006/docPropsVTypes">
  <TotalTime>131443</TotalTime>
  <Words>3492</Words>
  <Application>Microsoft Macintosh PowerPoint</Application>
  <PresentationFormat>Widescreen</PresentationFormat>
  <Paragraphs>311</Paragraphs>
  <Slides>51</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Open Sans</vt:lpstr>
      <vt:lpstr>PT Sans</vt:lpstr>
      <vt:lpstr>Spectral</vt:lpstr>
      <vt:lpstr>Wingdings</vt:lpstr>
      <vt:lpstr>Office Theme</vt:lpstr>
      <vt:lpstr>Office Theme</vt:lpstr>
      <vt:lpstr>PowerPoint Presentation</vt:lpstr>
      <vt:lpstr>AI is visible, popular, and respectable</vt:lpstr>
      <vt:lpstr>The History of AI in 1 slide !</vt:lpstr>
      <vt:lpstr>PowerPoint Presentation</vt:lpstr>
      <vt:lpstr>PowerPoint Presentation</vt:lpstr>
      <vt:lpstr>PowerPoint Presentation</vt:lpstr>
      <vt:lpstr>Embeddings</vt:lpstr>
      <vt:lpstr>Transformer Architecture</vt:lpstr>
      <vt:lpstr>PowerPoint Presentation</vt:lpstr>
      <vt:lpstr>PowerPoint Presentation</vt:lpstr>
      <vt:lpstr>Big Tech LLMs besides OpenAI’s GPT ?</vt:lpstr>
      <vt:lpstr>Open Source works for Meta</vt:lpstr>
      <vt:lpstr>LLM Training Data – A Dark Side !</vt:lpstr>
      <vt:lpstr>Hallucinations are “mixed-up” logic   The AI butterfly effect ! </vt:lpstr>
      <vt:lpstr>How to tailor a LLM / FM for you …</vt:lpstr>
      <vt:lpstr>#1 Prompt Engineering</vt:lpstr>
      <vt:lpstr>#2 Fine-tuning LLMs</vt:lpstr>
      <vt:lpstr>#3 Specialist LLMs ?</vt:lpstr>
      <vt:lpstr>#4 Retrieval Augmented Generation (RAG)</vt:lpstr>
      <vt:lpstr>PowerPoint Presentation</vt:lpstr>
      <vt:lpstr>PowerPoint Presentation</vt:lpstr>
      <vt:lpstr>PowerPoint Presentation</vt:lpstr>
      <vt:lpstr>PowerPoint Presentation</vt:lpstr>
      <vt:lpstr>PowerPoint Presentation</vt:lpstr>
      <vt:lpstr>Are we all good with these ?</vt:lpstr>
      <vt:lpstr>LLMs on your desk … 5 options</vt:lpstr>
      <vt:lpstr>Google Gemini</vt:lpstr>
      <vt:lpstr>Microsoft Copilot</vt:lpstr>
      <vt:lpstr>     .ai</vt:lpstr>
      <vt:lpstr>perplexity.ai</vt:lpstr>
      <vt:lpstr>OpenAI Muscles into Search</vt:lpstr>
      <vt:lpstr>AI Now Happens Everywhere</vt:lpstr>
      <vt:lpstr>How should you use GenAI ?  </vt:lpstr>
      <vt:lpstr>ChatGPT for student essays ?</vt:lpstr>
      <vt:lpstr>GenAI in student learning ?</vt:lpstr>
      <vt:lpstr>GenAI Opportunities in Education</vt:lpstr>
      <vt:lpstr>GPT for CA259 (via agenthost.ai)</vt:lpstr>
      <vt:lpstr>What did they ask ?</vt:lpstr>
      <vt:lpstr>PowerPoint Presentation</vt:lpstr>
      <vt:lpstr>PowerPoint Presentation</vt:lpstr>
      <vt:lpstr>PowerPoint Presentation</vt:lpstr>
      <vt:lpstr>Improve Accessibility</vt:lpstr>
      <vt:lpstr>PowerPoint Presentation</vt:lpstr>
      <vt:lpstr>PowerPoint Presentation</vt:lpstr>
      <vt:lpstr>GenAI Programming Assistants</vt:lpstr>
      <vt:lpstr>Are these ideas new?</vt:lpstr>
      <vt:lpstr>How to progress this?</vt:lpstr>
      <vt:lpstr>Future developments .. 1/3 </vt:lpstr>
      <vt:lpstr>Future developments .. 2/3 </vt:lpstr>
      <vt:lpstr>Future developments .. 3/3 </vt:lpstr>
      <vt:lpstr>Takeaways …   1. GenAI is happening – in your  workplace and in mine – you can  design it out, or design it in   2. Threat or treat ?   An opportunity, a challenge to re- set   3. You will need to evolve, in my  world the essay as homework is  not dead, just done differently.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Grainne Faller</dc:creator>
  <cp:lastModifiedBy>Alan Smeaton</cp:lastModifiedBy>
  <cp:revision>394</cp:revision>
  <cp:lastPrinted>2024-01-25T13:56:54Z</cp:lastPrinted>
  <dcterms:created xsi:type="dcterms:W3CDTF">2020-03-10T14:33:25Z</dcterms:created>
  <dcterms:modified xsi:type="dcterms:W3CDTF">2024-10-29T04:13:49Z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0x0101000630544E1717A14B9D63EB6BDE07A190</vt:lpwstr>
  </property>
</Properties>
</file>