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2" r:id="rId2"/>
    <p:sldId id="275" r:id="rId3"/>
    <p:sldId id="274" r:id="rId4"/>
    <p:sldId id="276" r:id="rId5"/>
    <p:sldId id="277" r:id="rId6"/>
    <p:sldId id="279" r:id="rId7"/>
    <p:sldId id="280" r:id="rId8"/>
    <p:sldId id="285" r:id="rId9"/>
    <p:sldId id="281" r:id="rId10"/>
    <p:sldId id="284" r:id="rId11"/>
    <p:sldId id="2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73B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94660"/>
  </p:normalViewPr>
  <p:slideViewPr>
    <p:cSldViewPr snapToGrid="0">
      <p:cViewPr varScale="1">
        <p:scale>
          <a:sx n="103" d="100"/>
          <a:sy n="103"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937F7-0C6C-4E40-9BEE-62CA812E2CBB}" type="datetimeFigureOut">
              <a:rPr lang="en-IE" smtClean="0"/>
              <a:t>13/10/2024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E30B3-7D42-4412-8428-E61F959E1F79}" type="slidenum">
              <a:rPr lang="en-IE" smtClean="0"/>
              <a:t>‹#›</a:t>
            </a:fld>
            <a:endParaRPr lang="en-IE"/>
          </a:p>
        </p:txBody>
      </p:sp>
    </p:spTree>
    <p:extLst>
      <p:ext uri="{BB962C8B-B14F-4D97-AF65-F5344CB8AC3E}">
        <p14:creationId xmlns:p14="http://schemas.microsoft.com/office/powerpoint/2010/main" val="284942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3E30B3-7D42-4412-8428-E61F959E1F79}" type="slidenum">
              <a:rPr lang="en-IE" smtClean="0"/>
              <a:t>4</a:t>
            </a:fld>
            <a:endParaRPr lang="en-IE"/>
          </a:p>
        </p:txBody>
      </p:sp>
    </p:spTree>
    <p:extLst>
      <p:ext uri="{BB962C8B-B14F-4D97-AF65-F5344CB8AC3E}">
        <p14:creationId xmlns:p14="http://schemas.microsoft.com/office/powerpoint/2010/main" val="331315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3E30B3-7D42-4412-8428-E61F959E1F79}" type="slidenum">
              <a:rPr lang="en-IE" smtClean="0"/>
              <a:t>5</a:t>
            </a:fld>
            <a:endParaRPr lang="en-IE"/>
          </a:p>
        </p:txBody>
      </p:sp>
    </p:spTree>
    <p:extLst>
      <p:ext uri="{BB962C8B-B14F-4D97-AF65-F5344CB8AC3E}">
        <p14:creationId xmlns:p14="http://schemas.microsoft.com/office/powerpoint/2010/main" val="424467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3E30B3-7D42-4412-8428-E61F959E1F79}" type="slidenum">
              <a:rPr lang="en-IE" smtClean="0"/>
              <a:t>6</a:t>
            </a:fld>
            <a:endParaRPr lang="en-IE"/>
          </a:p>
        </p:txBody>
      </p:sp>
    </p:spTree>
    <p:extLst>
      <p:ext uri="{BB962C8B-B14F-4D97-AF65-F5344CB8AC3E}">
        <p14:creationId xmlns:p14="http://schemas.microsoft.com/office/powerpoint/2010/main" val="146693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3E30B3-7D42-4412-8428-E61F959E1F79}" type="slidenum">
              <a:rPr lang="en-IE" smtClean="0"/>
              <a:t>7</a:t>
            </a:fld>
            <a:endParaRPr lang="en-IE"/>
          </a:p>
        </p:txBody>
      </p:sp>
    </p:spTree>
    <p:extLst>
      <p:ext uri="{BB962C8B-B14F-4D97-AF65-F5344CB8AC3E}">
        <p14:creationId xmlns:p14="http://schemas.microsoft.com/office/powerpoint/2010/main" val="402761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3E30B3-7D42-4412-8428-E61F959E1F79}" type="slidenum">
              <a:rPr lang="en-IE" smtClean="0"/>
              <a:t>8</a:t>
            </a:fld>
            <a:endParaRPr lang="en-IE"/>
          </a:p>
        </p:txBody>
      </p:sp>
    </p:spTree>
    <p:extLst>
      <p:ext uri="{BB962C8B-B14F-4D97-AF65-F5344CB8AC3E}">
        <p14:creationId xmlns:p14="http://schemas.microsoft.com/office/powerpoint/2010/main" val="274304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3E30B3-7D42-4412-8428-E61F959E1F79}" type="slidenum">
              <a:rPr lang="en-IE" smtClean="0"/>
              <a:t>9</a:t>
            </a:fld>
            <a:endParaRPr lang="en-IE"/>
          </a:p>
        </p:txBody>
      </p:sp>
    </p:spTree>
    <p:extLst>
      <p:ext uri="{BB962C8B-B14F-4D97-AF65-F5344CB8AC3E}">
        <p14:creationId xmlns:p14="http://schemas.microsoft.com/office/powerpoint/2010/main" val="62765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3E30B3-7D42-4412-8428-E61F959E1F79}" type="slidenum">
              <a:rPr lang="en-IE" smtClean="0"/>
              <a:t>10</a:t>
            </a:fld>
            <a:endParaRPr lang="en-IE"/>
          </a:p>
        </p:txBody>
      </p:sp>
    </p:spTree>
    <p:extLst>
      <p:ext uri="{BB962C8B-B14F-4D97-AF65-F5344CB8AC3E}">
        <p14:creationId xmlns:p14="http://schemas.microsoft.com/office/powerpoint/2010/main" val="3723757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8FBD-82BA-309A-E297-C5046139CF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6740A24-D034-D18A-AAC8-A90D94F5DD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FCE977D-E087-761B-3260-74489EF2409C}"/>
              </a:ext>
            </a:extLst>
          </p:cNvPr>
          <p:cNvSpPr>
            <a:spLocks noGrp="1"/>
          </p:cNvSpPr>
          <p:nvPr>
            <p:ph type="dt" sz="half" idx="10"/>
          </p:nvPr>
        </p:nvSpPr>
        <p:spPr/>
        <p:txBody>
          <a:bodyPr/>
          <a:lstStyle/>
          <a:p>
            <a:fld id="{067D0AEE-9061-4DFF-BABE-D6AE279EAEAF}" type="datetimeFigureOut">
              <a:rPr lang="en-IE" smtClean="0"/>
              <a:t>13/10/2024</a:t>
            </a:fld>
            <a:endParaRPr lang="en-IE"/>
          </a:p>
        </p:txBody>
      </p:sp>
      <p:sp>
        <p:nvSpPr>
          <p:cNvPr id="5" name="Footer Placeholder 4">
            <a:extLst>
              <a:ext uri="{FF2B5EF4-FFF2-40B4-BE49-F238E27FC236}">
                <a16:creationId xmlns:a16="http://schemas.microsoft.com/office/drawing/2014/main" id="{46A6C9DA-346B-C26B-6DDE-D67177CA46B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3BEBB33-444A-C109-6A1D-244E9D04F059}"/>
              </a:ext>
            </a:extLst>
          </p:cNvPr>
          <p:cNvSpPr>
            <a:spLocks noGrp="1"/>
          </p:cNvSpPr>
          <p:nvPr>
            <p:ph type="sldNum" sz="quarter" idx="12"/>
          </p:nvPr>
        </p:nvSpPr>
        <p:spPr/>
        <p:txBody>
          <a:bodyPr/>
          <a:lstStyle/>
          <a:p>
            <a:fld id="{183A2596-5354-4A09-A18D-2F0880B89189}" type="slidenum">
              <a:rPr lang="en-IE" smtClean="0"/>
              <a:t>‹#›</a:t>
            </a:fld>
            <a:endParaRPr lang="en-IE"/>
          </a:p>
        </p:txBody>
      </p:sp>
    </p:spTree>
    <p:extLst>
      <p:ext uri="{BB962C8B-B14F-4D97-AF65-F5344CB8AC3E}">
        <p14:creationId xmlns:p14="http://schemas.microsoft.com/office/powerpoint/2010/main" val="271750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EF5D-9A54-8969-70DE-CAB10E84822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F7630A4-94CD-5513-27AB-035C316CB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8EF1E0C-F791-C7E2-7A6A-7668AB758475}"/>
              </a:ext>
            </a:extLst>
          </p:cNvPr>
          <p:cNvSpPr>
            <a:spLocks noGrp="1"/>
          </p:cNvSpPr>
          <p:nvPr>
            <p:ph type="dt" sz="half" idx="10"/>
          </p:nvPr>
        </p:nvSpPr>
        <p:spPr/>
        <p:txBody>
          <a:bodyPr/>
          <a:lstStyle/>
          <a:p>
            <a:fld id="{067D0AEE-9061-4DFF-BABE-D6AE279EAEAF}" type="datetimeFigureOut">
              <a:rPr lang="en-IE" smtClean="0"/>
              <a:t>13/10/2024</a:t>
            </a:fld>
            <a:endParaRPr lang="en-IE"/>
          </a:p>
        </p:txBody>
      </p:sp>
      <p:sp>
        <p:nvSpPr>
          <p:cNvPr id="5" name="Footer Placeholder 4">
            <a:extLst>
              <a:ext uri="{FF2B5EF4-FFF2-40B4-BE49-F238E27FC236}">
                <a16:creationId xmlns:a16="http://schemas.microsoft.com/office/drawing/2014/main" id="{CE58C046-6D11-04A4-8137-FC2FBC27C36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35CBAED-ED25-EA20-68FE-A5478C332551}"/>
              </a:ext>
            </a:extLst>
          </p:cNvPr>
          <p:cNvSpPr>
            <a:spLocks noGrp="1"/>
          </p:cNvSpPr>
          <p:nvPr>
            <p:ph type="sldNum" sz="quarter" idx="12"/>
          </p:nvPr>
        </p:nvSpPr>
        <p:spPr/>
        <p:txBody>
          <a:bodyPr/>
          <a:lstStyle/>
          <a:p>
            <a:fld id="{183A2596-5354-4A09-A18D-2F0880B89189}" type="slidenum">
              <a:rPr lang="en-IE" smtClean="0"/>
              <a:t>‹#›</a:t>
            </a:fld>
            <a:endParaRPr lang="en-IE"/>
          </a:p>
        </p:txBody>
      </p:sp>
    </p:spTree>
    <p:extLst>
      <p:ext uri="{BB962C8B-B14F-4D97-AF65-F5344CB8AC3E}">
        <p14:creationId xmlns:p14="http://schemas.microsoft.com/office/powerpoint/2010/main" val="400333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40A433-2935-33BE-BD37-B69067E452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147B54B-AA8A-A833-82AA-96C62CCBD2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B5BF67A-E049-812F-D2F6-384176BC4CC9}"/>
              </a:ext>
            </a:extLst>
          </p:cNvPr>
          <p:cNvSpPr>
            <a:spLocks noGrp="1"/>
          </p:cNvSpPr>
          <p:nvPr>
            <p:ph type="dt" sz="half" idx="10"/>
          </p:nvPr>
        </p:nvSpPr>
        <p:spPr/>
        <p:txBody>
          <a:bodyPr/>
          <a:lstStyle/>
          <a:p>
            <a:fld id="{067D0AEE-9061-4DFF-BABE-D6AE279EAEAF}" type="datetimeFigureOut">
              <a:rPr lang="en-IE" smtClean="0"/>
              <a:t>13/10/2024</a:t>
            </a:fld>
            <a:endParaRPr lang="en-IE"/>
          </a:p>
        </p:txBody>
      </p:sp>
      <p:sp>
        <p:nvSpPr>
          <p:cNvPr id="5" name="Footer Placeholder 4">
            <a:extLst>
              <a:ext uri="{FF2B5EF4-FFF2-40B4-BE49-F238E27FC236}">
                <a16:creationId xmlns:a16="http://schemas.microsoft.com/office/drawing/2014/main" id="{ECF50083-1606-770A-41AD-8AD81613972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A71B78C-FFA7-06C8-C61C-C6B484AC1615}"/>
              </a:ext>
            </a:extLst>
          </p:cNvPr>
          <p:cNvSpPr>
            <a:spLocks noGrp="1"/>
          </p:cNvSpPr>
          <p:nvPr>
            <p:ph type="sldNum" sz="quarter" idx="12"/>
          </p:nvPr>
        </p:nvSpPr>
        <p:spPr/>
        <p:txBody>
          <a:bodyPr/>
          <a:lstStyle/>
          <a:p>
            <a:fld id="{183A2596-5354-4A09-A18D-2F0880B89189}" type="slidenum">
              <a:rPr lang="en-IE" smtClean="0"/>
              <a:t>‹#›</a:t>
            </a:fld>
            <a:endParaRPr lang="en-IE"/>
          </a:p>
        </p:txBody>
      </p:sp>
    </p:spTree>
    <p:extLst>
      <p:ext uri="{BB962C8B-B14F-4D97-AF65-F5344CB8AC3E}">
        <p14:creationId xmlns:p14="http://schemas.microsoft.com/office/powerpoint/2010/main" val="4042312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mp; 2 Column Content 20pt">
    <p:spTree>
      <p:nvGrpSpPr>
        <p:cNvPr id="1" name=""/>
        <p:cNvGrpSpPr/>
        <p:nvPr/>
      </p:nvGrpSpPr>
      <p:grpSpPr>
        <a:xfrm>
          <a:off x="0" y="0"/>
          <a:ext cx="0" cy="0"/>
          <a:chOff x="0" y="0"/>
          <a:chExt cx="0" cy="0"/>
        </a:xfrm>
      </p:grpSpPr>
      <p:sp>
        <p:nvSpPr>
          <p:cNvPr id="5" name="Rectangle 4"/>
          <p:cNvSpPr/>
          <p:nvPr userDrawn="1"/>
        </p:nvSpPr>
        <p:spPr>
          <a:xfrm>
            <a:off x="0" y="6111650"/>
            <a:ext cx="12192000" cy="744763"/>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900" y="6206814"/>
            <a:ext cx="2308256" cy="554433"/>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8" name="Text Placeholder 5"/>
          <p:cNvSpPr>
            <a:spLocks noGrp="1"/>
          </p:cNvSpPr>
          <p:nvPr>
            <p:ph type="body" sz="quarter" idx="11"/>
          </p:nvPr>
        </p:nvSpPr>
        <p:spPr>
          <a:xfrm>
            <a:off x="1104900" y="914401"/>
            <a:ext cx="10001251" cy="276225"/>
          </a:xfrm>
        </p:spPr>
        <p:txBody>
          <a:bodyPr/>
          <a:lstStyle>
            <a:lvl1pPr>
              <a:defRPr sz="2000" b="0">
                <a:solidFill>
                  <a:schemeClr val="tx1"/>
                </a:solidFill>
              </a:defRPr>
            </a:lvl1pPr>
          </a:lstStyle>
          <a:p>
            <a:pPr lvl="0"/>
            <a:r>
              <a:rPr lang="en-US"/>
              <a:t>Edit Master text styles</a:t>
            </a:r>
          </a:p>
        </p:txBody>
      </p:sp>
      <p:sp>
        <p:nvSpPr>
          <p:cNvPr id="12" name="Text Placeholder 3"/>
          <p:cNvSpPr>
            <a:spLocks noGrp="1"/>
          </p:cNvSpPr>
          <p:nvPr>
            <p:ph type="body" sz="quarter" idx="10"/>
          </p:nvPr>
        </p:nvSpPr>
        <p:spPr>
          <a:xfrm>
            <a:off x="1104900" y="1881075"/>
            <a:ext cx="10001251" cy="4040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52899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Opt2">
    <p:bg>
      <p:bgPr>
        <a:solidFill>
          <a:schemeClr val="bg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6CEE806A-CF7C-470D-97D3-25538F3A701F}"/>
              </a:ext>
            </a:extLst>
          </p:cNvPr>
          <p:cNvSpPr>
            <a:spLocks noGrp="1"/>
          </p:cNvSpPr>
          <p:nvPr>
            <p:ph type="pic" sz="quarter" idx="13" hasCustomPrompt="1"/>
          </p:nvPr>
        </p:nvSpPr>
        <p:spPr>
          <a:xfrm>
            <a:off x="0" y="1"/>
            <a:ext cx="12192000" cy="6857999"/>
          </a:xfrm>
          <a:solidFill>
            <a:schemeClr val="tx2">
              <a:lumMod val="20000"/>
              <a:lumOff val="80000"/>
            </a:schemeClr>
          </a:solidFill>
        </p:spPr>
        <p:txBody>
          <a:bodyPr tIns="2844000"/>
          <a:lstStyle>
            <a:lvl1pPr algn="ctr">
              <a:defRPr sz="1600"/>
            </a:lvl1pPr>
          </a:lstStyle>
          <a:p>
            <a:r>
              <a:rPr lang="en-GB" dirty="0"/>
              <a:t>INSERT IMAGE HERE</a:t>
            </a:r>
          </a:p>
        </p:txBody>
      </p:sp>
      <p:sp>
        <p:nvSpPr>
          <p:cNvPr id="2" name="Title 1"/>
          <p:cNvSpPr>
            <a:spLocks noGrp="1"/>
          </p:cNvSpPr>
          <p:nvPr>
            <p:ph type="ctrTitle"/>
          </p:nvPr>
        </p:nvSpPr>
        <p:spPr>
          <a:xfrm>
            <a:off x="479425" y="2759301"/>
            <a:ext cx="10363200" cy="1470025"/>
          </a:xfrm>
        </p:spPr>
        <p:txBody>
          <a:bodyPr/>
          <a:lstStyle>
            <a:lvl1pPr algn="l">
              <a:lnSpc>
                <a:spcPts val="5700"/>
              </a:lnSpc>
              <a:defRPr sz="5500">
                <a:solidFill>
                  <a:schemeClr val="bg1"/>
                </a:solidFill>
              </a:defRPr>
            </a:lvl1pPr>
          </a:lstStyle>
          <a:p>
            <a:r>
              <a:rPr lang="en-GB"/>
              <a:t>Click to edit Master title style</a:t>
            </a:r>
            <a:endParaRPr lang="en-GB" dirty="0"/>
          </a:p>
        </p:txBody>
      </p:sp>
      <p:sp>
        <p:nvSpPr>
          <p:cNvPr id="3" name="Subtitle 2"/>
          <p:cNvSpPr>
            <a:spLocks noGrp="1"/>
          </p:cNvSpPr>
          <p:nvPr>
            <p:ph type="subTitle" idx="1"/>
          </p:nvPr>
        </p:nvSpPr>
        <p:spPr>
          <a:xfrm>
            <a:off x="479425" y="5747131"/>
            <a:ext cx="5616575" cy="766354"/>
          </a:xfrm>
        </p:spPr>
        <p:txBody>
          <a:bodyPr/>
          <a:lstStyle>
            <a:lvl1pPr marL="0" indent="0" algn="l">
              <a:spcBef>
                <a:spcPts val="0"/>
              </a:spcBef>
              <a:buNone/>
              <a:defRPr b="1">
                <a:solidFill>
                  <a:schemeClr val="bg1"/>
                </a:solidFill>
              </a:defRPr>
            </a:lvl1pPr>
            <a:lvl2pPr marL="0" indent="0" algn="l">
              <a:spcBef>
                <a:spcPts val="0"/>
              </a:spcBef>
              <a:buNone/>
              <a:defRPr>
                <a:solidFill>
                  <a:schemeClr val="bg1"/>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GB" dirty="0"/>
          </a:p>
        </p:txBody>
      </p:sp>
      <p:pic>
        <p:nvPicPr>
          <p:cNvPr id="10" name="Picture 9" descr="Text&#10;&#10;Description automatically generated">
            <a:extLst>
              <a:ext uri="{FF2B5EF4-FFF2-40B4-BE49-F238E27FC236}">
                <a16:creationId xmlns:a16="http://schemas.microsoft.com/office/drawing/2014/main" id="{B38E7908-5FE9-4B2C-AE7A-9702E8173F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085" y="458214"/>
            <a:ext cx="2612141" cy="701041"/>
          </a:xfrm>
          <a:prstGeom prst="rect">
            <a:avLst/>
          </a:prstGeom>
        </p:spPr>
      </p:pic>
    </p:spTree>
    <p:extLst>
      <p:ext uri="{BB962C8B-B14F-4D97-AF65-F5344CB8AC3E}">
        <p14:creationId xmlns:p14="http://schemas.microsoft.com/office/powerpoint/2010/main" val="33772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4271-4EA9-EA9C-46B8-3DC61DE66EB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D26CD18-F5C2-9E09-C5BF-32C32B7481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7AA329A-0EC8-824D-2804-E339F72601A8}"/>
              </a:ext>
            </a:extLst>
          </p:cNvPr>
          <p:cNvSpPr>
            <a:spLocks noGrp="1"/>
          </p:cNvSpPr>
          <p:nvPr>
            <p:ph type="dt" sz="half" idx="10"/>
          </p:nvPr>
        </p:nvSpPr>
        <p:spPr/>
        <p:txBody>
          <a:bodyPr/>
          <a:lstStyle/>
          <a:p>
            <a:fld id="{067D0AEE-9061-4DFF-BABE-D6AE279EAEAF}" type="datetimeFigureOut">
              <a:rPr lang="en-IE" smtClean="0"/>
              <a:t>13/10/2024</a:t>
            </a:fld>
            <a:endParaRPr lang="en-IE"/>
          </a:p>
        </p:txBody>
      </p:sp>
      <p:sp>
        <p:nvSpPr>
          <p:cNvPr id="5" name="Footer Placeholder 4">
            <a:extLst>
              <a:ext uri="{FF2B5EF4-FFF2-40B4-BE49-F238E27FC236}">
                <a16:creationId xmlns:a16="http://schemas.microsoft.com/office/drawing/2014/main" id="{DA7CCA72-D261-B048-1686-0EF9E575887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3DC775C-EBB8-83B9-AC6D-16C6627C323F}"/>
              </a:ext>
            </a:extLst>
          </p:cNvPr>
          <p:cNvSpPr>
            <a:spLocks noGrp="1"/>
          </p:cNvSpPr>
          <p:nvPr>
            <p:ph type="sldNum" sz="quarter" idx="12"/>
          </p:nvPr>
        </p:nvSpPr>
        <p:spPr/>
        <p:txBody>
          <a:bodyPr/>
          <a:lstStyle/>
          <a:p>
            <a:fld id="{183A2596-5354-4A09-A18D-2F0880B89189}" type="slidenum">
              <a:rPr lang="en-IE" smtClean="0"/>
              <a:t>‹#›</a:t>
            </a:fld>
            <a:endParaRPr lang="en-IE"/>
          </a:p>
        </p:txBody>
      </p:sp>
    </p:spTree>
    <p:extLst>
      <p:ext uri="{BB962C8B-B14F-4D97-AF65-F5344CB8AC3E}">
        <p14:creationId xmlns:p14="http://schemas.microsoft.com/office/powerpoint/2010/main" val="196423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32EC-0CF3-A82F-7588-9BEB0441B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B141802A-5C08-5433-188C-B702DBE0DD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EBDFAF-1549-C411-72C6-DE5B72DA55A7}"/>
              </a:ext>
            </a:extLst>
          </p:cNvPr>
          <p:cNvSpPr>
            <a:spLocks noGrp="1"/>
          </p:cNvSpPr>
          <p:nvPr>
            <p:ph type="dt" sz="half" idx="10"/>
          </p:nvPr>
        </p:nvSpPr>
        <p:spPr/>
        <p:txBody>
          <a:bodyPr/>
          <a:lstStyle/>
          <a:p>
            <a:fld id="{067D0AEE-9061-4DFF-BABE-D6AE279EAEAF}" type="datetimeFigureOut">
              <a:rPr lang="en-IE" smtClean="0"/>
              <a:t>13/10/2024</a:t>
            </a:fld>
            <a:endParaRPr lang="en-IE"/>
          </a:p>
        </p:txBody>
      </p:sp>
      <p:sp>
        <p:nvSpPr>
          <p:cNvPr id="5" name="Footer Placeholder 4">
            <a:extLst>
              <a:ext uri="{FF2B5EF4-FFF2-40B4-BE49-F238E27FC236}">
                <a16:creationId xmlns:a16="http://schemas.microsoft.com/office/drawing/2014/main" id="{615DC8FF-6C8F-9245-2C1A-FC6584B94F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B347642-A153-0B9F-F013-AAB090BD88D3}"/>
              </a:ext>
            </a:extLst>
          </p:cNvPr>
          <p:cNvSpPr>
            <a:spLocks noGrp="1"/>
          </p:cNvSpPr>
          <p:nvPr>
            <p:ph type="sldNum" sz="quarter" idx="12"/>
          </p:nvPr>
        </p:nvSpPr>
        <p:spPr/>
        <p:txBody>
          <a:bodyPr/>
          <a:lstStyle/>
          <a:p>
            <a:fld id="{183A2596-5354-4A09-A18D-2F0880B89189}" type="slidenum">
              <a:rPr lang="en-IE" smtClean="0"/>
              <a:t>‹#›</a:t>
            </a:fld>
            <a:endParaRPr lang="en-IE"/>
          </a:p>
        </p:txBody>
      </p:sp>
    </p:spTree>
    <p:extLst>
      <p:ext uri="{BB962C8B-B14F-4D97-AF65-F5344CB8AC3E}">
        <p14:creationId xmlns:p14="http://schemas.microsoft.com/office/powerpoint/2010/main" val="117130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FE2E-EB39-0C3C-378C-B82B9D00EE3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A434376-2413-E4BC-35DF-32CA2A53A7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147ABBB1-692F-40E1-A99E-CEAEA57CE8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938DD3D-87F4-74AE-CF32-EFDE614CE79D}"/>
              </a:ext>
            </a:extLst>
          </p:cNvPr>
          <p:cNvSpPr>
            <a:spLocks noGrp="1"/>
          </p:cNvSpPr>
          <p:nvPr>
            <p:ph type="dt" sz="half" idx="10"/>
          </p:nvPr>
        </p:nvSpPr>
        <p:spPr/>
        <p:txBody>
          <a:bodyPr/>
          <a:lstStyle/>
          <a:p>
            <a:fld id="{067D0AEE-9061-4DFF-BABE-D6AE279EAEAF}" type="datetimeFigureOut">
              <a:rPr lang="en-IE" smtClean="0"/>
              <a:t>13/10/2024</a:t>
            </a:fld>
            <a:endParaRPr lang="en-IE"/>
          </a:p>
        </p:txBody>
      </p:sp>
      <p:sp>
        <p:nvSpPr>
          <p:cNvPr id="6" name="Footer Placeholder 5">
            <a:extLst>
              <a:ext uri="{FF2B5EF4-FFF2-40B4-BE49-F238E27FC236}">
                <a16:creationId xmlns:a16="http://schemas.microsoft.com/office/drawing/2014/main" id="{801A5A07-55AF-FB25-3E82-8F68C3A2C6C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5863CD1-0985-9ABD-9F15-44080461E8B3}"/>
              </a:ext>
            </a:extLst>
          </p:cNvPr>
          <p:cNvSpPr>
            <a:spLocks noGrp="1"/>
          </p:cNvSpPr>
          <p:nvPr>
            <p:ph type="sldNum" sz="quarter" idx="12"/>
          </p:nvPr>
        </p:nvSpPr>
        <p:spPr/>
        <p:txBody>
          <a:bodyPr/>
          <a:lstStyle/>
          <a:p>
            <a:fld id="{183A2596-5354-4A09-A18D-2F0880B89189}" type="slidenum">
              <a:rPr lang="en-IE" smtClean="0"/>
              <a:t>‹#›</a:t>
            </a:fld>
            <a:endParaRPr lang="en-IE"/>
          </a:p>
        </p:txBody>
      </p:sp>
    </p:spTree>
    <p:extLst>
      <p:ext uri="{BB962C8B-B14F-4D97-AF65-F5344CB8AC3E}">
        <p14:creationId xmlns:p14="http://schemas.microsoft.com/office/powerpoint/2010/main" val="302224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9743-F951-A477-AA79-731942AD3D5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602DE79-B686-1BD0-D6DA-CC4B9D997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51221-B36E-915A-10FE-F5C304347A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DC88D0C-BEFA-3829-034E-96D9B0150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54D19B-6032-4CE3-F03B-CC89E2D7B1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CDA31E2-AF8E-189D-97CD-D103F907843A}"/>
              </a:ext>
            </a:extLst>
          </p:cNvPr>
          <p:cNvSpPr>
            <a:spLocks noGrp="1"/>
          </p:cNvSpPr>
          <p:nvPr>
            <p:ph type="dt" sz="half" idx="10"/>
          </p:nvPr>
        </p:nvSpPr>
        <p:spPr/>
        <p:txBody>
          <a:bodyPr/>
          <a:lstStyle/>
          <a:p>
            <a:fld id="{067D0AEE-9061-4DFF-BABE-D6AE279EAEAF}" type="datetimeFigureOut">
              <a:rPr lang="en-IE" smtClean="0"/>
              <a:t>13/10/2024</a:t>
            </a:fld>
            <a:endParaRPr lang="en-IE"/>
          </a:p>
        </p:txBody>
      </p:sp>
      <p:sp>
        <p:nvSpPr>
          <p:cNvPr id="8" name="Footer Placeholder 7">
            <a:extLst>
              <a:ext uri="{FF2B5EF4-FFF2-40B4-BE49-F238E27FC236}">
                <a16:creationId xmlns:a16="http://schemas.microsoft.com/office/drawing/2014/main" id="{BC79DCDE-262D-93D1-AA93-41C79D6FCBB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4841AE6-4A20-E019-B6E4-CDBA5ED5EFF6}"/>
              </a:ext>
            </a:extLst>
          </p:cNvPr>
          <p:cNvSpPr>
            <a:spLocks noGrp="1"/>
          </p:cNvSpPr>
          <p:nvPr>
            <p:ph type="sldNum" sz="quarter" idx="12"/>
          </p:nvPr>
        </p:nvSpPr>
        <p:spPr/>
        <p:txBody>
          <a:bodyPr/>
          <a:lstStyle/>
          <a:p>
            <a:fld id="{183A2596-5354-4A09-A18D-2F0880B89189}" type="slidenum">
              <a:rPr lang="en-IE" smtClean="0"/>
              <a:t>‹#›</a:t>
            </a:fld>
            <a:endParaRPr lang="en-IE"/>
          </a:p>
        </p:txBody>
      </p:sp>
    </p:spTree>
    <p:extLst>
      <p:ext uri="{BB962C8B-B14F-4D97-AF65-F5344CB8AC3E}">
        <p14:creationId xmlns:p14="http://schemas.microsoft.com/office/powerpoint/2010/main" val="370250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6F70-5AA8-B48A-2722-95693771C52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B802EB1-C10C-A3D8-E79E-55670FDABFFB}"/>
              </a:ext>
            </a:extLst>
          </p:cNvPr>
          <p:cNvSpPr>
            <a:spLocks noGrp="1"/>
          </p:cNvSpPr>
          <p:nvPr>
            <p:ph type="dt" sz="half" idx="10"/>
          </p:nvPr>
        </p:nvSpPr>
        <p:spPr/>
        <p:txBody>
          <a:bodyPr/>
          <a:lstStyle/>
          <a:p>
            <a:fld id="{067D0AEE-9061-4DFF-BABE-D6AE279EAEAF}" type="datetimeFigureOut">
              <a:rPr lang="en-IE" smtClean="0"/>
              <a:t>13/10/2024</a:t>
            </a:fld>
            <a:endParaRPr lang="en-IE"/>
          </a:p>
        </p:txBody>
      </p:sp>
      <p:sp>
        <p:nvSpPr>
          <p:cNvPr id="4" name="Footer Placeholder 3">
            <a:extLst>
              <a:ext uri="{FF2B5EF4-FFF2-40B4-BE49-F238E27FC236}">
                <a16:creationId xmlns:a16="http://schemas.microsoft.com/office/drawing/2014/main" id="{2E63C011-316C-0156-E959-D6683B93066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3C8295ED-80B2-44CC-969E-ADE1A1D0D78B}"/>
              </a:ext>
            </a:extLst>
          </p:cNvPr>
          <p:cNvSpPr>
            <a:spLocks noGrp="1"/>
          </p:cNvSpPr>
          <p:nvPr>
            <p:ph type="sldNum" sz="quarter" idx="12"/>
          </p:nvPr>
        </p:nvSpPr>
        <p:spPr/>
        <p:txBody>
          <a:bodyPr/>
          <a:lstStyle/>
          <a:p>
            <a:fld id="{183A2596-5354-4A09-A18D-2F0880B89189}" type="slidenum">
              <a:rPr lang="en-IE" smtClean="0"/>
              <a:t>‹#›</a:t>
            </a:fld>
            <a:endParaRPr lang="en-IE"/>
          </a:p>
        </p:txBody>
      </p:sp>
    </p:spTree>
    <p:extLst>
      <p:ext uri="{BB962C8B-B14F-4D97-AF65-F5344CB8AC3E}">
        <p14:creationId xmlns:p14="http://schemas.microsoft.com/office/powerpoint/2010/main" val="86144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773A7-BDC2-DE98-A2AE-4197BBDC52D7}"/>
              </a:ext>
            </a:extLst>
          </p:cNvPr>
          <p:cNvSpPr>
            <a:spLocks noGrp="1"/>
          </p:cNvSpPr>
          <p:nvPr>
            <p:ph type="dt" sz="half" idx="10"/>
          </p:nvPr>
        </p:nvSpPr>
        <p:spPr/>
        <p:txBody>
          <a:bodyPr/>
          <a:lstStyle/>
          <a:p>
            <a:fld id="{067D0AEE-9061-4DFF-BABE-D6AE279EAEAF}" type="datetimeFigureOut">
              <a:rPr lang="en-IE" smtClean="0"/>
              <a:t>13/10/2024</a:t>
            </a:fld>
            <a:endParaRPr lang="en-IE"/>
          </a:p>
        </p:txBody>
      </p:sp>
      <p:sp>
        <p:nvSpPr>
          <p:cNvPr id="3" name="Footer Placeholder 2">
            <a:extLst>
              <a:ext uri="{FF2B5EF4-FFF2-40B4-BE49-F238E27FC236}">
                <a16:creationId xmlns:a16="http://schemas.microsoft.com/office/drawing/2014/main" id="{59C1EF0D-37B3-8257-B4FB-3829FA91064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6A40495-D0C1-4B39-E5CA-9885B17754F0}"/>
              </a:ext>
            </a:extLst>
          </p:cNvPr>
          <p:cNvSpPr>
            <a:spLocks noGrp="1"/>
          </p:cNvSpPr>
          <p:nvPr>
            <p:ph type="sldNum" sz="quarter" idx="12"/>
          </p:nvPr>
        </p:nvSpPr>
        <p:spPr/>
        <p:txBody>
          <a:bodyPr/>
          <a:lstStyle/>
          <a:p>
            <a:fld id="{183A2596-5354-4A09-A18D-2F0880B89189}" type="slidenum">
              <a:rPr lang="en-IE" smtClean="0"/>
              <a:t>‹#›</a:t>
            </a:fld>
            <a:endParaRPr lang="en-IE"/>
          </a:p>
        </p:txBody>
      </p:sp>
    </p:spTree>
    <p:extLst>
      <p:ext uri="{BB962C8B-B14F-4D97-AF65-F5344CB8AC3E}">
        <p14:creationId xmlns:p14="http://schemas.microsoft.com/office/powerpoint/2010/main" val="16187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4FB3-FB75-67CE-9230-12913364D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96C495F9-1587-FCDF-ED40-918FF0790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3B6EB647-0056-E76E-FE9C-360952323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36CE12-6981-F0E4-CCB2-7CF50D0F419C}"/>
              </a:ext>
            </a:extLst>
          </p:cNvPr>
          <p:cNvSpPr>
            <a:spLocks noGrp="1"/>
          </p:cNvSpPr>
          <p:nvPr>
            <p:ph type="dt" sz="half" idx="10"/>
          </p:nvPr>
        </p:nvSpPr>
        <p:spPr/>
        <p:txBody>
          <a:bodyPr/>
          <a:lstStyle/>
          <a:p>
            <a:fld id="{067D0AEE-9061-4DFF-BABE-D6AE279EAEAF}" type="datetimeFigureOut">
              <a:rPr lang="en-IE" smtClean="0"/>
              <a:t>13/10/2024</a:t>
            </a:fld>
            <a:endParaRPr lang="en-IE"/>
          </a:p>
        </p:txBody>
      </p:sp>
      <p:sp>
        <p:nvSpPr>
          <p:cNvPr id="6" name="Footer Placeholder 5">
            <a:extLst>
              <a:ext uri="{FF2B5EF4-FFF2-40B4-BE49-F238E27FC236}">
                <a16:creationId xmlns:a16="http://schemas.microsoft.com/office/drawing/2014/main" id="{11FFCE9E-2338-6C09-E03F-280EE748666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BEF5C69-F319-64D7-96A3-DEFE595C3BAB}"/>
              </a:ext>
            </a:extLst>
          </p:cNvPr>
          <p:cNvSpPr>
            <a:spLocks noGrp="1"/>
          </p:cNvSpPr>
          <p:nvPr>
            <p:ph type="sldNum" sz="quarter" idx="12"/>
          </p:nvPr>
        </p:nvSpPr>
        <p:spPr/>
        <p:txBody>
          <a:bodyPr/>
          <a:lstStyle/>
          <a:p>
            <a:fld id="{183A2596-5354-4A09-A18D-2F0880B89189}" type="slidenum">
              <a:rPr lang="en-IE" smtClean="0"/>
              <a:t>‹#›</a:t>
            </a:fld>
            <a:endParaRPr lang="en-IE"/>
          </a:p>
        </p:txBody>
      </p:sp>
    </p:spTree>
    <p:extLst>
      <p:ext uri="{BB962C8B-B14F-4D97-AF65-F5344CB8AC3E}">
        <p14:creationId xmlns:p14="http://schemas.microsoft.com/office/powerpoint/2010/main" val="125439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13936-A4BE-64C6-664C-71DE9EF0DF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430FEB1-5A7F-1C69-110A-0C1049B1D5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C220ABF-3070-0A1F-2E9F-F13CCBCA7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5E7A9-25BB-8B06-852E-6570D7C4755B}"/>
              </a:ext>
            </a:extLst>
          </p:cNvPr>
          <p:cNvSpPr>
            <a:spLocks noGrp="1"/>
          </p:cNvSpPr>
          <p:nvPr>
            <p:ph type="dt" sz="half" idx="10"/>
          </p:nvPr>
        </p:nvSpPr>
        <p:spPr/>
        <p:txBody>
          <a:bodyPr/>
          <a:lstStyle/>
          <a:p>
            <a:fld id="{067D0AEE-9061-4DFF-BABE-D6AE279EAEAF}" type="datetimeFigureOut">
              <a:rPr lang="en-IE" smtClean="0"/>
              <a:t>13/10/2024</a:t>
            </a:fld>
            <a:endParaRPr lang="en-IE"/>
          </a:p>
        </p:txBody>
      </p:sp>
      <p:sp>
        <p:nvSpPr>
          <p:cNvPr id="6" name="Footer Placeholder 5">
            <a:extLst>
              <a:ext uri="{FF2B5EF4-FFF2-40B4-BE49-F238E27FC236}">
                <a16:creationId xmlns:a16="http://schemas.microsoft.com/office/drawing/2014/main" id="{42456CEF-FC16-AF93-2CF5-26FD934A722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2694143-EEC9-4688-2920-46E589AB5B8B}"/>
              </a:ext>
            </a:extLst>
          </p:cNvPr>
          <p:cNvSpPr>
            <a:spLocks noGrp="1"/>
          </p:cNvSpPr>
          <p:nvPr>
            <p:ph type="sldNum" sz="quarter" idx="12"/>
          </p:nvPr>
        </p:nvSpPr>
        <p:spPr/>
        <p:txBody>
          <a:bodyPr/>
          <a:lstStyle/>
          <a:p>
            <a:fld id="{183A2596-5354-4A09-A18D-2F0880B89189}" type="slidenum">
              <a:rPr lang="en-IE" smtClean="0"/>
              <a:t>‹#›</a:t>
            </a:fld>
            <a:endParaRPr lang="en-IE"/>
          </a:p>
        </p:txBody>
      </p:sp>
    </p:spTree>
    <p:extLst>
      <p:ext uri="{BB962C8B-B14F-4D97-AF65-F5344CB8AC3E}">
        <p14:creationId xmlns:p14="http://schemas.microsoft.com/office/powerpoint/2010/main" val="354716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221199-D32D-2FCA-CF1C-5BA434265F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DD04D91-69CB-9488-118F-8A3C250EC9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0BE08EF-6AC5-688E-9D07-21CC15665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D0AEE-9061-4DFF-BABE-D6AE279EAEAF}" type="datetimeFigureOut">
              <a:rPr lang="en-IE" smtClean="0"/>
              <a:t>13/10/2024</a:t>
            </a:fld>
            <a:endParaRPr lang="en-IE"/>
          </a:p>
        </p:txBody>
      </p:sp>
      <p:sp>
        <p:nvSpPr>
          <p:cNvPr id="5" name="Footer Placeholder 4">
            <a:extLst>
              <a:ext uri="{FF2B5EF4-FFF2-40B4-BE49-F238E27FC236}">
                <a16:creationId xmlns:a16="http://schemas.microsoft.com/office/drawing/2014/main" id="{3FEF7781-6A8A-0AB2-3D98-F35D4B5D36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576631D-E77E-BB00-1469-BECC4B9D8C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A2596-5354-4A09-A18D-2F0880B89189}" type="slidenum">
              <a:rPr lang="en-IE" smtClean="0"/>
              <a:t>‹#›</a:t>
            </a:fld>
            <a:endParaRPr lang="en-IE"/>
          </a:p>
        </p:txBody>
      </p:sp>
    </p:spTree>
    <p:extLst>
      <p:ext uri="{BB962C8B-B14F-4D97-AF65-F5344CB8AC3E}">
        <p14:creationId xmlns:p14="http://schemas.microsoft.com/office/powerpoint/2010/main" val="200861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hyperlink" Target="mailto:homan@tcd.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descr="A picture of a blurred man descending the spiral staircase in the Business School. ">
            <a:extLst>
              <a:ext uri="{FF2B5EF4-FFF2-40B4-BE49-F238E27FC236}">
                <a16:creationId xmlns:a16="http://schemas.microsoft.com/office/drawing/2014/main" id="{88D2ED48-CC50-448C-B0D4-27BCB86968B4}"/>
              </a:ext>
              <a:ext uri="{C183D7F6-B498-43B3-948B-1728B52AA6E4}">
                <adec:decorative xmlns:adec="http://schemas.microsoft.com/office/drawing/2017/decorative" val="0"/>
              </a:ext>
            </a:extLst>
          </p:cNvPr>
          <p:cNvSpPr>
            <a:spLocks noGrp="1"/>
          </p:cNvSpPr>
          <p:nvPr>
            <p:ph type="pic" sz="quarter" idx="13"/>
          </p:nvPr>
        </p:nvSpPr>
        <p:spPr>
          <a:xfrm>
            <a:off x="0" y="1"/>
            <a:ext cx="12191999" cy="6857999"/>
          </a:xfrm>
          <a:blipFill>
            <a:blip r:embed="rId2" cstate="screen">
              <a:extLst>
                <a:ext uri="{28A0092B-C50C-407E-A947-70E740481C1C}">
                  <a14:useLocalDpi xmlns:a14="http://schemas.microsoft.com/office/drawing/2010/main"/>
                </a:ext>
              </a:extLst>
            </a:blip>
            <a:stretch>
              <a:fillRect/>
            </a:stretch>
          </a:blipFill>
        </p:spPr>
        <p:txBody>
          <a:bodyPr/>
          <a:lstStyle/>
          <a:p>
            <a:endParaRPr lang="en-IE"/>
          </a:p>
        </p:txBody>
      </p:sp>
      <p:sp>
        <p:nvSpPr>
          <p:cNvPr id="7" name="Rectangle 6">
            <a:extLst>
              <a:ext uri="{FF2B5EF4-FFF2-40B4-BE49-F238E27FC236}">
                <a16:creationId xmlns:a16="http://schemas.microsoft.com/office/drawing/2014/main" id="{0D8BA9D6-2880-46C1-A829-092EE531D0BE}"/>
              </a:ext>
              <a:ext uri="{C183D7F6-B498-43B3-948B-1728B52AA6E4}">
                <adec:decorative xmlns:adec="http://schemas.microsoft.com/office/drawing/2017/decorative" val="1"/>
              </a:ext>
            </a:extLst>
          </p:cNvPr>
          <p:cNvSpPr/>
          <p:nvPr/>
        </p:nvSpPr>
        <p:spPr>
          <a:xfrm>
            <a:off x="-1" y="-1"/>
            <a:ext cx="12191999" cy="6858000"/>
          </a:xfrm>
          <a:prstGeom prst="rect">
            <a:avLst/>
          </a:prstGeom>
          <a:gradFill flip="none" rotWithShape="1">
            <a:gsLst>
              <a:gs pos="100000">
                <a:srgbClr val="00AACD">
                  <a:alpha val="90237"/>
                </a:srgbClr>
              </a:gs>
              <a:gs pos="60000">
                <a:srgbClr val="0569B9">
                  <a:alpha val="90158"/>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03531199-5E5C-4B61-AF03-62A0856616B7}"/>
              </a:ext>
            </a:extLst>
          </p:cNvPr>
          <p:cNvSpPr>
            <a:spLocks noGrp="1"/>
          </p:cNvSpPr>
          <p:nvPr>
            <p:ph type="ctrTitle"/>
          </p:nvPr>
        </p:nvSpPr>
        <p:spPr/>
        <p:txBody>
          <a:bodyPr>
            <a:noAutofit/>
          </a:bodyPr>
          <a:lstStyle/>
          <a:p>
            <a:r>
              <a:rPr lang="en-IE" sz="4000" dirty="0"/>
              <a:t>Data as a Service (DaaS)</a:t>
            </a:r>
            <a:br>
              <a:rPr lang="en-IE" sz="4000" dirty="0"/>
            </a:br>
            <a:r>
              <a:rPr lang="en-IE" sz="4000" dirty="0"/>
              <a:t>A unified data pipeline for TCD. </a:t>
            </a:r>
            <a:endParaRPr lang="en-GB" sz="4000" dirty="0"/>
          </a:p>
        </p:txBody>
      </p:sp>
      <p:sp>
        <p:nvSpPr>
          <p:cNvPr id="5" name="Subtitle 4">
            <a:extLst>
              <a:ext uri="{FF2B5EF4-FFF2-40B4-BE49-F238E27FC236}">
                <a16:creationId xmlns:a16="http://schemas.microsoft.com/office/drawing/2014/main" id="{65669C41-64C9-4D99-8BB4-54B282CAB78D}"/>
              </a:ext>
            </a:extLst>
          </p:cNvPr>
          <p:cNvSpPr>
            <a:spLocks noGrp="1"/>
          </p:cNvSpPr>
          <p:nvPr>
            <p:ph type="subTitle" idx="1"/>
          </p:nvPr>
        </p:nvSpPr>
        <p:spPr>
          <a:xfrm>
            <a:off x="479425" y="5747131"/>
            <a:ext cx="7565118" cy="766354"/>
          </a:xfrm>
        </p:spPr>
        <p:txBody>
          <a:bodyPr>
            <a:normAutofit fontScale="77500" lnSpcReduction="20000"/>
          </a:bodyPr>
          <a:lstStyle/>
          <a:p>
            <a:pPr marL="0" indent="0">
              <a:buNone/>
            </a:pPr>
            <a:r>
              <a:rPr lang="en-GB" dirty="0"/>
              <a:t>Presenter — Neil Homan (Data Architect / DT4 Technical Lead)</a:t>
            </a:r>
          </a:p>
          <a:p>
            <a:pPr marL="0" indent="0">
              <a:buNone/>
            </a:pPr>
            <a:r>
              <a:rPr lang="en-GB" sz="2800" b="1" dirty="0">
                <a:solidFill>
                  <a:schemeClr val="bg1"/>
                </a:solidFill>
              </a:rPr>
              <a:t>Date: 07/Nov/2024</a:t>
            </a:r>
          </a:p>
        </p:txBody>
      </p:sp>
      <p:pic>
        <p:nvPicPr>
          <p:cNvPr id="8" name="Picture 7" descr="Text&#10;&#10;Description automatically generated">
            <a:extLst>
              <a:ext uri="{FF2B5EF4-FFF2-40B4-BE49-F238E27FC236}">
                <a16:creationId xmlns:a16="http://schemas.microsoft.com/office/drawing/2014/main" id="{2A03C713-3CE4-4413-90A9-4BD26A2773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085" y="458214"/>
            <a:ext cx="2612141" cy="701041"/>
          </a:xfrm>
          <a:prstGeom prst="rect">
            <a:avLst/>
          </a:prstGeom>
        </p:spPr>
      </p:pic>
    </p:spTree>
    <p:extLst>
      <p:ext uri="{BB962C8B-B14F-4D97-AF65-F5344CB8AC3E}">
        <p14:creationId xmlns:p14="http://schemas.microsoft.com/office/powerpoint/2010/main" val="4251834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577E-E4AD-4B79-AEF5-270D3D589399}"/>
              </a:ext>
            </a:extLst>
          </p:cNvPr>
          <p:cNvSpPr>
            <a:spLocks noGrp="1"/>
          </p:cNvSpPr>
          <p:nvPr>
            <p:ph type="title"/>
          </p:nvPr>
        </p:nvSpPr>
        <p:spPr>
          <a:xfrm>
            <a:off x="352097" y="-81661"/>
            <a:ext cx="3661487" cy="1077850"/>
          </a:xfrm>
          <a:noFill/>
        </p:spPr>
        <p:style>
          <a:lnRef idx="0">
            <a:schemeClr val="accent1"/>
          </a:lnRef>
          <a:fillRef idx="3">
            <a:schemeClr val="accent1"/>
          </a:fillRef>
          <a:effectRef idx="3">
            <a:schemeClr val="accent1"/>
          </a:effectRef>
          <a:fontRef idx="minor">
            <a:schemeClr val="lt1"/>
          </a:fontRef>
        </p:style>
        <p:txBody>
          <a:bodyPr vert="horz" lIns="0" tIns="0" rIns="0" bIns="0" rtlCol="0" anchor="ctr" anchorCtr="0">
            <a:noAutofit/>
          </a:bodyPr>
          <a:lstStyle/>
          <a:p>
            <a:pPr algn="ctr"/>
            <a:r>
              <a:rPr lang="en-IE" dirty="0">
                <a:solidFill>
                  <a:srgbClr val="0E73B9"/>
                </a:solidFill>
              </a:rPr>
              <a:t>Next Steps</a:t>
            </a:r>
          </a:p>
        </p:txBody>
      </p:sp>
      <p:sp>
        <p:nvSpPr>
          <p:cNvPr id="5" name="TextBox 4">
            <a:extLst>
              <a:ext uri="{FF2B5EF4-FFF2-40B4-BE49-F238E27FC236}">
                <a16:creationId xmlns:a16="http://schemas.microsoft.com/office/drawing/2014/main" id="{8D9E468A-F30C-49DE-969B-07B55F6D6FF6}"/>
              </a:ext>
            </a:extLst>
          </p:cNvPr>
          <p:cNvSpPr txBox="1"/>
          <p:nvPr/>
        </p:nvSpPr>
        <p:spPr>
          <a:xfrm>
            <a:off x="9832353" y="6567988"/>
            <a:ext cx="693254" cy="276999"/>
          </a:xfrm>
          <a:prstGeom prst="rect">
            <a:avLst/>
          </a:prstGeom>
          <a:noFill/>
        </p:spPr>
        <p:txBody>
          <a:bodyPr wrap="square" rtlCol="0">
            <a:spAutoFit/>
          </a:bodyPr>
          <a:lstStyle/>
          <a:p>
            <a:pPr algn="r"/>
            <a:fld id="{10E919F0-FB90-4F01-865E-8C0DA4420C5A}" type="slidenum">
              <a:rPr lang="en-IE" sz="1200" b="1">
                <a:solidFill>
                  <a:schemeClr val="bg1"/>
                </a:solidFill>
              </a:rPr>
              <a:t>10</a:t>
            </a:fld>
            <a:endParaRPr lang="en-IE" sz="1350" b="1" dirty="0">
              <a:solidFill>
                <a:schemeClr val="bg1"/>
              </a:solidFill>
            </a:endParaRPr>
          </a:p>
        </p:txBody>
      </p:sp>
      <p:sp>
        <p:nvSpPr>
          <p:cNvPr id="6" name="Text Placeholder 2">
            <a:extLst>
              <a:ext uri="{FF2B5EF4-FFF2-40B4-BE49-F238E27FC236}">
                <a16:creationId xmlns:a16="http://schemas.microsoft.com/office/drawing/2014/main" id="{5FE054CE-6A9F-FBCB-A1C1-0A491489ED55}"/>
              </a:ext>
            </a:extLst>
          </p:cNvPr>
          <p:cNvSpPr txBox="1">
            <a:spLocks/>
          </p:cNvSpPr>
          <p:nvPr/>
        </p:nvSpPr>
        <p:spPr>
          <a:xfrm>
            <a:off x="2352675" y="4979128"/>
            <a:ext cx="7500938" cy="352697"/>
          </a:xfrm>
          <a:prstGeom prst="rect">
            <a:avLst/>
          </a:prstGeom>
        </p:spPr>
        <p:txBody>
          <a:bodyPr vert="horz" lIns="0" tIns="0" rIns="0" bIns="0" numCol="2" rtlCol="0">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a:p>
        </p:txBody>
      </p:sp>
      <p:sp>
        <p:nvSpPr>
          <p:cNvPr id="11" name="TextBox 10">
            <a:extLst>
              <a:ext uri="{FF2B5EF4-FFF2-40B4-BE49-F238E27FC236}">
                <a16:creationId xmlns:a16="http://schemas.microsoft.com/office/drawing/2014/main" id="{08AB3B9E-4ACD-9068-B5EF-B49B068C3325}"/>
              </a:ext>
            </a:extLst>
          </p:cNvPr>
          <p:cNvSpPr txBox="1"/>
          <p:nvPr/>
        </p:nvSpPr>
        <p:spPr>
          <a:xfrm>
            <a:off x="-152401" y="1076200"/>
            <a:ext cx="9791701" cy="5632311"/>
          </a:xfrm>
          <a:prstGeom prst="rect">
            <a:avLst/>
          </a:prstGeom>
          <a:noFill/>
        </p:spPr>
        <p:txBody>
          <a:bodyPr wrap="square">
            <a:spAutoFit/>
          </a:bodyPr>
          <a:lstStyle/>
          <a:p>
            <a:pPr lvl="1" algn="l" fontAlgn="ctr">
              <a:buSzPts val="1000"/>
              <a:tabLst>
                <a:tab pos="457200" algn="l"/>
              </a:tabLst>
            </a:pPr>
            <a:r>
              <a:rPr lang="en-IE" sz="2000" dirty="0">
                <a:latin typeface="Calibri" panose="020F0502020204030204" pitchFamily="34" charset="0"/>
                <a:ea typeface="Calibri" panose="020F0502020204030204" pitchFamily="34" charset="0"/>
              </a:rPr>
              <a:t>Coming Soon: </a:t>
            </a:r>
          </a:p>
          <a:p>
            <a:pPr lvl="1" fontAlgn="ctr">
              <a:buSzPts val="1000"/>
              <a:tabLst>
                <a:tab pos="457200" algn="l"/>
              </a:tabLst>
            </a:pPr>
            <a:r>
              <a:rPr lang="en-IE" sz="2000" dirty="0">
                <a:latin typeface="Calibri" panose="020F0502020204030204" pitchFamily="34" charset="0"/>
                <a:ea typeface="Calibri" panose="020F0502020204030204" pitchFamily="34" charset="0"/>
              </a:rPr>
              <a:t>Release 2 including the Canonical Schema. Also, part of the initial vision of the platform and the reasoning for the name Data as a Service was to develop a </a:t>
            </a:r>
            <a:r>
              <a:rPr lang="en-IE" sz="2000" dirty="0">
                <a:solidFill>
                  <a:srgbClr val="FF0000"/>
                </a:solidFill>
                <a:latin typeface="Calibri" panose="020F0502020204030204" pitchFamily="34" charset="0"/>
                <a:ea typeface="Calibri" panose="020F0502020204030204" pitchFamily="34" charset="0"/>
              </a:rPr>
              <a:t>consumption-based model to charge for use </a:t>
            </a:r>
            <a:r>
              <a:rPr lang="en-IE" sz="2000" dirty="0">
                <a:latin typeface="Calibri" panose="020F0502020204030204" pitchFamily="34" charset="0"/>
                <a:ea typeface="Calibri" panose="020F0502020204030204" pitchFamily="34" charset="0"/>
              </a:rPr>
              <a:t>of data from the platform. We have some limited first steps on this in R2.</a:t>
            </a:r>
          </a:p>
          <a:p>
            <a:pPr lvl="1" algn="l" fontAlgn="ctr">
              <a:buSzPts val="1000"/>
              <a:tabLst>
                <a:tab pos="457200" algn="l"/>
              </a:tabLst>
            </a:pPr>
            <a:endParaRPr lang="en-IE" sz="2000" dirty="0">
              <a:latin typeface="Calibri" panose="020F0502020204030204" pitchFamily="34" charset="0"/>
              <a:ea typeface="Calibri" panose="020F0502020204030204" pitchFamily="34" charset="0"/>
            </a:endParaRPr>
          </a:p>
          <a:p>
            <a:pPr lvl="1" algn="l" fontAlgn="ctr">
              <a:buSzPts val="1000"/>
              <a:tabLst>
                <a:tab pos="457200" algn="l"/>
              </a:tabLst>
            </a:pPr>
            <a:r>
              <a:rPr lang="en-IE" sz="2000" dirty="0">
                <a:latin typeface="Calibri" panose="020F0502020204030204" pitchFamily="34" charset="0"/>
                <a:ea typeface="Calibri" panose="020F0502020204030204" pitchFamily="34" charset="0"/>
              </a:rPr>
              <a:t>Release 3 including Purview.</a:t>
            </a:r>
          </a:p>
          <a:p>
            <a:pPr lvl="1" algn="l" fontAlgn="ctr">
              <a:buSzPts val="1000"/>
              <a:tabLst>
                <a:tab pos="457200" algn="l"/>
              </a:tabLst>
            </a:pPr>
            <a:r>
              <a:rPr lang="en-IE" sz="2000" dirty="0">
                <a:latin typeface="Calibri" panose="020F0502020204030204" pitchFamily="34" charset="0"/>
                <a:ea typeface="Calibri" panose="020F0502020204030204" pitchFamily="34" charset="0"/>
              </a:rPr>
              <a:t>Our tech partner TEKenable are working with Microsoft to migrate to </a:t>
            </a:r>
            <a:r>
              <a:rPr lang="en-IE" sz="2000" dirty="0">
                <a:solidFill>
                  <a:srgbClr val="FF0000"/>
                </a:solidFill>
                <a:latin typeface="Calibri" panose="020F0502020204030204" pitchFamily="34" charset="0"/>
                <a:ea typeface="Calibri" panose="020F0502020204030204" pitchFamily="34" charset="0"/>
              </a:rPr>
              <a:t>MS Fabric</a:t>
            </a:r>
            <a:r>
              <a:rPr lang="en-IE" sz="2000" dirty="0">
                <a:latin typeface="Calibri" panose="020F0502020204030204" pitchFamily="34" charset="0"/>
                <a:ea typeface="Calibri" panose="020F0502020204030204" pitchFamily="34" charset="0"/>
              </a:rPr>
              <a:t>.  </a:t>
            </a:r>
          </a:p>
          <a:p>
            <a:pPr lvl="1" algn="l" fontAlgn="ctr">
              <a:buSzPts val="1000"/>
              <a:tabLst>
                <a:tab pos="457200" algn="l"/>
              </a:tabLst>
            </a:pPr>
            <a:r>
              <a:rPr lang="en-IE" sz="2000" dirty="0">
                <a:solidFill>
                  <a:srgbClr val="FF0000"/>
                </a:solidFill>
                <a:latin typeface="Calibri" panose="020F0502020204030204" pitchFamily="34" charset="0"/>
                <a:ea typeface="Calibri" panose="020F0502020204030204" pitchFamily="34" charset="0"/>
              </a:rPr>
              <a:t>Operationalising</a:t>
            </a:r>
            <a:r>
              <a:rPr lang="en-IE" sz="2000" dirty="0">
                <a:latin typeface="Calibri" panose="020F0502020204030204" pitchFamily="34" charset="0"/>
                <a:ea typeface="Calibri" panose="020F0502020204030204" pitchFamily="34" charset="0"/>
              </a:rPr>
              <a:t> the platform. </a:t>
            </a:r>
            <a:br>
              <a:rPr lang="en-IE" sz="2000" dirty="0">
                <a:latin typeface="Calibri" panose="020F0502020204030204" pitchFamily="34" charset="0"/>
                <a:ea typeface="Calibri" panose="020F0502020204030204" pitchFamily="34" charset="0"/>
              </a:rPr>
            </a:br>
            <a:br>
              <a:rPr lang="en-IE" sz="2000" dirty="0">
                <a:latin typeface="Calibri" panose="020F0502020204030204" pitchFamily="34" charset="0"/>
                <a:ea typeface="Calibri" panose="020F0502020204030204" pitchFamily="34" charset="0"/>
              </a:rPr>
            </a:br>
            <a:r>
              <a:rPr lang="en-IE" sz="2000" dirty="0">
                <a:latin typeface="Calibri" panose="020F0502020204030204" pitchFamily="34" charset="0"/>
                <a:ea typeface="Calibri" panose="020F0502020204030204" pitchFamily="34" charset="0"/>
              </a:rPr>
              <a:t>Under planning for now:</a:t>
            </a:r>
          </a:p>
          <a:p>
            <a:pPr lvl="1" algn="l" fontAlgn="ctr">
              <a:buSzPts val="1000"/>
              <a:tabLst>
                <a:tab pos="457200" algn="l"/>
              </a:tabLst>
            </a:pPr>
            <a:r>
              <a:rPr lang="en-IE" sz="2000" dirty="0">
                <a:latin typeface="Calibri" panose="020F0502020204030204" pitchFamily="34" charset="0"/>
                <a:ea typeface="Calibri" panose="020F0502020204030204" pitchFamily="34" charset="0"/>
              </a:rPr>
              <a:t>On-boarding of additional data repositories enhancing the canonical schema.</a:t>
            </a:r>
          </a:p>
          <a:p>
            <a:pPr lvl="1" fontAlgn="ctr">
              <a:buSzPts val="1000"/>
              <a:tabLst>
                <a:tab pos="457200" algn="l"/>
              </a:tabLst>
            </a:pPr>
            <a:r>
              <a:rPr lang="en-IE" sz="2000" dirty="0">
                <a:effectLst/>
                <a:latin typeface="Calibri" panose="020F0502020204030204" pitchFamily="34" charset="0"/>
                <a:ea typeface="Calibri" panose="020F0502020204030204" pitchFamily="34" charset="0"/>
              </a:rPr>
              <a:t>Data Governance has yet to be tackled at the University scale. </a:t>
            </a:r>
            <a:br>
              <a:rPr lang="en-IE" sz="2000" dirty="0">
                <a:effectLst/>
                <a:latin typeface="Calibri" panose="020F0502020204030204" pitchFamily="34" charset="0"/>
                <a:ea typeface="Calibri" panose="020F0502020204030204" pitchFamily="34" charset="0"/>
              </a:rPr>
            </a:br>
            <a:r>
              <a:rPr lang="en-IE" sz="2000" dirty="0">
                <a:latin typeface="Calibri" panose="020F0502020204030204" pitchFamily="34" charset="0"/>
                <a:ea typeface="Calibri" panose="020F0502020204030204" pitchFamily="34" charset="0"/>
              </a:rPr>
              <a:t>We are exploring the </a:t>
            </a:r>
            <a:r>
              <a:rPr lang="en-IE" sz="2000" dirty="0">
                <a:solidFill>
                  <a:srgbClr val="FF0000"/>
                </a:solidFill>
                <a:latin typeface="Calibri" panose="020F0502020204030204" pitchFamily="34" charset="0"/>
                <a:ea typeface="Calibri" panose="020F0502020204030204" pitchFamily="34" charset="0"/>
              </a:rPr>
              <a:t>sharing of our anonymised data sets</a:t>
            </a:r>
            <a:r>
              <a:rPr lang="en-IE" sz="2000" dirty="0">
                <a:latin typeface="Calibri" panose="020F0502020204030204" pitchFamily="34" charset="0"/>
                <a:ea typeface="Calibri" panose="020F0502020204030204" pitchFamily="34" charset="0"/>
              </a:rPr>
              <a:t>. There is potential here for data sharing with institutions like those present today and indeed the wider ed-tech and business communities. </a:t>
            </a:r>
            <a:br>
              <a:rPr lang="en-IE" sz="2000" dirty="0">
                <a:effectLst/>
                <a:latin typeface="Calibri" panose="020F0502020204030204" pitchFamily="34" charset="0"/>
                <a:ea typeface="Calibri" panose="020F0502020204030204" pitchFamily="34" charset="0"/>
              </a:rPr>
            </a:br>
            <a:r>
              <a:rPr lang="en-IE" sz="2000" dirty="0">
                <a:effectLst/>
                <a:latin typeface="Calibri" panose="020F0502020204030204" pitchFamily="34" charset="0"/>
                <a:ea typeface="Calibri" panose="020F0502020204030204" pitchFamily="34" charset="0"/>
              </a:rPr>
              <a:t> </a:t>
            </a:r>
          </a:p>
          <a:p>
            <a:pPr lvl="1" fontAlgn="ctr">
              <a:buSzPts val="1000"/>
              <a:tabLst>
                <a:tab pos="457200" algn="l"/>
              </a:tabLst>
            </a:pPr>
            <a:endParaRPr lang="en-IE" sz="2000" dirty="0">
              <a:effectLst/>
              <a:latin typeface="Calibri" panose="020F0502020204030204" pitchFamily="34" charset="0"/>
              <a:ea typeface="Calibri" panose="020F0502020204030204" pitchFamily="34" charset="0"/>
            </a:endParaRPr>
          </a:p>
        </p:txBody>
      </p:sp>
      <p:pic>
        <p:nvPicPr>
          <p:cNvPr id="3" name="Graphic 2" descr="Notification icon">
            <a:extLst>
              <a:ext uri="{FF2B5EF4-FFF2-40B4-BE49-F238E27FC236}">
                <a16:creationId xmlns:a16="http://schemas.microsoft.com/office/drawing/2014/main" id="{BD03E8D4-2CF9-2C4F-8249-C0086C728B1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27939"/>
            <a:ext cx="970407" cy="970407"/>
          </a:xfrm>
          <a:prstGeom prst="rect">
            <a:avLst/>
          </a:prstGeom>
        </p:spPr>
      </p:pic>
    </p:spTree>
    <p:extLst>
      <p:ext uri="{BB962C8B-B14F-4D97-AF65-F5344CB8AC3E}">
        <p14:creationId xmlns:p14="http://schemas.microsoft.com/office/powerpoint/2010/main" val="395924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descr="A picture of a blurred man descending the spiral staircase in the Business School. ">
            <a:extLst>
              <a:ext uri="{FF2B5EF4-FFF2-40B4-BE49-F238E27FC236}">
                <a16:creationId xmlns:a16="http://schemas.microsoft.com/office/drawing/2014/main" id="{88D2ED48-CC50-448C-B0D4-27BCB86968B4}"/>
              </a:ext>
              <a:ext uri="{C183D7F6-B498-43B3-948B-1728B52AA6E4}">
                <adec:decorative xmlns:adec="http://schemas.microsoft.com/office/drawing/2017/decorative" val="0"/>
              </a:ext>
            </a:extLst>
          </p:cNvPr>
          <p:cNvSpPr>
            <a:spLocks noGrp="1"/>
          </p:cNvSpPr>
          <p:nvPr>
            <p:ph type="pic" sz="quarter" idx="13"/>
          </p:nvPr>
        </p:nvSpPr>
        <p:spPr>
          <a:xfrm>
            <a:off x="0" y="1"/>
            <a:ext cx="12191999" cy="6857999"/>
          </a:xfrm>
          <a:blipFill>
            <a:blip r:embed="rId2" cstate="screen">
              <a:extLst>
                <a:ext uri="{28A0092B-C50C-407E-A947-70E740481C1C}">
                  <a14:useLocalDpi xmlns:a14="http://schemas.microsoft.com/office/drawing/2010/main"/>
                </a:ext>
              </a:extLst>
            </a:blip>
            <a:stretch>
              <a:fillRect/>
            </a:stretch>
          </a:blipFill>
        </p:spPr>
        <p:txBody>
          <a:bodyPr/>
          <a:lstStyle/>
          <a:p>
            <a:endParaRPr lang="en-IE"/>
          </a:p>
        </p:txBody>
      </p:sp>
      <p:sp>
        <p:nvSpPr>
          <p:cNvPr id="7" name="Rectangle 6">
            <a:extLst>
              <a:ext uri="{FF2B5EF4-FFF2-40B4-BE49-F238E27FC236}">
                <a16:creationId xmlns:a16="http://schemas.microsoft.com/office/drawing/2014/main" id="{0D8BA9D6-2880-46C1-A829-092EE531D0BE}"/>
              </a:ext>
              <a:ext uri="{C183D7F6-B498-43B3-948B-1728B52AA6E4}">
                <adec:decorative xmlns:adec="http://schemas.microsoft.com/office/drawing/2017/decorative" val="1"/>
              </a:ext>
            </a:extLst>
          </p:cNvPr>
          <p:cNvSpPr/>
          <p:nvPr/>
        </p:nvSpPr>
        <p:spPr>
          <a:xfrm>
            <a:off x="-1" y="0"/>
            <a:ext cx="12191999" cy="6858000"/>
          </a:xfrm>
          <a:prstGeom prst="rect">
            <a:avLst/>
          </a:prstGeom>
          <a:gradFill flip="none" rotWithShape="1">
            <a:gsLst>
              <a:gs pos="100000">
                <a:srgbClr val="00AACD">
                  <a:alpha val="90237"/>
                </a:srgbClr>
              </a:gs>
              <a:gs pos="60000">
                <a:srgbClr val="0569B9">
                  <a:alpha val="90158"/>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Text&#10;&#10;Description automatically generated">
            <a:extLst>
              <a:ext uri="{FF2B5EF4-FFF2-40B4-BE49-F238E27FC236}">
                <a16:creationId xmlns:a16="http://schemas.microsoft.com/office/drawing/2014/main" id="{2A03C713-3CE4-4413-90A9-4BD26A2773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085" y="458214"/>
            <a:ext cx="2612141" cy="701041"/>
          </a:xfrm>
          <a:prstGeom prst="rect">
            <a:avLst/>
          </a:prstGeom>
        </p:spPr>
      </p:pic>
      <p:sp>
        <p:nvSpPr>
          <p:cNvPr id="3" name="Title 1">
            <a:extLst>
              <a:ext uri="{FF2B5EF4-FFF2-40B4-BE49-F238E27FC236}">
                <a16:creationId xmlns:a16="http://schemas.microsoft.com/office/drawing/2014/main" id="{C822C2D6-5D55-63DC-E7DB-D155FEDEB2D5}"/>
              </a:ext>
            </a:extLst>
          </p:cNvPr>
          <p:cNvSpPr>
            <a:spLocks noGrp="1"/>
          </p:cNvSpPr>
          <p:nvPr>
            <p:ph type="ctrTitle"/>
          </p:nvPr>
        </p:nvSpPr>
        <p:spPr>
          <a:xfrm>
            <a:off x="1095372" y="4044881"/>
            <a:ext cx="10001252" cy="443143"/>
          </a:xfrm>
        </p:spPr>
        <p:txBody>
          <a:bodyPr>
            <a:normAutofit fontScale="90000"/>
          </a:bodyPr>
          <a:lstStyle/>
          <a:p>
            <a:pPr>
              <a:lnSpc>
                <a:spcPct val="100000"/>
              </a:lnSpc>
            </a:pPr>
            <a:r>
              <a:rPr lang="en-GB" dirty="0"/>
              <a:t>Thank You</a:t>
            </a:r>
            <a:br>
              <a:rPr lang="en-GB" dirty="0"/>
            </a:br>
            <a:br>
              <a:rPr lang="en-GB" dirty="0"/>
            </a:br>
            <a:r>
              <a:rPr lang="en-GB" dirty="0">
                <a:hlinkClick r:id="rId4">
                  <a:extLst>
                    <a:ext uri="{A12FA001-AC4F-418D-AE19-62706E023703}">
                      <ahyp:hlinkClr xmlns:ahyp="http://schemas.microsoft.com/office/drawing/2018/hyperlinkcolor" val="tx"/>
                    </a:ext>
                  </a:extLst>
                </a:hlinkClick>
              </a:rPr>
              <a:t>homann@tcd.ie</a:t>
            </a:r>
            <a:r>
              <a:rPr lang="en-GB" dirty="0"/>
              <a:t> Neil Homan</a:t>
            </a:r>
            <a:br>
              <a:rPr lang="en-GB" dirty="0"/>
            </a:br>
            <a:r>
              <a:rPr lang="en-GB" sz="1600" dirty="0"/>
              <a:t>Acknowledgments I will likely not have time for:</a:t>
            </a:r>
            <a:br>
              <a:rPr lang="en-GB" sz="1600" dirty="0"/>
            </a:br>
            <a:r>
              <a:rPr lang="en-GB" sz="1600" dirty="0"/>
              <a:t>Joe Lakes and Twinkle Mathur (PM and BA on the DT4 team) and the wider IT Services involvement. </a:t>
            </a:r>
            <a:br>
              <a:rPr lang="en-GB" sz="1600" dirty="0"/>
            </a:br>
            <a:r>
              <a:rPr lang="en-GB" sz="1600" dirty="0"/>
              <a:t>TEKenable : Our tech partners, patient listeners, they have over-performed time and again to help us realise our vision.</a:t>
            </a:r>
            <a:br>
              <a:rPr lang="en-GB" sz="1600" dirty="0"/>
            </a:br>
            <a:br>
              <a:rPr lang="en-GB" sz="1600" dirty="0"/>
            </a:br>
            <a:br>
              <a:rPr lang="en-GB" sz="1600" dirty="0"/>
            </a:br>
            <a:br>
              <a:rPr lang="en-GB" sz="1600" dirty="0"/>
            </a:br>
            <a:br>
              <a:rPr lang="en-GB" sz="1600" dirty="0"/>
            </a:br>
            <a:br>
              <a:rPr lang="en-GB" sz="1600" dirty="0"/>
            </a:br>
            <a:br>
              <a:rPr lang="en-GB" sz="1600" dirty="0"/>
            </a:br>
            <a:r>
              <a:rPr lang="en-GB" sz="900" dirty="0"/>
              <a:t>Slides 2,8,9 contain images generated by AI. (No other AI was used in the generation of this presentation.)</a:t>
            </a:r>
            <a:br>
              <a:rPr lang="en-GB" sz="900" dirty="0"/>
            </a:br>
            <a:r>
              <a:rPr lang="en-GB" sz="900" dirty="0"/>
              <a:t>Canonical Schema (TCD working name) was first used in the University of Surrey. (We were unable to talk to them about their project)</a:t>
            </a:r>
            <a:br>
              <a:rPr lang="en-GB" sz="900" dirty="0"/>
            </a:br>
            <a:r>
              <a:rPr lang="en-GB" sz="900" dirty="0"/>
              <a:t>The Data as Oxygen concept was not originally conceived in TCD.</a:t>
            </a:r>
            <a:br>
              <a:rPr lang="en-GB" sz="1600" dirty="0"/>
            </a:br>
            <a:br>
              <a:rPr lang="en-GB" sz="1600" dirty="0"/>
            </a:br>
            <a:br>
              <a:rPr lang="en-GB" sz="1600" dirty="0"/>
            </a:br>
            <a:br>
              <a:rPr lang="en-GB" sz="1600" dirty="0"/>
            </a:br>
            <a:endParaRPr lang="en-GB" sz="1600" dirty="0"/>
          </a:p>
        </p:txBody>
      </p:sp>
      <p:pic>
        <p:nvPicPr>
          <p:cNvPr id="11" name="Graphic 10" descr="Mail icon">
            <a:extLst>
              <a:ext uri="{FF2B5EF4-FFF2-40B4-BE49-F238E27FC236}">
                <a16:creationId xmlns:a16="http://schemas.microsoft.com/office/drawing/2014/main" id="{12E2BCF1-9521-D7B2-49E2-A0D5B04C6DC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6266" y="3074473"/>
            <a:ext cx="970407" cy="970407"/>
          </a:xfrm>
          <a:prstGeom prst="rect">
            <a:avLst/>
          </a:prstGeom>
        </p:spPr>
      </p:pic>
    </p:spTree>
    <p:extLst>
      <p:ext uri="{BB962C8B-B14F-4D97-AF65-F5344CB8AC3E}">
        <p14:creationId xmlns:p14="http://schemas.microsoft.com/office/powerpoint/2010/main" val="156596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577E-E4AD-4B79-AEF5-270D3D589399}"/>
              </a:ext>
            </a:extLst>
          </p:cNvPr>
          <p:cNvSpPr>
            <a:spLocks noGrp="1"/>
          </p:cNvSpPr>
          <p:nvPr>
            <p:ph type="title"/>
          </p:nvPr>
        </p:nvSpPr>
        <p:spPr>
          <a:xfrm>
            <a:off x="451117" y="125787"/>
            <a:ext cx="7315557" cy="1077850"/>
          </a:xfrm>
          <a:noFill/>
        </p:spPr>
        <p:style>
          <a:lnRef idx="0">
            <a:schemeClr val="accent1"/>
          </a:lnRef>
          <a:fillRef idx="3">
            <a:schemeClr val="accent1"/>
          </a:fillRef>
          <a:effectRef idx="3">
            <a:schemeClr val="accent1"/>
          </a:effectRef>
          <a:fontRef idx="minor">
            <a:schemeClr val="lt1"/>
          </a:fontRef>
        </p:style>
        <p:txBody>
          <a:bodyPr vert="horz" lIns="0" tIns="0" rIns="0" bIns="0" rtlCol="0" anchor="ctr" anchorCtr="0">
            <a:noAutofit/>
          </a:bodyPr>
          <a:lstStyle/>
          <a:p>
            <a:pPr algn="ctr"/>
            <a:r>
              <a:rPr lang="en-IE" dirty="0">
                <a:solidFill>
                  <a:srgbClr val="0E73B9"/>
                </a:solidFill>
              </a:rPr>
              <a:t>Why present a topic about a (fancy) data hub?</a:t>
            </a:r>
            <a:endParaRPr lang="en-IE" dirty="0">
              <a:solidFill>
                <a:srgbClr val="0E73B9"/>
              </a:solidFill>
              <a:latin typeface="+mn-lt"/>
              <a:ea typeface="+mn-ea"/>
              <a:cs typeface="+mn-cs"/>
            </a:endParaRPr>
          </a:p>
        </p:txBody>
      </p:sp>
      <p:sp>
        <p:nvSpPr>
          <p:cNvPr id="5" name="TextBox 4">
            <a:extLst>
              <a:ext uri="{FF2B5EF4-FFF2-40B4-BE49-F238E27FC236}">
                <a16:creationId xmlns:a16="http://schemas.microsoft.com/office/drawing/2014/main" id="{8D9E468A-F30C-49DE-969B-07B55F6D6FF6}"/>
              </a:ext>
            </a:extLst>
          </p:cNvPr>
          <p:cNvSpPr txBox="1"/>
          <p:nvPr/>
        </p:nvSpPr>
        <p:spPr>
          <a:xfrm>
            <a:off x="11368545" y="6421684"/>
            <a:ext cx="693254" cy="276999"/>
          </a:xfrm>
          <a:prstGeom prst="rect">
            <a:avLst/>
          </a:prstGeom>
          <a:noFill/>
        </p:spPr>
        <p:txBody>
          <a:bodyPr wrap="square" rtlCol="0">
            <a:spAutoFit/>
          </a:bodyPr>
          <a:lstStyle/>
          <a:p>
            <a:pPr algn="r"/>
            <a:fld id="{10E919F0-FB90-4F01-865E-8C0DA4420C5A}" type="slidenum">
              <a:rPr lang="en-IE" sz="1200" b="1">
                <a:solidFill>
                  <a:schemeClr val="bg1"/>
                </a:solidFill>
              </a:rPr>
              <a:t>2</a:t>
            </a:fld>
            <a:endParaRPr lang="en-IE" sz="1350" b="1" dirty="0">
              <a:solidFill>
                <a:schemeClr val="bg1"/>
              </a:solidFill>
            </a:endParaRPr>
          </a:p>
        </p:txBody>
      </p:sp>
      <p:sp>
        <p:nvSpPr>
          <p:cNvPr id="6" name="Text Placeholder 2">
            <a:extLst>
              <a:ext uri="{FF2B5EF4-FFF2-40B4-BE49-F238E27FC236}">
                <a16:creationId xmlns:a16="http://schemas.microsoft.com/office/drawing/2014/main" id="{5FE054CE-6A9F-FBCB-A1C1-0A491489ED55}"/>
              </a:ext>
            </a:extLst>
          </p:cNvPr>
          <p:cNvSpPr txBox="1">
            <a:spLocks/>
          </p:cNvSpPr>
          <p:nvPr/>
        </p:nvSpPr>
        <p:spPr>
          <a:xfrm>
            <a:off x="2352675" y="4979128"/>
            <a:ext cx="7500938" cy="352697"/>
          </a:xfrm>
          <a:prstGeom prst="rect">
            <a:avLst/>
          </a:prstGeom>
        </p:spPr>
        <p:txBody>
          <a:bodyPr vert="horz" lIns="0" tIns="0" rIns="0" bIns="0" numCol="2" rtlCol="0">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a:p>
        </p:txBody>
      </p:sp>
      <p:sp>
        <p:nvSpPr>
          <p:cNvPr id="8" name="Text Placeholder 7">
            <a:extLst>
              <a:ext uri="{FF2B5EF4-FFF2-40B4-BE49-F238E27FC236}">
                <a16:creationId xmlns:a16="http://schemas.microsoft.com/office/drawing/2014/main" id="{B72BB04B-FE20-E088-EAC7-3F4C354D43E8}"/>
              </a:ext>
            </a:extLst>
          </p:cNvPr>
          <p:cNvSpPr>
            <a:spLocks noGrp="1"/>
          </p:cNvSpPr>
          <p:nvPr>
            <p:ph type="body" sz="quarter" idx="10"/>
          </p:nvPr>
        </p:nvSpPr>
        <p:spPr>
          <a:xfrm>
            <a:off x="56721" y="1436867"/>
            <a:ext cx="7500938" cy="4147022"/>
          </a:xfrm>
        </p:spPr>
        <p:txBody>
          <a:bodyPr>
            <a:normAutofit fontScale="70000" lnSpcReduction="20000"/>
          </a:bodyPr>
          <a:lstStyle/>
          <a:p>
            <a:pPr marL="0" indent="0">
              <a:buNone/>
            </a:pPr>
            <a:endParaRPr lang="en-GB" sz="3200" dirty="0"/>
          </a:p>
          <a:p>
            <a:pPr marL="0" indent="0">
              <a:buNone/>
            </a:pPr>
            <a:r>
              <a:rPr lang="en-GB" sz="3200" dirty="0"/>
              <a:t>We believe that our data landscape is like that of other third level institutions. </a:t>
            </a:r>
          </a:p>
          <a:p>
            <a:r>
              <a:rPr lang="en-GB" sz="3200" dirty="0"/>
              <a:t>Small and relatively underfunded yet still large enough that we have different departments potentially with discrete data teams. </a:t>
            </a:r>
          </a:p>
          <a:p>
            <a:r>
              <a:rPr lang="en-GB" sz="3200" dirty="0"/>
              <a:t>Data Siloes, very little value derived from data, and so on. </a:t>
            </a:r>
          </a:p>
          <a:p>
            <a:pPr marL="0" indent="0">
              <a:buNone/>
            </a:pPr>
            <a:endParaRPr lang="en-IE" sz="3200" dirty="0"/>
          </a:p>
          <a:p>
            <a:pPr marL="0" indent="0">
              <a:buNone/>
            </a:pPr>
            <a:r>
              <a:rPr lang="en-IE" sz="3200" dirty="0"/>
              <a:t>This project is an endeavour to migrate some of our data estate to the cloud. </a:t>
            </a:r>
          </a:p>
          <a:p>
            <a:pPr marL="0" indent="0">
              <a:buNone/>
            </a:pPr>
            <a:endParaRPr lang="en-IE" sz="3200" dirty="0"/>
          </a:p>
          <a:p>
            <a:pPr marL="0" indent="0">
              <a:buNone/>
            </a:pPr>
            <a:r>
              <a:rPr lang="en-GB" sz="3200" dirty="0"/>
              <a:t>We believe that we have executed this project reasonably well and have </a:t>
            </a:r>
            <a:r>
              <a:rPr lang="en-GB" sz="3200" b="1" dirty="0"/>
              <a:t>lessons and tangible benefits </a:t>
            </a:r>
            <a:r>
              <a:rPr lang="en-GB" sz="3200" dirty="0"/>
              <a:t>to share (see diagram!)</a:t>
            </a:r>
          </a:p>
          <a:p>
            <a:pPr marL="0" indent="0">
              <a:buNone/>
            </a:pPr>
            <a:endParaRPr lang="en-IE" sz="3200" dirty="0"/>
          </a:p>
          <a:p>
            <a:pPr marL="0" indent="0">
              <a:buNone/>
            </a:pPr>
            <a:endParaRPr lang="en-GB" sz="3200" dirty="0"/>
          </a:p>
          <a:p>
            <a:pPr marL="0" indent="0">
              <a:buNone/>
            </a:pPr>
            <a:endParaRPr lang="en-GB" sz="3200" dirty="0"/>
          </a:p>
          <a:p>
            <a:endParaRPr lang="en-IE" sz="4000" dirty="0"/>
          </a:p>
        </p:txBody>
      </p:sp>
      <p:pic>
        <p:nvPicPr>
          <p:cNvPr id="4" name="Picture 3" descr="TCD data architects and scientists and their experiences on this project. ">
            <a:extLst>
              <a:ext uri="{FF2B5EF4-FFF2-40B4-BE49-F238E27FC236}">
                <a16:creationId xmlns:a16="http://schemas.microsoft.com/office/drawing/2014/main" id="{B93B9E93-4414-4B62-8963-E6F652EF0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691" y="150323"/>
            <a:ext cx="4734175" cy="5433566"/>
          </a:xfrm>
          <a:prstGeom prst="rect">
            <a:avLst/>
          </a:prstGeom>
        </p:spPr>
      </p:pic>
      <p:sp>
        <p:nvSpPr>
          <p:cNvPr id="7" name="TextBox 6">
            <a:extLst>
              <a:ext uri="{FF2B5EF4-FFF2-40B4-BE49-F238E27FC236}">
                <a16:creationId xmlns:a16="http://schemas.microsoft.com/office/drawing/2014/main" id="{D80CCE12-2315-8958-10E3-45D5D64DDECB}"/>
              </a:ext>
            </a:extLst>
          </p:cNvPr>
          <p:cNvSpPr txBox="1"/>
          <p:nvPr/>
        </p:nvSpPr>
        <p:spPr>
          <a:xfrm>
            <a:off x="8080588" y="5583889"/>
            <a:ext cx="3488648" cy="523220"/>
          </a:xfrm>
          <a:prstGeom prst="rect">
            <a:avLst/>
          </a:prstGeom>
          <a:noFill/>
        </p:spPr>
        <p:txBody>
          <a:bodyPr wrap="none" rtlCol="0">
            <a:spAutoFit/>
          </a:bodyPr>
          <a:lstStyle/>
          <a:p>
            <a:pPr algn="ctr"/>
            <a:r>
              <a:rPr lang="en-IE" sz="1400" dirty="0"/>
              <a:t>TCD DT4 Team - Flying a flag!</a:t>
            </a:r>
            <a:br>
              <a:rPr lang="en-IE" sz="1400" dirty="0"/>
            </a:br>
            <a:r>
              <a:rPr lang="en-IE" sz="1400" dirty="0"/>
              <a:t>Image Credit: Dall-e (first attempt inc. typos!)</a:t>
            </a:r>
          </a:p>
        </p:txBody>
      </p:sp>
      <p:pic>
        <p:nvPicPr>
          <p:cNvPr id="10" name="Graphic 9" descr="Trinity / Campanile icon">
            <a:extLst>
              <a:ext uri="{FF2B5EF4-FFF2-40B4-BE49-F238E27FC236}">
                <a16:creationId xmlns:a16="http://schemas.microsoft.com/office/drawing/2014/main" id="{2B2B2CC7-1A3D-FEF9-9A21-F658C54124B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087" y="0"/>
            <a:ext cx="970407" cy="970407"/>
          </a:xfrm>
          <a:prstGeom prst="rect">
            <a:avLst/>
          </a:prstGeom>
        </p:spPr>
      </p:pic>
    </p:spTree>
    <p:extLst>
      <p:ext uri="{BB962C8B-B14F-4D97-AF65-F5344CB8AC3E}">
        <p14:creationId xmlns:p14="http://schemas.microsoft.com/office/powerpoint/2010/main" val="71390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577E-E4AD-4B79-AEF5-270D3D589399}"/>
              </a:ext>
            </a:extLst>
          </p:cNvPr>
          <p:cNvSpPr>
            <a:spLocks noGrp="1"/>
          </p:cNvSpPr>
          <p:nvPr>
            <p:ph type="title"/>
          </p:nvPr>
        </p:nvSpPr>
        <p:spPr>
          <a:xfrm>
            <a:off x="-3743325" y="-53722"/>
            <a:ext cx="12192000" cy="1077850"/>
          </a:xfrm>
          <a:noFill/>
        </p:spPr>
        <p:style>
          <a:lnRef idx="0">
            <a:schemeClr val="accent1"/>
          </a:lnRef>
          <a:fillRef idx="3">
            <a:schemeClr val="accent1"/>
          </a:fillRef>
          <a:effectRef idx="3">
            <a:schemeClr val="accent1"/>
          </a:effectRef>
          <a:fontRef idx="minor">
            <a:schemeClr val="lt1"/>
          </a:fontRef>
        </p:style>
        <p:txBody>
          <a:bodyPr vert="horz" lIns="0" tIns="0" rIns="0" bIns="0" rtlCol="0" anchor="ctr" anchorCtr="0">
            <a:noAutofit/>
          </a:bodyPr>
          <a:lstStyle/>
          <a:p>
            <a:pPr algn="ctr"/>
            <a:r>
              <a:rPr lang="en-IE" dirty="0">
                <a:solidFill>
                  <a:srgbClr val="0E73B9"/>
                </a:solidFill>
              </a:rPr>
              <a:t>Introduction</a:t>
            </a:r>
            <a:endParaRPr lang="en-IE" dirty="0">
              <a:solidFill>
                <a:srgbClr val="0E73B9"/>
              </a:solidFill>
              <a:latin typeface="+mn-lt"/>
              <a:ea typeface="+mn-ea"/>
              <a:cs typeface="+mn-cs"/>
            </a:endParaRPr>
          </a:p>
        </p:txBody>
      </p:sp>
      <p:sp>
        <p:nvSpPr>
          <p:cNvPr id="5" name="TextBox 4">
            <a:extLst>
              <a:ext uri="{FF2B5EF4-FFF2-40B4-BE49-F238E27FC236}">
                <a16:creationId xmlns:a16="http://schemas.microsoft.com/office/drawing/2014/main" id="{8D9E468A-F30C-49DE-969B-07B55F6D6FF6}"/>
              </a:ext>
            </a:extLst>
          </p:cNvPr>
          <p:cNvSpPr txBox="1"/>
          <p:nvPr/>
        </p:nvSpPr>
        <p:spPr>
          <a:xfrm>
            <a:off x="9832353" y="6567988"/>
            <a:ext cx="693254" cy="276999"/>
          </a:xfrm>
          <a:prstGeom prst="rect">
            <a:avLst/>
          </a:prstGeom>
          <a:noFill/>
        </p:spPr>
        <p:txBody>
          <a:bodyPr wrap="square" rtlCol="0">
            <a:spAutoFit/>
          </a:bodyPr>
          <a:lstStyle/>
          <a:p>
            <a:pPr algn="r"/>
            <a:fld id="{10E919F0-FB90-4F01-865E-8C0DA4420C5A}" type="slidenum">
              <a:rPr lang="en-IE" sz="1200" b="1">
                <a:solidFill>
                  <a:schemeClr val="bg1"/>
                </a:solidFill>
              </a:rPr>
              <a:t>3</a:t>
            </a:fld>
            <a:endParaRPr lang="en-IE" sz="1350" b="1" dirty="0">
              <a:solidFill>
                <a:schemeClr val="bg1"/>
              </a:solidFill>
            </a:endParaRPr>
          </a:p>
        </p:txBody>
      </p:sp>
      <p:sp>
        <p:nvSpPr>
          <p:cNvPr id="6" name="Text Placeholder 2">
            <a:extLst>
              <a:ext uri="{FF2B5EF4-FFF2-40B4-BE49-F238E27FC236}">
                <a16:creationId xmlns:a16="http://schemas.microsoft.com/office/drawing/2014/main" id="{5FE054CE-6A9F-FBCB-A1C1-0A491489ED55}"/>
              </a:ext>
            </a:extLst>
          </p:cNvPr>
          <p:cNvSpPr txBox="1">
            <a:spLocks/>
          </p:cNvSpPr>
          <p:nvPr/>
        </p:nvSpPr>
        <p:spPr>
          <a:xfrm>
            <a:off x="2352675" y="4979128"/>
            <a:ext cx="7500938" cy="352697"/>
          </a:xfrm>
          <a:prstGeom prst="rect">
            <a:avLst/>
          </a:prstGeom>
        </p:spPr>
        <p:txBody>
          <a:bodyPr vert="horz" lIns="0" tIns="0" rIns="0" bIns="0" numCol="2" rtlCol="0">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a:p>
        </p:txBody>
      </p:sp>
      <p:sp>
        <p:nvSpPr>
          <p:cNvPr id="8" name="Text Placeholder 7">
            <a:extLst>
              <a:ext uri="{FF2B5EF4-FFF2-40B4-BE49-F238E27FC236}">
                <a16:creationId xmlns:a16="http://schemas.microsoft.com/office/drawing/2014/main" id="{B72BB04B-FE20-E088-EAC7-3F4C354D43E8}"/>
              </a:ext>
            </a:extLst>
          </p:cNvPr>
          <p:cNvSpPr>
            <a:spLocks noGrp="1"/>
          </p:cNvSpPr>
          <p:nvPr>
            <p:ph type="body" sz="quarter" idx="10"/>
          </p:nvPr>
        </p:nvSpPr>
        <p:spPr>
          <a:xfrm>
            <a:off x="520995" y="1367270"/>
            <a:ext cx="8452884" cy="3596616"/>
          </a:xfrm>
        </p:spPr>
        <p:txBody>
          <a:bodyPr>
            <a:normAutofit fontScale="85000" lnSpcReduction="20000"/>
          </a:bodyPr>
          <a:lstStyle/>
          <a:p>
            <a:pPr marL="0" marR="0" indent="0">
              <a:spcBef>
                <a:spcPts val="0"/>
              </a:spcBef>
              <a:spcAft>
                <a:spcPts val="0"/>
              </a:spcAft>
              <a:buNone/>
            </a:pPr>
            <a:r>
              <a:rPr lang="en-IE" dirty="0">
                <a:latin typeface="Calibri" panose="020F0502020204030204" pitchFamily="34" charset="0"/>
              </a:rPr>
              <a:t>Neil Homan: </a:t>
            </a:r>
          </a:p>
          <a:p>
            <a:pPr marL="0" marR="0" indent="0">
              <a:spcBef>
                <a:spcPts val="0"/>
              </a:spcBef>
              <a:spcAft>
                <a:spcPts val="0"/>
              </a:spcAft>
              <a:buNone/>
            </a:pPr>
            <a:r>
              <a:rPr lang="en-IE" dirty="0">
                <a:latin typeface="Calibri" panose="020F0502020204030204" pitchFamily="34" charset="0"/>
              </a:rPr>
              <a:t>20+ years of experience in University data systems in development and database-oriented disciplines and as technical lead on various IT projects.</a:t>
            </a:r>
          </a:p>
          <a:p>
            <a:pPr marL="0" marR="0" indent="0">
              <a:spcBef>
                <a:spcPts val="0"/>
              </a:spcBef>
              <a:spcAft>
                <a:spcPts val="0"/>
              </a:spcAft>
              <a:buNone/>
            </a:pPr>
            <a:endParaRPr lang="en-IE" dirty="0">
              <a:latin typeface="Calibri" panose="020F0502020204030204" pitchFamily="34" charset="0"/>
            </a:endParaRPr>
          </a:p>
          <a:p>
            <a:pPr marL="0" marR="0" indent="0">
              <a:spcBef>
                <a:spcPts val="0"/>
              </a:spcBef>
              <a:spcAft>
                <a:spcPts val="0"/>
              </a:spcAft>
              <a:buNone/>
            </a:pPr>
            <a:r>
              <a:rPr lang="en-IE" dirty="0">
                <a:latin typeface="Calibri" panose="020F0502020204030204" pitchFamily="34" charset="0"/>
              </a:rPr>
              <a:t>Recently I have become focussed on the importance of developing our data  management practices, the need for good data governance and the strategic use of data. </a:t>
            </a:r>
          </a:p>
          <a:p>
            <a:pPr marL="0" indent="0">
              <a:buNone/>
            </a:pPr>
            <a:r>
              <a:rPr lang="en-GB" dirty="0">
                <a:latin typeface="Calibri" panose="020F0502020204030204" pitchFamily="34" charset="0"/>
              </a:rPr>
              <a:t>I am very pleased to share this event with so many who share the same passion and enthusiasm in our mission to deliver world class HE.</a:t>
            </a:r>
            <a:br>
              <a:rPr lang="en-GB" sz="3200" dirty="0"/>
            </a:br>
            <a:endParaRPr lang="en-GB" sz="3200" dirty="0"/>
          </a:p>
          <a:p>
            <a:endParaRPr lang="en-GB" sz="3200" dirty="0"/>
          </a:p>
          <a:p>
            <a:endParaRPr lang="en-IE" sz="4000" dirty="0"/>
          </a:p>
        </p:txBody>
      </p:sp>
      <p:pic>
        <p:nvPicPr>
          <p:cNvPr id="4" name="Picture 3" descr="A person in a suit&#10;&#10;Description automatically generated">
            <a:extLst>
              <a:ext uri="{FF2B5EF4-FFF2-40B4-BE49-F238E27FC236}">
                <a16:creationId xmlns:a16="http://schemas.microsoft.com/office/drawing/2014/main" id="{8218A681-9AFC-B486-8F12-FD36ECFD8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1542" y="1550963"/>
            <a:ext cx="2428129" cy="2428129"/>
          </a:xfrm>
          <a:prstGeom prst="rect">
            <a:avLst/>
          </a:prstGeom>
        </p:spPr>
      </p:pic>
      <p:pic>
        <p:nvPicPr>
          <p:cNvPr id="3" name="Graphic 2" descr="Student icon">
            <a:extLst>
              <a:ext uri="{FF2B5EF4-FFF2-40B4-BE49-F238E27FC236}">
                <a16:creationId xmlns:a16="http://schemas.microsoft.com/office/drawing/2014/main" id="{A68E44A2-D7BA-2EA8-C531-431EB57E43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970407" cy="970407"/>
          </a:xfrm>
          <a:prstGeom prst="rect">
            <a:avLst/>
          </a:prstGeom>
        </p:spPr>
      </p:pic>
    </p:spTree>
    <p:extLst>
      <p:ext uri="{BB962C8B-B14F-4D97-AF65-F5344CB8AC3E}">
        <p14:creationId xmlns:p14="http://schemas.microsoft.com/office/powerpoint/2010/main" val="401729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577E-E4AD-4B79-AEF5-270D3D589399}"/>
              </a:ext>
            </a:extLst>
          </p:cNvPr>
          <p:cNvSpPr>
            <a:spLocks noGrp="1"/>
          </p:cNvSpPr>
          <p:nvPr>
            <p:ph type="title"/>
          </p:nvPr>
        </p:nvSpPr>
        <p:spPr>
          <a:xfrm>
            <a:off x="-3211121" y="-53722"/>
            <a:ext cx="13777115" cy="1077850"/>
          </a:xfrm>
          <a:noFill/>
        </p:spPr>
        <p:style>
          <a:lnRef idx="0">
            <a:schemeClr val="accent1"/>
          </a:lnRef>
          <a:fillRef idx="3">
            <a:schemeClr val="accent1"/>
          </a:fillRef>
          <a:effectRef idx="3">
            <a:schemeClr val="accent1"/>
          </a:effectRef>
          <a:fontRef idx="minor">
            <a:schemeClr val="lt1"/>
          </a:fontRef>
        </p:style>
        <p:txBody>
          <a:bodyPr vert="horz" lIns="0" tIns="0" rIns="0" bIns="0" rtlCol="0" anchor="ctr" anchorCtr="0">
            <a:noAutofit/>
          </a:bodyPr>
          <a:lstStyle/>
          <a:p>
            <a:pPr algn="ctr"/>
            <a:r>
              <a:rPr lang="en-IE" dirty="0">
                <a:solidFill>
                  <a:srgbClr val="0E73B9"/>
                </a:solidFill>
              </a:rPr>
              <a:t>DT4 Project - Inception.</a:t>
            </a:r>
          </a:p>
        </p:txBody>
      </p:sp>
      <p:sp>
        <p:nvSpPr>
          <p:cNvPr id="5" name="TextBox 4">
            <a:extLst>
              <a:ext uri="{FF2B5EF4-FFF2-40B4-BE49-F238E27FC236}">
                <a16:creationId xmlns:a16="http://schemas.microsoft.com/office/drawing/2014/main" id="{8D9E468A-F30C-49DE-969B-07B55F6D6FF6}"/>
              </a:ext>
            </a:extLst>
          </p:cNvPr>
          <p:cNvSpPr txBox="1"/>
          <p:nvPr/>
        </p:nvSpPr>
        <p:spPr>
          <a:xfrm>
            <a:off x="11295393" y="6458260"/>
            <a:ext cx="693254" cy="276999"/>
          </a:xfrm>
          <a:prstGeom prst="rect">
            <a:avLst/>
          </a:prstGeom>
          <a:noFill/>
        </p:spPr>
        <p:txBody>
          <a:bodyPr wrap="square" rtlCol="0">
            <a:spAutoFit/>
          </a:bodyPr>
          <a:lstStyle/>
          <a:p>
            <a:pPr algn="r"/>
            <a:fld id="{10E919F0-FB90-4F01-865E-8C0DA4420C5A}" type="slidenum">
              <a:rPr lang="en-IE" sz="1200" b="1">
                <a:solidFill>
                  <a:schemeClr val="bg1"/>
                </a:solidFill>
              </a:rPr>
              <a:t>4</a:t>
            </a:fld>
            <a:endParaRPr lang="en-IE" sz="1350" b="1" dirty="0">
              <a:solidFill>
                <a:schemeClr val="bg1"/>
              </a:solidFill>
            </a:endParaRPr>
          </a:p>
        </p:txBody>
      </p:sp>
      <p:sp>
        <p:nvSpPr>
          <p:cNvPr id="6" name="Text Placeholder 2">
            <a:extLst>
              <a:ext uri="{FF2B5EF4-FFF2-40B4-BE49-F238E27FC236}">
                <a16:creationId xmlns:a16="http://schemas.microsoft.com/office/drawing/2014/main" id="{5FE054CE-6A9F-FBCB-A1C1-0A491489ED55}"/>
              </a:ext>
            </a:extLst>
          </p:cNvPr>
          <p:cNvSpPr txBox="1">
            <a:spLocks/>
          </p:cNvSpPr>
          <p:nvPr/>
        </p:nvSpPr>
        <p:spPr>
          <a:xfrm>
            <a:off x="2352675" y="4979128"/>
            <a:ext cx="7500938" cy="352697"/>
          </a:xfrm>
          <a:prstGeom prst="rect">
            <a:avLst/>
          </a:prstGeom>
        </p:spPr>
        <p:txBody>
          <a:bodyPr vert="horz" lIns="0" tIns="0" rIns="0" bIns="0" numCol="2" rtlCol="0">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a:p>
        </p:txBody>
      </p:sp>
      <p:sp>
        <p:nvSpPr>
          <p:cNvPr id="8" name="Text Placeholder 7">
            <a:extLst>
              <a:ext uri="{FF2B5EF4-FFF2-40B4-BE49-F238E27FC236}">
                <a16:creationId xmlns:a16="http://schemas.microsoft.com/office/drawing/2014/main" id="{B72BB04B-FE20-E088-EAC7-3F4C354D43E8}"/>
              </a:ext>
            </a:extLst>
          </p:cNvPr>
          <p:cNvSpPr>
            <a:spLocks noGrp="1"/>
          </p:cNvSpPr>
          <p:nvPr>
            <p:ph type="body" sz="quarter" idx="10"/>
          </p:nvPr>
        </p:nvSpPr>
        <p:spPr>
          <a:xfrm>
            <a:off x="-1" y="1526175"/>
            <a:ext cx="7689955" cy="4184160"/>
          </a:xfrm>
        </p:spPr>
        <p:txBody>
          <a:bodyPr>
            <a:normAutofit lnSpcReduction="10000"/>
          </a:bodyPr>
          <a:lstStyle/>
          <a:p>
            <a:pPr marL="0" indent="0">
              <a:buNone/>
            </a:pPr>
            <a:r>
              <a:rPr lang="en-IE" sz="1800" dirty="0">
                <a:effectLst/>
                <a:latin typeface="Calibri" panose="020F0502020204030204" pitchFamily="34" charset="0"/>
              </a:rPr>
              <a:t>A response to our digital transformation strategy's objective to </a:t>
            </a:r>
            <a:r>
              <a:rPr lang="en-IE" sz="1800" u="sng" dirty="0">
                <a:effectLst/>
                <a:latin typeface="Calibri" panose="020F0502020204030204" pitchFamily="34" charset="0"/>
              </a:rPr>
              <a:t>value data within the University. </a:t>
            </a:r>
            <a:endParaRPr lang="en-GB" sz="3200" dirty="0"/>
          </a:p>
          <a:p>
            <a:r>
              <a:rPr lang="en-IE" sz="1800" dirty="0">
                <a:effectLst/>
                <a:latin typeface="Calibri" panose="020F0502020204030204" pitchFamily="34" charset="0"/>
              </a:rPr>
              <a:t>Fleshed out by our Enterprise Architects who understood our landscape and knew that things could and should be done better. </a:t>
            </a:r>
            <a:br>
              <a:rPr lang="en-IE" sz="1800" dirty="0">
                <a:effectLst/>
                <a:latin typeface="Calibri" panose="020F0502020204030204" pitchFamily="34" charset="0"/>
              </a:rPr>
            </a:br>
            <a:r>
              <a:rPr lang="en-IE" sz="1800" dirty="0">
                <a:effectLst/>
                <a:latin typeface="Calibri" panose="020F0502020204030204" pitchFamily="34" charset="0"/>
              </a:rPr>
              <a:t>A business case was drawn up and funded. </a:t>
            </a:r>
            <a:br>
              <a:rPr lang="en-IE" sz="1800" dirty="0">
                <a:effectLst/>
                <a:latin typeface="Calibri" panose="020F0502020204030204" pitchFamily="34" charset="0"/>
              </a:rPr>
            </a:br>
            <a:r>
              <a:rPr lang="en-IE" sz="1800" dirty="0">
                <a:effectLst/>
                <a:latin typeface="Calibri" panose="020F0502020204030204" pitchFamily="34" charset="0"/>
              </a:rPr>
              <a:t>The DT4 Project was conceived. </a:t>
            </a:r>
            <a:br>
              <a:rPr lang="en-IE" sz="1800" dirty="0">
                <a:effectLst/>
                <a:latin typeface="Calibri" panose="020F0502020204030204" pitchFamily="34" charset="0"/>
              </a:rPr>
            </a:br>
            <a:br>
              <a:rPr lang="en-IE" sz="1800" dirty="0">
                <a:effectLst/>
                <a:latin typeface="Calibri" panose="020F0502020204030204" pitchFamily="34" charset="0"/>
              </a:rPr>
            </a:br>
            <a:r>
              <a:rPr lang="en-IE" sz="1800" dirty="0">
                <a:latin typeface="Calibri" panose="020F0502020204030204" pitchFamily="34" charset="0"/>
              </a:rPr>
              <a:t>After a pause during the pandemic, the project was reactivated:</a:t>
            </a:r>
            <a:endParaRPr lang="en-IE" sz="1800" dirty="0">
              <a:effectLst/>
              <a:latin typeface="Calibri" panose="020F0502020204030204" pitchFamily="34" charset="0"/>
            </a:endParaRPr>
          </a:p>
          <a:p>
            <a:pPr marL="0" marR="0">
              <a:spcBef>
                <a:spcPts val="0"/>
              </a:spcBef>
              <a:spcAft>
                <a:spcPts val="0"/>
              </a:spcAft>
            </a:pPr>
            <a:r>
              <a:rPr lang="en-IE" sz="1800" b="1" dirty="0">
                <a:latin typeface="Calibri" panose="020F0502020204030204" pitchFamily="34" charset="0"/>
              </a:rPr>
              <a:t>A fast paced, dual phase, parallel implementation with our Technology Partners.</a:t>
            </a:r>
          </a:p>
          <a:p>
            <a:pPr marL="228600" lvl="1" indent="0">
              <a:spcBef>
                <a:spcPts val="0"/>
              </a:spcBef>
              <a:buNone/>
            </a:pPr>
            <a:br>
              <a:rPr lang="en-IE" sz="1800" b="1" dirty="0">
                <a:latin typeface="Calibri" panose="020F0502020204030204" pitchFamily="34" charset="0"/>
              </a:rPr>
            </a:br>
            <a:r>
              <a:rPr lang="en-IE" sz="1800" b="1" dirty="0">
                <a:latin typeface="Calibri" panose="020F0502020204030204" pitchFamily="34" charset="0"/>
              </a:rPr>
              <a:t>Phase 1: An Enterprise CRM</a:t>
            </a:r>
            <a:r>
              <a:rPr lang="en-IE" sz="1800" dirty="0">
                <a:latin typeface="Calibri" panose="020F0502020204030204" pitchFamily="34" charset="0"/>
              </a:rPr>
              <a:t> to deliver a shared, single instance CRM initially to two business areas. Additional areas are being added now and they share benefits of University data “plumbed” from the data hub. </a:t>
            </a:r>
            <a:br>
              <a:rPr lang="en-IE" sz="1800" dirty="0">
                <a:latin typeface="Calibri" panose="020F0502020204030204" pitchFamily="34" charset="0"/>
              </a:rPr>
            </a:br>
            <a:br>
              <a:rPr lang="en-IE" sz="1800" dirty="0">
                <a:latin typeface="Calibri" panose="020F0502020204030204" pitchFamily="34" charset="0"/>
              </a:rPr>
            </a:br>
            <a:r>
              <a:rPr lang="en-IE" sz="1800" b="1" dirty="0">
                <a:latin typeface="Calibri" panose="020F0502020204030204" pitchFamily="34" charset="0"/>
              </a:rPr>
              <a:t>Phase 2: Data Hub.</a:t>
            </a:r>
            <a:br>
              <a:rPr lang="en-IE" sz="1800" dirty="0">
                <a:latin typeface="Calibri" panose="020F0502020204030204" pitchFamily="34" charset="0"/>
              </a:rPr>
            </a:br>
            <a:r>
              <a:rPr lang="en-IE" sz="1800" dirty="0">
                <a:latin typeface="Calibri" panose="020F0502020204030204" pitchFamily="34" charset="0"/>
              </a:rPr>
              <a:t>In parallel the Data Hub known as Data as a Service (DaaS) providing quality data initially scoped to satisfy the CRM’s requirements.  </a:t>
            </a:r>
          </a:p>
          <a:p>
            <a:pPr marL="228600" lvl="1" indent="0">
              <a:spcBef>
                <a:spcPts val="0"/>
              </a:spcBef>
              <a:buNone/>
            </a:pPr>
            <a:endParaRPr lang="en-IE" sz="1400" dirty="0">
              <a:effectLst/>
              <a:latin typeface="Calibri" panose="020F0502020204030204" pitchFamily="34" charset="0"/>
            </a:endParaRPr>
          </a:p>
          <a:p>
            <a:endParaRPr lang="en-IE" sz="4000" dirty="0"/>
          </a:p>
        </p:txBody>
      </p:sp>
      <p:pic>
        <p:nvPicPr>
          <p:cNvPr id="4" name="Picture 3">
            <a:extLst>
              <a:ext uri="{FF2B5EF4-FFF2-40B4-BE49-F238E27FC236}">
                <a16:creationId xmlns:a16="http://schemas.microsoft.com/office/drawing/2014/main" id="{B3558828-6186-81F4-5DA7-99CFAC5CBD21}"/>
              </a:ext>
            </a:extLst>
          </p:cNvPr>
          <p:cNvPicPr>
            <a:picLocks noChangeAspect="1"/>
          </p:cNvPicPr>
          <p:nvPr/>
        </p:nvPicPr>
        <p:blipFill>
          <a:blip r:embed="rId3"/>
          <a:stretch>
            <a:fillRect/>
          </a:stretch>
        </p:blipFill>
        <p:spPr>
          <a:xfrm>
            <a:off x="7889878" y="1236079"/>
            <a:ext cx="3677984" cy="1902825"/>
          </a:xfrm>
          <a:prstGeom prst="rect">
            <a:avLst/>
          </a:prstGeom>
        </p:spPr>
      </p:pic>
      <p:pic>
        <p:nvPicPr>
          <p:cNvPr id="9" name="Picture 8">
            <a:extLst>
              <a:ext uri="{FF2B5EF4-FFF2-40B4-BE49-F238E27FC236}">
                <a16:creationId xmlns:a16="http://schemas.microsoft.com/office/drawing/2014/main" id="{184567E8-9D4C-14D6-A899-19827F96975E}"/>
              </a:ext>
            </a:extLst>
          </p:cNvPr>
          <p:cNvPicPr>
            <a:picLocks noChangeAspect="1"/>
          </p:cNvPicPr>
          <p:nvPr/>
        </p:nvPicPr>
        <p:blipFill>
          <a:blip r:embed="rId4"/>
          <a:stretch>
            <a:fillRect/>
          </a:stretch>
        </p:blipFill>
        <p:spPr>
          <a:xfrm>
            <a:off x="7889878" y="3429000"/>
            <a:ext cx="3677984" cy="1638062"/>
          </a:xfrm>
          <a:prstGeom prst="rect">
            <a:avLst/>
          </a:prstGeom>
        </p:spPr>
      </p:pic>
      <p:pic>
        <p:nvPicPr>
          <p:cNvPr id="7" name="Graphic 6" descr="Strategy icon">
            <a:extLst>
              <a:ext uri="{FF2B5EF4-FFF2-40B4-BE49-F238E27FC236}">
                <a16:creationId xmlns:a16="http://schemas.microsoft.com/office/drawing/2014/main" id="{F236A492-1EEE-F687-EBA6-9A3BAC17D12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 y="0"/>
            <a:ext cx="970407" cy="970407"/>
          </a:xfrm>
          <a:prstGeom prst="rect">
            <a:avLst/>
          </a:prstGeom>
        </p:spPr>
      </p:pic>
    </p:spTree>
    <p:extLst>
      <p:ext uri="{BB962C8B-B14F-4D97-AF65-F5344CB8AC3E}">
        <p14:creationId xmlns:p14="http://schemas.microsoft.com/office/powerpoint/2010/main" val="332644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577E-E4AD-4B79-AEF5-270D3D589399}"/>
              </a:ext>
            </a:extLst>
          </p:cNvPr>
          <p:cNvSpPr>
            <a:spLocks noGrp="1"/>
          </p:cNvSpPr>
          <p:nvPr>
            <p:ph type="title"/>
          </p:nvPr>
        </p:nvSpPr>
        <p:spPr>
          <a:xfrm>
            <a:off x="680218" y="45761"/>
            <a:ext cx="10525607" cy="878883"/>
          </a:xfrm>
          <a:noFill/>
        </p:spPr>
        <p:style>
          <a:lnRef idx="0">
            <a:schemeClr val="accent1"/>
          </a:lnRef>
          <a:fillRef idx="3">
            <a:schemeClr val="accent1"/>
          </a:fillRef>
          <a:effectRef idx="3">
            <a:schemeClr val="accent1"/>
          </a:effectRef>
          <a:fontRef idx="minor">
            <a:schemeClr val="lt1"/>
          </a:fontRef>
        </p:style>
        <p:txBody>
          <a:bodyPr vert="horz" lIns="0" tIns="0" rIns="0" bIns="0" rtlCol="0" anchor="ctr" anchorCtr="0">
            <a:noAutofit/>
          </a:bodyPr>
          <a:lstStyle/>
          <a:p>
            <a:pPr algn="ctr"/>
            <a:r>
              <a:rPr lang="en-IE" dirty="0">
                <a:solidFill>
                  <a:srgbClr val="0E73B9"/>
                </a:solidFill>
              </a:rPr>
              <a:t>What is Data as a Service (DaaS) at its core?</a:t>
            </a:r>
          </a:p>
        </p:txBody>
      </p:sp>
      <p:sp>
        <p:nvSpPr>
          <p:cNvPr id="5" name="TextBox 4">
            <a:extLst>
              <a:ext uri="{FF2B5EF4-FFF2-40B4-BE49-F238E27FC236}">
                <a16:creationId xmlns:a16="http://schemas.microsoft.com/office/drawing/2014/main" id="{8D9E468A-F30C-49DE-969B-07B55F6D6FF6}"/>
              </a:ext>
            </a:extLst>
          </p:cNvPr>
          <p:cNvSpPr txBox="1"/>
          <p:nvPr/>
        </p:nvSpPr>
        <p:spPr>
          <a:xfrm>
            <a:off x="9832353" y="6567988"/>
            <a:ext cx="693254" cy="276999"/>
          </a:xfrm>
          <a:prstGeom prst="rect">
            <a:avLst/>
          </a:prstGeom>
          <a:noFill/>
        </p:spPr>
        <p:txBody>
          <a:bodyPr wrap="square" rtlCol="0">
            <a:spAutoFit/>
          </a:bodyPr>
          <a:lstStyle/>
          <a:p>
            <a:pPr algn="r"/>
            <a:fld id="{10E919F0-FB90-4F01-865E-8C0DA4420C5A}" type="slidenum">
              <a:rPr lang="en-IE" sz="1200" b="1">
                <a:solidFill>
                  <a:schemeClr val="bg1"/>
                </a:solidFill>
              </a:rPr>
              <a:t>5</a:t>
            </a:fld>
            <a:endParaRPr lang="en-IE" sz="1350" b="1" dirty="0">
              <a:solidFill>
                <a:schemeClr val="bg1"/>
              </a:solidFill>
            </a:endParaRPr>
          </a:p>
        </p:txBody>
      </p:sp>
      <p:sp>
        <p:nvSpPr>
          <p:cNvPr id="6" name="Text Placeholder 2">
            <a:extLst>
              <a:ext uri="{FF2B5EF4-FFF2-40B4-BE49-F238E27FC236}">
                <a16:creationId xmlns:a16="http://schemas.microsoft.com/office/drawing/2014/main" id="{5FE054CE-6A9F-FBCB-A1C1-0A491489ED55}"/>
              </a:ext>
            </a:extLst>
          </p:cNvPr>
          <p:cNvSpPr txBox="1">
            <a:spLocks/>
          </p:cNvSpPr>
          <p:nvPr/>
        </p:nvSpPr>
        <p:spPr>
          <a:xfrm>
            <a:off x="2352675" y="4979128"/>
            <a:ext cx="7500938" cy="352697"/>
          </a:xfrm>
          <a:prstGeom prst="rect">
            <a:avLst/>
          </a:prstGeom>
        </p:spPr>
        <p:txBody>
          <a:bodyPr vert="horz" lIns="0" tIns="0" rIns="0" bIns="0" numCol="2" rtlCol="0">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a:p>
        </p:txBody>
      </p:sp>
      <p:sp>
        <p:nvSpPr>
          <p:cNvPr id="8" name="Text Placeholder 7">
            <a:extLst>
              <a:ext uri="{FF2B5EF4-FFF2-40B4-BE49-F238E27FC236}">
                <a16:creationId xmlns:a16="http://schemas.microsoft.com/office/drawing/2014/main" id="{B72BB04B-FE20-E088-EAC7-3F4C354D43E8}"/>
              </a:ext>
            </a:extLst>
          </p:cNvPr>
          <p:cNvSpPr>
            <a:spLocks noGrp="1"/>
          </p:cNvSpPr>
          <p:nvPr>
            <p:ph type="body" sz="quarter" idx="10"/>
          </p:nvPr>
        </p:nvSpPr>
        <p:spPr>
          <a:xfrm>
            <a:off x="85725" y="1590469"/>
            <a:ext cx="4238625" cy="3388659"/>
          </a:xfrm>
        </p:spPr>
        <p:txBody>
          <a:bodyPr>
            <a:normAutofit/>
          </a:bodyPr>
          <a:lstStyle/>
          <a:p>
            <a:r>
              <a:rPr lang="en-IE" sz="2000" dirty="0"/>
              <a:t>A unified data pipeline for the university servicing our data integration and analytical needs.</a:t>
            </a:r>
          </a:p>
          <a:p>
            <a:r>
              <a:rPr lang="en-IE" sz="2000" dirty="0"/>
              <a:t>Modern data platform, an architecture, a data lake, and Enterprise Data Model</a:t>
            </a:r>
          </a:p>
          <a:p>
            <a:r>
              <a:rPr lang="en-IE" sz="2000" dirty="0"/>
              <a:t>All backed by a data management framework.</a:t>
            </a:r>
          </a:p>
          <a:p>
            <a:r>
              <a:rPr lang="en-IE" sz="2000" dirty="0"/>
              <a:t>A migration to the cloud for some of our data estate. </a:t>
            </a:r>
          </a:p>
          <a:p>
            <a:pPr marL="0" indent="0">
              <a:buNone/>
            </a:pPr>
            <a:endParaRPr lang="en-IE" sz="2000" dirty="0"/>
          </a:p>
        </p:txBody>
      </p:sp>
      <p:pic>
        <p:nvPicPr>
          <p:cNvPr id="3" name="Graphic 2" descr="Ideas icon">
            <a:extLst>
              <a:ext uri="{FF2B5EF4-FFF2-40B4-BE49-F238E27FC236}">
                <a16:creationId xmlns:a16="http://schemas.microsoft.com/office/drawing/2014/main" id="{889AE87E-B4F6-2F4C-8152-B2F1E9662A8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970407" cy="970407"/>
          </a:xfrm>
          <a:prstGeom prst="rect">
            <a:avLst/>
          </a:prstGeom>
        </p:spPr>
      </p:pic>
      <p:pic>
        <p:nvPicPr>
          <p:cNvPr id="10" name="Picture 9">
            <a:extLst>
              <a:ext uri="{FF2B5EF4-FFF2-40B4-BE49-F238E27FC236}">
                <a16:creationId xmlns:a16="http://schemas.microsoft.com/office/drawing/2014/main" id="{A4085064-1A62-DD42-0FCA-9B4CE8343CE8}"/>
              </a:ext>
            </a:extLst>
          </p:cNvPr>
          <p:cNvPicPr>
            <a:picLocks noChangeAspect="1"/>
          </p:cNvPicPr>
          <p:nvPr/>
        </p:nvPicPr>
        <p:blipFill>
          <a:blip r:embed="rId5"/>
          <a:stretch>
            <a:fillRect/>
          </a:stretch>
        </p:blipFill>
        <p:spPr>
          <a:xfrm>
            <a:off x="4370739" y="1190474"/>
            <a:ext cx="7735536" cy="4629451"/>
          </a:xfrm>
          <a:prstGeom prst="rect">
            <a:avLst/>
          </a:prstGeom>
        </p:spPr>
      </p:pic>
    </p:spTree>
    <p:extLst>
      <p:ext uri="{BB962C8B-B14F-4D97-AF65-F5344CB8AC3E}">
        <p14:creationId xmlns:p14="http://schemas.microsoft.com/office/powerpoint/2010/main" val="246054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577E-E4AD-4B79-AEF5-270D3D589399}"/>
              </a:ext>
            </a:extLst>
          </p:cNvPr>
          <p:cNvSpPr>
            <a:spLocks noGrp="1"/>
          </p:cNvSpPr>
          <p:nvPr>
            <p:ph type="title"/>
          </p:nvPr>
        </p:nvSpPr>
        <p:spPr>
          <a:xfrm>
            <a:off x="275481" y="43473"/>
            <a:ext cx="12192000" cy="1077850"/>
          </a:xfrm>
          <a:noFill/>
        </p:spPr>
        <p:style>
          <a:lnRef idx="0">
            <a:schemeClr val="accent1"/>
          </a:lnRef>
          <a:fillRef idx="3">
            <a:schemeClr val="accent1"/>
          </a:fillRef>
          <a:effectRef idx="3">
            <a:schemeClr val="accent1"/>
          </a:effectRef>
          <a:fontRef idx="minor">
            <a:schemeClr val="lt1"/>
          </a:fontRef>
        </p:style>
        <p:txBody>
          <a:bodyPr vert="horz" lIns="0" tIns="0" rIns="0" bIns="0" rtlCol="0" anchor="ctr" anchorCtr="0">
            <a:noAutofit/>
          </a:bodyPr>
          <a:lstStyle/>
          <a:p>
            <a:pPr algn="ctr"/>
            <a:r>
              <a:rPr lang="en-IE" sz="3200" dirty="0">
                <a:solidFill>
                  <a:srgbClr val="0E73B9"/>
                </a:solidFill>
              </a:rPr>
              <a:t>A Standardised Enterprise Data Model and Operational Data Store</a:t>
            </a:r>
          </a:p>
        </p:txBody>
      </p:sp>
      <p:sp>
        <p:nvSpPr>
          <p:cNvPr id="5" name="TextBox 4">
            <a:extLst>
              <a:ext uri="{FF2B5EF4-FFF2-40B4-BE49-F238E27FC236}">
                <a16:creationId xmlns:a16="http://schemas.microsoft.com/office/drawing/2014/main" id="{8D9E468A-F30C-49DE-969B-07B55F6D6FF6}"/>
              </a:ext>
            </a:extLst>
          </p:cNvPr>
          <p:cNvSpPr txBox="1"/>
          <p:nvPr/>
        </p:nvSpPr>
        <p:spPr>
          <a:xfrm>
            <a:off x="9832353" y="6567988"/>
            <a:ext cx="693254" cy="276999"/>
          </a:xfrm>
          <a:prstGeom prst="rect">
            <a:avLst/>
          </a:prstGeom>
          <a:noFill/>
        </p:spPr>
        <p:txBody>
          <a:bodyPr wrap="square" rtlCol="0">
            <a:spAutoFit/>
          </a:bodyPr>
          <a:lstStyle/>
          <a:p>
            <a:pPr algn="r"/>
            <a:fld id="{10E919F0-FB90-4F01-865E-8C0DA4420C5A}" type="slidenum">
              <a:rPr lang="en-IE" sz="1200" b="1">
                <a:solidFill>
                  <a:schemeClr val="bg1"/>
                </a:solidFill>
              </a:rPr>
              <a:t>6</a:t>
            </a:fld>
            <a:endParaRPr lang="en-IE" sz="1350" b="1" dirty="0">
              <a:solidFill>
                <a:schemeClr val="bg1"/>
              </a:solidFill>
            </a:endParaRPr>
          </a:p>
        </p:txBody>
      </p:sp>
      <p:sp>
        <p:nvSpPr>
          <p:cNvPr id="6" name="Text Placeholder 2">
            <a:extLst>
              <a:ext uri="{FF2B5EF4-FFF2-40B4-BE49-F238E27FC236}">
                <a16:creationId xmlns:a16="http://schemas.microsoft.com/office/drawing/2014/main" id="{5FE054CE-6A9F-FBCB-A1C1-0A491489ED55}"/>
              </a:ext>
            </a:extLst>
          </p:cNvPr>
          <p:cNvSpPr txBox="1">
            <a:spLocks/>
          </p:cNvSpPr>
          <p:nvPr/>
        </p:nvSpPr>
        <p:spPr>
          <a:xfrm>
            <a:off x="2352675" y="4979128"/>
            <a:ext cx="7500938" cy="352697"/>
          </a:xfrm>
          <a:prstGeom prst="rect">
            <a:avLst/>
          </a:prstGeom>
        </p:spPr>
        <p:txBody>
          <a:bodyPr vert="horz" lIns="0" tIns="0" rIns="0" bIns="0" numCol="2" rtlCol="0">
            <a:no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a:p>
        </p:txBody>
      </p:sp>
      <p:sp>
        <p:nvSpPr>
          <p:cNvPr id="10" name="TextBox 9">
            <a:extLst>
              <a:ext uri="{FF2B5EF4-FFF2-40B4-BE49-F238E27FC236}">
                <a16:creationId xmlns:a16="http://schemas.microsoft.com/office/drawing/2014/main" id="{BAC83E3C-4E0C-AF8F-2714-D507A2FE3F20}"/>
              </a:ext>
            </a:extLst>
          </p:cNvPr>
          <p:cNvSpPr txBox="1"/>
          <p:nvPr/>
        </p:nvSpPr>
        <p:spPr>
          <a:xfrm>
            <a:off x="2725420" y="1243248"/>
            <a:ext cx="3830955" cy="3693319"/>
          </a:xfrm>
          <a:prstGeom prst="rect">
            <a:avLst/>
          </a:prstGeom>
          <a:noFill/>
        </p:spPr>
        <p:txBody>
          <a:bodyPr wrap="square">
            <a:spAutoFit/>
          </a:bodyPr>
          <a:lstStyle>
            <a:defPPr>
              <a:defRPr lang="en-US"/>
            </a:defPPr>
            <a:lvl2pPr marL="800100" lvl="1" indent="-342900" fontAlgn="ctr">
              <a:buSzPts val="1000"/>
              <a:buFont typeface="Symbol" panose="05050102010706020507" pitchFamily="18" charset="2"/>
              <a:buChar char=""/>
              <a:tabLst>
                <a:tab pos="457200" algn="l"/>
              </a:tabLst>
              <a:defRPr>
                <a:effectLst/>
                <a:latin typeface="Calibri" panose="020F0502020204030204" pitchFamily="34" charset="0"/>
                <a:ea typeface="Calibri" panose="020F0502020204030204" pitchFamily="34" charset="0"/>
              </a:defRPr>
            </a:lvl2pPr>
          </a:lstStyle>
          <a:p>
            <a:pPr marL="285750" indent="-285750">
              <a:buFont typeface="Arial" panose="020B0604020202020204" pitchFamily="34" charset="0"/>
              <a:buChar char="•"/>
            </a:pPr>
            <a:r>
              <a:rPr lang="en-IE" dirty="0"/>
              <a:t>Align with international standards: UCISA HEDRM</a:t>
            </a:r>
          </a:p>
          <a:p>
            <a:pPr marL="285750" indent="-285750">
              <a:buFont typeface="Arial" panose="020B0604020202020204" pitchFamily="34" charset="0"/>
              <a:buChar char="•"/>
            </a:pPr>
            <a:r>
              <a:rPr lang="en-IE" dirty="0"/>
              <a:t>Unified data representation</a:t>
            </a:r>
          </a:p>
          <a:p>
            <a:pPr marL="285750" indent="-285750">
              <a:buFont typeface="Arial" panose="020B0604020202020204" pitchFamily="34" charset="0"/>
              <a:buChar char="•"/>
            </a:pPr>
            <a:r>
              <a:rPr lang="en-IE" dirty="0"/>
              <a:t>Enhanced data integration &amp; interoperability</a:t>
            </a:r>
          </a:p>
          <a:p>
            <a:pPr marL="285750" indent="-285750">
              <a:buFont typeface="Arial" panose="020B0604020202020204" pitchFamily="34" charset="0"/>
              <a:buChar char="•"/>
            </a:pPr>
            <a:r>
              <a:rPr lang="en-IE" dirty="0"/>
              <a:t>Reduce complexity and overheads.</a:t>
            </a:r>
          </a:p>
          <a:p>
            <a:pPr marL="285750" indent="-285750">
              <a:buFont typeface="Arial" panose="020B0604020202020204" pitchFamily="34" charset="0"/>
              <a:buChar char="•"/>
            </a:pPr>
            <a:r>
              <a:rPr lang="en-IE" dirty="0"/>
              <a:t>Consistent data quality and integrity</a:t>
            </a:r>
          </a:p>
          <a:p>
            <a:pPr marL="285750" indent="-285750">
              <a:buFont typeface="Arial" panose="020B0604020202020204" pitchFamily="34" charset="0"/>
              <a:buChar char="•"/>
            </a:pPr>
            <a:r>
              <a:rPr lang="en-IE" dirty="0"/>
              <a:t>Facilitated compliancy and governance</a:t>
            </a:r>
          </a:p>
          <a:p>
            <a:pPr marL="285750" indent="-285750">
              <a:buFont typeface="Arial" panose="020B0604020202020204" pitchFamily="34" charset="0"/>
              <a:buChar char="•"/>
            </a:pPr>
            <a:r>
              <a:rPr lang="en-IE" dirty="0"/>
              <a:t>Future readiness and scalability</a:t>
            </a:r>
          </a:p>
          <a:p>
            <a:pPr lvl="2"/>
            <a:endParaRPr lang="en-IE" dirty="0"/>
          </a:p>
          <a:p>
            <a:pPr lvl="2"/>
            <a:endParaRPr lang="en-IE" dirty="0"/>
          </a:p>
          <a:p>
            <a:endParaRPr lang="en-IE" dirty="0"/>
          </a:p>
        </p:txBody>
      </p:sp>
      <p:sp>
        <p:nvSpPr>
          <p:cNvPr id="11" name="TextBox 10">
            <a:extLst>
              <a:ext uri="{FF2B5EF4-FFF2-40B4-BE49-F238E27FC236}">
                <a16:creationId xmlns:a16="http://schemas.microsoft.com/office/drawing/2014/main" id="{08AB3B9E-4ACD-9068-B5EF-B49B068C3325}"/>
              </a:ext>
            </a:extLst>
          </p:cNvPr>
          <p:cNvSpPr txBox="1"/>
          <p:nvPr/>
        </p:nvSpPr>
        <p:spPr>
          <a:xfrm>
            <a:off x="6240817" y="3585815"/>
            <a:ext cx="6097554" cy="3139321"/>
          </a:xfrm>
          <a:prstGeom prst="rect">
            <a:avLst/>
          </a:prstGeom>
          <a:noFill/>
        </p:spPr>
        <p:txBody>
          <a:bodyPr wrap="square">
            <a:spAutoFit/>
          </a:bodyPr>
          <a:lstStyle/>
          <a:p>
            <a:pPr marL="800100" lvl="1" indent="-342900" algn="l" fontAlgn="ctr">
              <a:buSzPts val="1000"/>
              <a:buFont typeface="Symbol" panose="05050102010706020507" pitchFamily="18" charset="2"/>
              <a:buChar char=""/>
              <a:tabLst>
                <a:tab pos="457200" algn="l"/>
              </a:tabLst>
            </a:pPr>
            <a:r>
              <a:rPr lang="en-IE" sz="1800" dirty="0">
                <a:effectLst/>
                <a:latin typeface="Calibri" panose="020F0502020204030204" pitchFamily="34" charset="0"/>
                <a:ea typeface="Calibri" panose="020F0502020204030204" pitchFamily="34" charset="0"/>
              </a:rPr>
              <a:t>An enterprise Operational Data Store (just short of ‘text-book’ Master Data Management solution.)</a:t>
            </a:r>
          </a:p>
          <a:p>
            <a:pPr marL="800100" lvl="1" indent="-342900" algn="l" fontAlgn="ctr">
              <a:buSzPts val="1000"/>
              <a:buFont typeface="Symbol" panose="05050102010706020507" pitchFamily="18" charset="2"/>
              <a:buChar char=""/>
              <a:tabLst>
                <a:tab pos="457200" algn="l"/>
              </a:tabLst>
            </a:pPr>
            <a:r>
              <a:rPr lang="en-IE" sz="1800" dirty="0">
                <a:effectLst/>
                <a:latin typeface="Calibri" panose="020F0502020204030204" pitchFamily="34" charset="0"/>
                <a:ea typeface="Calibri" panose="020F0502020204030204" pitchFamily="34" charset="0"/>
              </a:rPr>
              <a:t>Business Critical Data only – however establishing a shareable golden record.</a:t>
            </a:r>
          </a:p>
          <a:p>
            <a:pPr marL="800100" lvl="1" indent="-342900" algn="l" fontAlgn="ctr">
              <a:buSzPts val="1000"/>
              <a:buFont typeface="Symbol" panose="05050102010706020507" pitchFamily="18" charset="2"/>
              <a:buChar char=""/>
              <a:tabLst>
                <a:tab pos="457200" algn="l"/>
              </a:tabLst>
            </a:pPr>
            <a:r>
              <a:rPr lang="en-IE" dirty="0">
                <a:latin typeface="Calibri" panose="020F0502020204030204" pitchFamily="34" charset="0"/>
                <a:ea typeface="Calibri" panose="020F0502020204030204" pitchFamily="34" charset="0"/>
              </a:rPr>
              <a:t>What we call our </a:t>
            </a:r>
            <a:r>
              <a:rPr lang="en-IE" dirty="0">
                <a:solidFill>
                  <a:srgbClr val="FF0000"/>
                </a:solidFill>
                <a:latin typeface="Calibri" panose="020F0502020204030204" pitchFamily="34" charset="0"/>
                <a:ea typeface="Calibri" panose="020F0502020204030204" pitchFamily="34" charset="0"/>
              </a:rPr>
              <a:t>Canonical Schema</a:t>
            </a:r>
            <a:r>
              <a:rPr lang="en-IE" dirty="0">
                <a:latin typeface="Calibri" panose="020F0502020204030204" pitchFamily="34" charset="0"/>
                <a:ea typeface="Calibri" panose="020F0502020204030204" pitchFamily="34" charset="0"/>
              </a:rPr>
              <a:t>.(working title)</a:t>
            </a:r>
          </a:p>
          <a:p>
            <a:pPr marL="800100" lvl="1" indent="-342900" algn="l" fontAlgn="ctr">
              <a:buSzPts val="1000"/>
              <a:buFont typeface="Symbol" panose="05050102010706020507" pitchFamily="18" charset="2"/>
              <a:buChar char=""/>
              <a:tabLst>
                <a:tab pos="457200" algn="l"/>
              </a:tabLst>
            </a:pPr>
            <a:r>
              <a:rPr lang="en-IE" sz="1800" dirty="0">
                <a:latin typeface="Calibri" panose="020F0502020204030204" pitchFamily="34" charset="0"/>
                <a:ea typeface="Calibri" panose="020F0502020204030204" pitchFamily="34" charset="0"/>
              </a:rPr>
              <a:t>Nightly “data deltas”</a:t>
            </a:r>
          </a:p>
          <a:p>
            <a:pPr marL="800100" lvl="1" indent="-342900" algn="l" fontAlgn="ctr">
              <a:buSzPts val="1000"/>
              <a:buFont typeface="Symbol" panose="05050102010706020507" pitchFamily="18" charset="2"/>
              <a:buChar char=""/>
              <a:tabLst>
                <a:tab pos="457200" algn="l"/>
              </a:tabLst>
            </a:pPr>
            <a:r>
              <a:rPr lang="en-IE" sz="1800" dirty="0">
                <a:latin typeface="Calibri" panose="020F0502020204030204" pitchFamily="34" charset="0"/>
                <a:ea typeface="Calibri" panose="020F0502020204030204" pitchFamily="34" charset="0"/>
              </a:rPr>
              <a:t>An anonymisation strategy that reuses </a:t>
            </a:r>
            <a:r>
              <a:rPr lang="en-IE" dirty="0">
                <a:latin typeface="Calibri" panose="020F0502020204030204" pitchFamily="34" charset="0"/>
                <a:ea typeface="Calibri" panose="020F0502020204030204" pitchFamily="34" charset="0"/>
              </a:rPr>
              <a:t>our </a:t>
            </a:r>
            <a:r>
              <a:rPr lang="en-IE" sz="1800" dirty="0">
                <a:latin typeface="Calibri" panose="020F0502020204030204" pitchFamily="34" charset="0"/>
                <a:ea typeface="Calibri" panose="020F0502020204030204" pitchFamily="34" charset="0"/>
              </a:rPr>
              <a:t>non-production anonymisation rules allowin</a:t>
            </a:r>
            <a:r>
              <a:rPr lang="en-IE" dirty="0">
                <a:latin typeface="Calibri" panose="020F0502020204030204" pitchFamily="34" charset="0"/>
                <a:ea typeface="Calibri" panose="020F0502020204030204" pitchFamily="34" charset="0"/>
              </a:rPr>
              <a:t>g us </a:t>
            </a:r>
            <a:r>
              <a:rPr lang="en-IE" sz="1800" dirty="0">
                <a:latin typeface="Calibri" panose="020F0502020204030204" pitchFamily="34" charset="0"/>
                <a:ea typeface="Calibri" panose="020F0502020204030204" pitchFamily="34" charset="0"/>
              </a:rPr>
              <a:t>to more widely</a:t>
            </a:r>
            <a:r>
              <a:rPr lang="en-IE" dirty="0">
                <a:latin typeface="Calibri" panose="020F0502020204030204" pitchFamily="34" charset="0"/>
                <a:ea typeface="Calibri" panose="020F0502020204030204" pitchFamily="34" charset="0"/>
              </a:rPr>
              <a:t> share production data!</a:t>
            </a:r>
            <a:endParaRPr lang="en-IE" sz="1800" dirty="0">
              <a:latin typeface="Calibri" panose="020F0502020204030204" pitchFamily="34" charset="0"/>
              <a:ea typeface="Calibri" panose="020F0502020204030204" pitchFamily="34" charset="0"/>
            </a:endParaRPr>
          </a:p>
          <a:p>
            <a:pPr marL="800100" lvl="1" indent="-342900" algn="l" fontAlgn="ctr">
              <a:buSzPts val="1000"/>
              <a:buFont typeface="Symbol" panose="05050102010706020507" pitchFamily="18" charset="2"/>
              <a:buChar char=""/>
              <a:tabLst>
                <a:tab pos="457200" algn="l"/>
              </a:tabLst>
            </a:pPr>
            <a:endParaRPr lang="en-IE" sz="1800" dirty="0">
              <a:latin typeface="Calibri" panose="020F0502020204030204" pitchFamily="34" charset="0"/>
              <a:ea typeface="Calibri" panose="020F0502020204030204" pitchFamily="34" charset="0"/>
            </a:endParaRPr>
          </a:p>
          <a:p>
            <a:pPr lvl="1" fontAlgn="ctr">
              <a:buSzPts val="1000"/>
              <a:tabLst>
                <a:tab pos="457200" algn="l"/>
              </a:tabLst>
            </a:pPr>
            <a:endParaRPr lang="en-IE" sz="1800" dirty="0">
              <a:effectLst/>
              <a:latin typeface="Calibri" panose="020F050202020403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06A7A9A6-A653-70AA-54F9-A789E232E6D3}"/>
              </a:ext>
            </a:extLst>
          </p:cNvPr>
          <p:cNvPicPr>
            <a:picLocks noChangeAspect="1"/>
          </p:cNvPicPr>
          <p:nvPr/>
        </p:nvPicPr>
        <p:blipFill>
          <a:blip r:embed="rId3"/>
          <a:stretch>
            <a:fillRect/>
          </a:stretch>
        </p:blipFill>
        <p:spPr>
          <a:xfrm>
            <a:off x="275481" y="1222408"/>
            <a:ext cx="2279195" cy="3471519"/>
          </a:xfrm>
          <a:prstGeom prst="rect">
            <a:avLst/>
          </a:prstGeom>
        </p:spPr>
      </p:pic>
      <p:sp>
        <p:nvSpPr>
          <p:cNvPr id="13" name="TextBox 12">
            <a:extLst>
              <a:ext uri="{FF2B5EF4-FFF2-40B4-BE49-F238E27FC236}">
                <a16:creationId xmlns:a16="http://schemas.microsoft.com/office/drawing/2014/main" id="{EE3F243E-34F8-62FA-D176-2C53C0096939}"/>
              </a:ext>
            </a:extLst>
          </p:cNvPr>
          <p:cNvSpPr txBox="1"/>
          <p:nvPr/>
        </p:nvSpPr>
        <p:spPr>
          <a:xfrm>
            <a:off x="198311" y="5543558"/>
            <a:ext cx="2626040" cy="215444"/>
          </a:xfrm>
          <a:prstGeom prst="rect">
            <a:avLst/>
          </a:prstGeom>
          <a:noFill/>
        </p:spPr>
        <p:txBody>
          <a:bodyPr wrap="none" rtlCol="0">
            <a:spAutoFit/>
          </a:bodyPr>
          <a:lstStyle/>
          <a:p>
            <a:r>
              <a:rPr lang="en-IE" sz="800" dirty="0"/>
              <a:t>Copyright: Higher Education Data Reference Model v2.61</a:t>
            </a:r>
          </a:p>
        </p:txBody>
      </p:sp>
      <p:pic>
        <p:nvPicPr>
          <p:cNvPr id="14" name="Picture 13">
            <a:extLst>
              <a:ext uri="{FF2B5EF4-FFF2-40B4-BE49-F238E27FC236}">
                <a16:creationId xmlns:a16="http://schemas.microsoft.com/office/drawing/2014/main" id="{45371EBD-2379-A63E-E6B4-8E77FA2D631F}"/>
              </a:ext>
            </a:extLst>
          </p:cNvPr>
          <p:cNvPicPr>
            <a:picLocks noChangeAspect="1"/>
          </p:cNvPicPr>
          <p:nvPr/>
        </p:nvPicPr>
        <p:blipFill>
          <a:blip r:embed="rId4"/>
          <a:stretch>
            <a:fillRect/>
          </a:stretch>
        </p:blipFill>
        <p:spPr>
          <a:xfrm>
            <a:off x="791525" y="4693927"/>
            <a:ext cx="1232246" cy="849631"/>
          </a:xfrm>
          <a:prstGeom prst="rect">
            <a:avLst/>
          </a:prstGeom>
        </p:spPr>
      </p:pic>
      <p:pic>
        <p:nvPicPr>
          <p:cNvPr id="15" name="Picture 14">
            <a:extLst>
              <a:ext uri="{FF2B5EF4-FFF2-40B4-BE49-F238E27FC236}">
                <a16:creationId xmlns:a16="http://schemas.microsoft.com/office/drawing/2014/main" id="{4E53681D-9B96-B86C-2C1C-0DFEF04A129B}"/>
              </a:ext>
            </a:extLst>
          </p:cNvPr>
          <p:cNvPicPr>
            <a:picLocks noChangeAspect="1"/>
          </p:cNvPicPr>
          <p:nvPr/>
        </p:nvPicPr>
        <p:blipFill>
          <a:blip r:embed="rId5"/>
          <a:stretch>
            <a:fillRect/>
          </a:stretch>
        </p:blipFill>
        <p:spPr>
          <a:xfrm>
            <a:off x="7305553" y="1173774"/>
            <a:ext cx="4322053" cy="2255226"/>
          </a:xfrm>
          <a:prstGeom prst="rect">
            <a:avLst/>
          </a:prstGeom>
        </p:spPr>
      </p:pic>
      <p:sp>
        <p:nvSpPr>
          <p:cNvPr id="16" name="TextBox 15">
            <a:extLst>
              <a:ext uri="{FF2B5EF4-FFF2-40B4-BE49-F238E27FC236}">
                <a16:creationId xmlns:a16="http://schemas.microsoft.com/office/drawing/2014/main" id="{E35D5E44-CFA7-4BCB-780C-88ABC440C448}"/>
              </a:ext>
            </a:extLst>
          </p:cNvPr>
          <p:cNvSpPr txBox="1"/>
          <p:nvPr/>
        </p:nvSpPr>
        <p:spPr>
          <a:xfrm>
            <a:off x="8710308" y="3427145"/>
            <a:ext cx="1468672" cy="215444"/>
          </a:xfrm>
          <a:prstGeom prst="rect">
            <a:avLst/>
          </a:prstGeom>
          <a:noFill/>
        </p:spPr>
        <p:txBody>
          <a:bodyPr wrap="none" rtlCol="0">
            <a:spAutoFit/>
          </a:bodyPr>
          <a:lstStyle/>
          <a:p>
            <a:r>
              <a:rPr lang="en-IE" sz="800" dirty="0"/>
              <a:t>DaaSCanonicalModel_o.1.vsdx</a:t>
            </a:r>
          </a:p>
        </p:txBody>
      </p:sp>
      <p:sp>
        <p:nvSpPr>
          <p:cNvPr id="17" name="Arrow: Right 16">
            <a:extLst>
              <a:ext uri="{FF2B5EF4-FFF2-40B4-BE49-F238E27FC236}">
                <a16:creationId xmlns:a16="http://schemas.microsoft.com/office/drawing/2014/main" id="{8C281E01-7754-D28A-AA85-C282A90FDA76}"/>
              </a:ext>
            </a:extLst>
          </p:cNvPr>
          <p:cNvSpPr/>
          <p:nvPr/>
        </p:nvSpPr>
        <p:spPr>
          <a:xfrm>
            <a:off x="3942365" y="4642243"/>
            <a:ext cx="2160779" cy="6737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Graphic 2" descr="Research icon">
            <a:extLst>
              <a:ext uri="{FF2B5EF4-FFF2-40B4-BE49-F238E27FC236}">
                <a16:creationId xmlns:a16="http://schemas.microsoft.com/office/drawing/2014/main" id="{710081D9-6C77-8F3E-7671-E46863261AD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0" y="36557"/>
            <a:ext cx="970407" cy="970407"/>
          </a:xfrm>
          <a:prstGeom prst="rect">
            <a:avLst/>
          </a:prstGeom>
        </p:spPr>
      </p:pic>
    </p:spTree>
    <p:extLst>
      <p:ext uri="{BB962C8B-B14F-4D97-AF65-F5344CB8AC3E}">
        <p14:creationId xmlns:p14="http://schemas.microsoft.com/office/powerpoint/2010/main" val="197232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9E468A-F30C-49DE-969B-07B55F6D6FF6}"/>
              </a:ext>
            </a:extLst>
          </p:cNvPr>
          <p:cNvSpPr txBox="1"/>
          <p:nvPr/>
        </p:nvSpPr>
        <p:spPr>
          <a:xfrm>
            <a:off x="11295393" y="6458260"/>
            <a:ext cx="693254" cy="276999"/>
          </a:xfrm>
          <a:prstGeom prst="rect">
            <a:avLst/>
          </a:prstGeom>
          <a:noFill/>
        </p:spPr>
        <p:txBody>
          <a:bodyPr wrap="square" rtlCol="0">
            <a:spAutoFit/>
          </a:bodyPr>
          <a:lstStyle/>
          <a:p>
            <a:pPr algn="r"/>
            <a:fld id="{10E919F0-FB90-4F01-865E-8C0DA4420C5A}" type="slidenum">
              <a:rPr lang="en-IE" sz="1200" b="1">
                <a:solidFill>
                  <a:schemeClr val="bg1"/>
                </a:solidFill>
              </a:rPr>
              <a:t>7</a:t>
            </a:fld>
            <a:endParaRPr lang="en-IE" sz="1350" b="1" dirty="0">
              <a:solidFill>
                <a:schemeClr val="bg1"/>
              </a:solidFill>
            </a:endParaRPr>
          </a:p>
        </p:txBody>
      </p:sp>
      <p:pic>
        <p:nvPicPr>
          <p:cNvPr id="9" name="Picture 8">
            <a:extLst>
              <a:ext uri="{FF2B5EF4-FFF2-40B4-BE49-F238E27FC236}">
                <a16:creationId xmlns:a16="http://schemas.microsoft.com/office/drawing/2014/main" id="{45BD0CD1-6C2F-EFBF-A352-55E621F6BF4C}"/>
              </a:ext>
            </a:extLst>
          </p:cNvPr>
          <p:cNvPicPr>
            <a:picLocks noChangeAspect="1"/>
          </p:cNvPicPr>
          <p:nvPr/>
        </p:nvPicPr>
        <p:blipFill>
          <a:blip r:embed="rId3"/>
          <a:stretch>
            <a:fillRect/>
          </a:stretch>
        </p:blipFill>
        <p:spPr>
          <a:xfrm>
            <a:off x="118209" y="1631413"/>
            <a:ext cx="6077931" cy="4107600"/>
          </a:xfrm>
          <a:prstGeom prst="rect">
            <a:avLst/>
          </a:prstGeom>
        </p:spPr>
      </p:pic>
      <p:sp>
        <p:nvSpPr>
          <p:cNvPr id="10" name="TextBox 9">
            <a:extLst>
              <a:ext uri="{FF2B5EF4-FFF2-40B4-BE49-F238E27FC236}">
                <a16:creationId xmlns:a16="http://schemas.microsoft.com/office/drawing/2014/main" id="{9849B0CB-7FB8-9F8F-8B8F-08E77C08E8F8}"/>
              </a:ext>
            </a:extLst>
          </p:cNvPr>
          <p:cNvSpPr txBox="1"/>
          <p:nvPr/>
        </p:nvSpPr>
        <p:spPr>
          <a:xfrm>
            <a:off x="1016000" y="-236906"/>
            <a:ext cx="9985044" cy="1868319"/>
          </a:xfrm>
          <a:prstGeom prst="rect">
            <a:avLst/>
          </a:prstGeom>
          <a:noFill/>
        </p:spPr>
        <p:style>
          <a:lnRef idx="0">
            <a:schemeClr val="accent1"/>
          </a:lnRef>
          <a:fillRef idx="3">
            <a:schemeClr val="accent1"/>
          </a:fillRef>
          <a:effectRef idx="3">
            <a:schemeClr val="accent1"/>
          </a:effectRef>
          <a:fontRef idx="minor">
            <a:schemeClr val="lt1"/>
          </a:fontRef>
        </p:style>
        <p:txBody>
          <a:bodyPr vert="horz" lIns="0" tIns="0" rIns="0" bIns="0" rtlCol="0" anchor="ctr" anchorCtr="0">
            <a:noAutofit/>
          </a:bodyPr>
          <a:lstStyle>
            <a:lvl1pPr algn="ctr">
              <a:lnSpc>
                <a:spcPct val="90000"/>
              </a:lnSpc>
              <a:spcBef>
                <a:spcPct val="0"/>
              </a:spcBef>
              <a:buNone/>
              <a:defRPr sz="4400">
                <a:solidFill>
                  <a:srgbClr val="0E73B9"/>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IE" sz="2800" dirty="0"/>
          </a:p>
          <a:p>
            <a:r>
              <a:rPr lang="en-IE" sz="2800" dirty="0"/>
              <a:t>The DaaS platform architecture is in line with Microsoft's Cloud Scale Analytics Framework, ensuring scalability and repeatability tailored to Trinity's modern data platform requirements. </a:t>
            </a:r>
          </a:p>
          <a:p>
            <a:endParaRPr lang="en-IE" sz="2800" dirty="0"/>
          </a:p>
        </p:txBody>
      </p:sp>
      <p:pic>
        <p:nvPicPr>
          <p:cNvPr id="11" name="Picture 10">
            <a:extLst>
              <a:ext uri="{FF2B5EF4-FFF2-40B4-BE49-F238E27FC236}">
                <a16:creationId xmlns:a16="http://schemas.microsoft.com/office/drawing/2014/main" id="{04B1858A-5FFA-E9E9-4DD3-5B6BC52B3124}"/>
              </a:ext>
            </a:extLst>
          </p:cNvPr>
          <p:cNvPicPr>
            <a:picLocks noChangeAspect="1"/>
          </p:cNvPicPr>
          <p:nvPr/>
        </p:nvPicPr>
        <p:blipFill>
          <a:blip r:embed="rId4"/>
          <a:stretch>
            <a:fillRect/>
          </a:stretch>
        </p:blipFill>
        <p:spPr>
          <a:xfrm>
            <a:off x="6670166" y="1631413"/>
            <a:ext cx="5403625" cy="4107600"/>
          </a:xfrm>
          <a:prstGeom prst="rect">
            <a:avLst/>
          </a:prstGeom>
        </p:spPr>
      </p:pic>
      <p:sp>
        <p:nvSpPr>
          <p:cNvPr id="3" name="TextBox 2">
            <a:extLst>
              <a:ext uri="{FF2B5EF4-FFF2-40B4-BE49-F238E27FC236}">
                <a16:creationId xmlns:a16="http://schemas.microsoft.com/office/drawing/2014/main" id="{F960D9C3-682F-E0A4-BCFC-2C6C2F341D09}"/>
              </a:ext>
            </a:extLst>
          </p:cNvPr>
          <p:cNvSpPr txBox="1"/>
          <p:nvPr/>
        </p:nvSpPr>
        <p:spPr>
          <a:xfrm>
            <a:off x="8931650" y="5739013"/>
            <a:ext cx="1696298" cy="246221"/>
          </a:xfrm>
          <a:prstGeom prst="rect">
            <a:avLst/>
          </a:prstGeom>
          <a:noFill/>
        </p:spPr>
        <p:txBody>
          <a:bodyPr wrap="none" rtlCol="0">
            <a:spAutoFit/>
          </a:bodyPr>
          <a:lstStyle/>
          <a:p>
            <a:r>
              <a:rPr lang="en-IE" sz="1000" b="1" dirty="0"/>
              <a:t>Data Landing Zone Structure</a:t>
            </a:r>
          </a:p>
        </p:txBody>
      </p:sp>
      <p:sp>
        <p:nvSpPr>
          <p:cNvPr id="4" name="TextBox 3">
            <a:extLst>
              <a:ext uri="{FF2B5EF4-FFF2-40B4-BE49-F238E27FC236}">
                <a16:creationId xmlns:a16="http://schemas.microsoft.com/office/drawing/2014/main" id="{FB67CF0C-A3D9-F6D0-2532-0D2C10DB0BBC}"/>
              </a:ext>
            </a:extLst>
          </p:cNvPr>
          <p:cNvSpPr txBox="1"/>
          <p:nvPr/>
        </p:nvSpPr>
        <p:spPr>
          <a:xfrm>
            <a:off x="1273244" y="5752930"/>
            <a:ext cx="4240263" cy="246221"/>
          </a:xfrm>
          <a:prstGeom prst="rect">
            <a:avLst/>
          </a:prstGeom>
          <a:noFill/>
        </p:spPr>
        <p:txBody>
          <a:bodyPr wrap="none" rtlCol="0">
            <a:spAutoFit/>
          </a:bodyPr>
          <a:lstStyle/>
          <a:p>
            <a:r>
              <a:rPr lang="en-IE" sz="1000" b="1" dirty="0"/>
              <a:t>A sample use case (Minimum Viable Product transfer to CRM (no canonical))</a:t>
            </a:r>
          </a:p>
        </p:txBody>
      </p:sp>
      <p:pic>
        <p:nvPicPr>
          <p:cNvPr id="2" name="Graphic 1" descr="Exchange icon">
            <a:extLst>
              <a:ext uri="{FF2B5EF4-FFF2-40B4-BE49-F238E27FC236}">
                <a16:creationId xmlns:a16="http://schemas.microsoft.com/office/drawing/2014/main" id="{B38F363A-3C81-42B4-B391-46F23E61648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593" y="0"/>
            <a:ext cx="970407" cy="970407"/>
          </a:xfrm>
          <a:prstGeom prst="rect">
            <a:avLst/>
          </a:prstGeom>
        </p:spPr>
      </p:pic>
    </p:spTree>
    <p:extLst>
      <p:ext uri="{BB962C8B-B14F-4D97-AF65-F5344CB8AC3E}">
        <p14:creationId xmlns:p14="http://schemas.microsoft.com/office/powerpoint/2010/main" val="382763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577E-E4AD-4B79-AEF5-270D3D589399}"/>
              </a:ext>
            </a:extLst>
          </p:cNvPr>
          <p:cNvSpPr>
            <a:spLocks noGrp="1"/>
          </p:cNvSpPr>
          <p:nvPr>
            <p:ph type="title"/>
          </p:nvPr>
        </p:nvSpPr>
        <p:spPr>
          <a:xfrm>
            <a:off x="312610" y="146763"/>
            <a:ext cx="2971919" cy="686484"/>
          </a:xfrm>
          <a:noFill/>
        </p:spPr>
        <p:style>
          <a:lnRef idx="0">
            <a:schemeClr val="accent1"/>
          </a:lnRef>
          <a:fillRef idx="3">
            <a:schemeClr val="accent1"/>
          </a:fillRef>
          <a:effectRef idx="3">
            <a:schemeClr val="accent1"/>
          </a:effectRef>
          <a:fontRef idx="minor">
            <a:schemeClr val="lt1"/>
          </a:fontRef>
        </p:style>
        <p:txBody>
          <a:bodyPr vert="horz" lIns="0" tIns="0" rIns="0" bIns="0" rtlCol="0" anchor="ctr" anchorCtr="0">
            <a:noAutofit/>
          </a:bodyPr>
          <a:lstStyle/>
          <a:p>
            <a:pPr algn="ctr"/>
            <a:r>
              <a:rPr lang="en-IE" dirty="0">
                <a:solidFill>
                  <a:srgbClr val="0E73B9"/>
                </a:solidFill>
              </a:rPr>
              <a:t>Lessons</a:t>
            </a:r>
          </a:p>
        </p:txBody>
      </p:sp>
      <p:sp>
        <p:nvSpPr>
          <p:cNvPr id="5" name="TextBox 4">
            <a:extLst>
              <a:ext uri="{FF2B5EF4-FFF2-40B4-BE49-F238E27FC236}">
                <a16:creationId xmlns:a16="http://schemas.microsoft.com/office/drawing/2014/main" id="{8D9E468A-F30C-49DE-969B-07B55F6D6FF6}"/>
              </a:ext>
            </a:extLst>
          </p:cNvPr>
          <p:cNvSpPr txBox="1"/>
          <p:nvPr/>
        </p:nvSpPr>
        <p:spPr>
          <a:xfrm>
            <a:off x="9832353" y="6567988"/>
            <a:ext cx="693254" cy="276999"/>
          </a:xfrm>
          <a:prstGeom prst="rect">
            <a:avLst/>
          </a:prstGeom>
          <a:noFill/>
        </p:spPr>
        <p:txBody>
          <a:bodyPr wrap="square" rtlCol="0">
            <a:spAutoFit/>
          </a:bodyPr>
          <a:lstStyle/>
          <a:p>
            <a:pPr algn="r"/>
            <a:fld id="{10E919F0-FB90-4F01-865E-8C0DA4420C5A}" type="slidenum">
              <a:rPr lang="en-IE" sz="1200" b="1">
                <a:solidFill>
                  <a:schemeClr val="bg1"/>
                </a:solidFill>
              </a:rPr>
              <a:t>8</a:t>
            </a:fld>
            <a:endParaRPr lang="en-IE" sz="1350" b="1" dirty="0">
              <a:solidFill>
                <a:schemeClr val="bg1"/>
              </a:solidFill>
            </a:endParaRPr>
          </a:p>
        </p:txBody>
      </p:sp>
      <p:sp>
        <p:nvSpPr>
          <p:cNvPr id="11" name="TextBox 10">
            <a:extLst>
              <a:ext uri="{FF2B5EF4-FFF2-40B4-BE49-F238E27FC236}">
                <a16:creationId xmlns:a16="http://schemas.microsoft.com/office/drawing/2014/main" id="{08AB3B9E-4ACD-9068-B5EF-B49B068C3325}"/>
              </a:ext>
            </a:extLst>
          </p:cNvPr>
          <p:cNvSpPr txBox="1"/>
          <p:nvPr/>
        </p:nvSpPr>
        <p:spPr>
          <a:xfrm>
            <a:off x="8747983" y="4013443"/>
            <a:ext cx="2618209" cy="2554545"/>
          </a:xfrm>
          <a:prstGeom prst="rect">
            <a:avLst/>
          </a:prstGeom>
          <a:noFill/>
        </p:spPr>
        <p:txBody>
          <a:bodyPr wrap="square">
            <a:spAutoFit/>
          </a:bodyPr>
          <a:lstStyle/>
          <a:p>
            <a:pPr lvl="1" algn="l" fontAlgn="ctr">
              <a:buSzPts val="1000"/>
              <a:tabLst>
                <a:tab pos="457200" algn="l"/>
              </a:tabLst>
            </a:pPr>
            <a:br>
              <a:rPr lang="en-IE" sz="2000" dirty="0">
                <a:effectLst/>
                <a:latin typeface="Calibri" panose="020F0502020204030204" pitchFamily="34" charset="0"/>
                <a:ea typeface="Calibri" panose="020F0502020204030204" pitchFamily="34" charset="0"/>
              </a:rPr>
            </a:br>
            <a:r>
              <a:rPr lang="en-IE" sz="2000" dirty="0">
                <a:effectLst/>
                <a:latin typeface="Calibri" panose="020F0502020204030204" pitchFamily="34" charset="0"/>
                <a:ea typeface="Calibri" panose="020F0502020204030204" pitchFamily="34" charset="0"/>
              </a:rPr>
              <a:t>We went a little overboard on anonymisation!</a:t>
            </a:r>
          </a:p>
          <a:p>
            <a:pPr lvl="1" algn="l" fontAlgn="ctr">
              <a:buSzPts val="1000"/>
              <a:tabLst>
                <a:tab pos="457200" algn="l"/>
              </a:tabLst>
            </a:pPr>
            <a:br>
              <a:rPr lang="en-IE" sz="2000" dirty="0">
                <a:effectLst/>
                <a:latin typeface="Calibri" panose="020F0502020204030204" pitchFamily="34" charset="0"/>
                <a:ea typeface="Calibri" panose="020F0502020204030204" pitchFamily="34" charset="0"/>
              </a:rPr>
            </a:br>
            <a:endParaRPr lang="en-IE" sz="2000" dirty="0">
              <a:effectLst/>
              <a:latin typeface="Calibri" panose="020F0502020204030204" pitchFamily="34" charset="0"/>
              <a:ea typeface="Calibri" panose="020F0502020204030204" pitchFamily="34" charset="0"/>
            </a:endParaRPr>
          </a:p>
          <a:p>
            <a:pPr lvl="1" fontAlgn="ctr">
              <a:buSzPts val="1000"/>
              <a:tabLst>
                <a:tab pos="457200" algn="l"/>
              </a:tabLst>
            </a:pPr>
            <a:r>
              <a:rPr lang="en-IE" sz="2000" dirty="0">
                <a:effectLst/>
                <a:latin typeface="Calibri" panose="020F0502020204030204" pitchFamily="34" charset="0"/>
                <a:ea typeface="Calibri" panose="020F0502020204030204" pitchFamily="34" charset="0"/>
              </a:rPr>
              <a:t> </a:t>
            </a:r>
          </a:p>
          <a:p>
            <a:pPr lvl="1" fontAlgn="ctr">
              <a:buSzPts val="1000"/>
              <a:tabLst>
                <a:tab pos="457200" algn="l"/>
              </a:tabLst>
            </a:pPr>
            <a:endParaRPr lang="en-IE" sz="2000" dirty="0">
              <a:effectLst/>
              <a:latin typeface="Calibri" panose="020F0502020204030204" pitchFamily="34" charset="0"/>
              <a:ea typeface="Calibri" panose="020F0502020204030204" pitchFamily="34" charset="0"/>
            </a:endParaRPr>
          </a:p>
        </p:txBody>
      </p:sp>
      <p:pic>
        <p:nvPicPr>
          <p:cNvPr id="9" name="Graphic 8" descr="Lecture / Teaching icon">
            <a:extLst>
              <a:ext uri="{FF2B5EF4-FFF2-40B4-BE49-F238E27FC236}">
                <a16:creationId xmlns:a16="http://schemas.microsoft.com/office/drawing/2014/main" id="{6958B826-1000-C65E-109B-90B34D75FB7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4802"/>
            <a:ext cx="970407" cy="970407"/>
          </a:xfrm>
          <a:prstGeom prst="rect">
            <a:avLst/>
          </a:prstGeom>
        </p:spPr>
      </p:pic>
      <p:pic>
        <p:nvPicPr>
          <p:cNvPr id="10" name="Picture 9">
            <a:extLst>
              <a:ext uri="{FF2B5EF4-FFF2-40B4-BE49-F238E27FC236}">
                <a16:creationId xmlns:a16="http://schemas.microsoft.com/office/drawing/2014/main" id="{4D1F22D8-8AB3-6B30-5D9E-99CB68C42721}"/>
              </a:ext>
            </a:extLst>
          </p:cNvPr>
          <p:cNvPicPr>
            <a:picLocks noChangeAspect="1"/>
          </p:cNvPicPr>
          <p:nvPr/>
        </p:nvPicPr>
        <p:blipFill>
          <a:blip r:embed="rId5"/>
          <a:stretch>
            <a:fillRect/>
          </a:stretch>
        </p:blipFill>
        <p:spPr>
          <a:xfrm>
            <a:off x="180633" y="1039108"/>
            <a:ext cx="3403551" cy="3215651"/>
          </a:xfrm>
          <a:prstGeom prst="rect">
            <a:avLst/>
          </a:prstGeom>
        </p:spPr>
      </p:pic>
      <p:sp>
        <p:nvSpPr>
          <p:cNvPr id="12" name="TextBox 11">
            <a:extLst>
              <a:ext uri="{FF2B5EF4-FFF2-40B4-BE49-F238E27FC236}">
                <a16:creationId xmlns:a16="http://schemas.microsoft.com/office/drawing/2014/main" id="{87D1002F-A923-AE3D-6CE4-FF2B1253D01F}"/>
              </a:ext>
            </a:extLst>
          </p:cNvPr>
          <p:cNvSpPr txBox="1"/>
          <p:nvPr/>
        </p:nvSpPr>
        <p:spPr>
          <a:xfrm>
            <a:off x="96658" y="4341564"/>
            <a:ext cx="3560942" cy="1815882"/>
          </a:xfrm>
          <a:prstGeom prst="rect">
            <a:avLst/>
          </a:prstGeom>
          <a:noFill/>
        </p:spPr>
        <p:txBody>
          <a:bodyPr wrap="square" rtlCol="0">
            <a:spAutoFit/>
          </a:bodyPr>
          <a:lstStyle/>
          <a:p>
            <a:r>
              <a:rPr lang="en-IE" sz="1400" dirty="0"/>
              <a:t>The CRM phase is the “trojan horse” project which users recognise as valuable immediately. Whereas the data scientists and platform hidden inside are the real long-term value!</a:t>
            </a:r>
            <a:br>
              <a:rPr lang="en-IE" sz="1400" dirty="0"/>
            </a:br>
            <a:br>
              <a:rPr lang="en-IE" sz="1400" dirty="0"/>
            </a:br>
            <a:r>
              <a:rPr lang="en-IE" sz="1400" dirty="0"/>
              <a:t>(A little unfair on the very important CRM phase!)</a:t>
            </a:r>
          </a:p>
        </p:txBody>
      </p:sp>
      <p:sp>
        <p:nvSpPr>
          <p:cNvPr id="14" name="TextBox 13">
            <a:extLst>
              <a:ext uri="{FF2B5EF4-FFF2-40B4-BE49-F238E27FC236}">
                <a16:creationId xmlns:a16="http://schemas.microsoft.com/office/drawing/2014/main" id="{D4267718-82E2-5AA8-B4EB-1CF2AF7CDB3A}"/>
              </a:ext>
            </a:extLst>
          </p:cNvPr>
          <p:cNvSpPr txBox="1"/>
          <p:nvPr/>
        </p:nvSpPr>
        <p:spPr>
          <a:xfrm>
            <a:off x="3444018" y="4341564"/>
            <a:ext cx="5040324" cy="2031325"/>
          </a:xfrm>
          <a:prstGeom prst="rect">
            <a:avLst/>
          </a:prstGeom>
          <a:noFill/>
        </p:spPr>
        <p:txBody>
          <a:bodyPr wrap="square">
            <a:spAutoFit/>
          </a:bodyPr>
          <a:lstStyle/>
          <a:p>
            <a:pPr lvl="1" algn="l" fontAlgn="ctr">
              <a:buSzPts val="1000"/>
              <a:tabLst>
                <a:tab pos="457200" algn="l"/>
              </a:tabLst>
            </a:pPr>
            <a:r>
              <a:rPr lang="en-IE" sz="1400" dirty="0">
                <a:effectLst/>
                <a:latin typeface="Calibri" panose="020F0502020204030204" pitchFamily="34" charset="0"/>
                <a:ea typeface="Calibri" panose="020F0502020204030204" pitchFamily="34" charset="0"/>
              </a:rPr>
              <a:t>HERM was useful but </a:t>
            </a:r>
            <a:r>
              <a:rPr lang="en-IE" sz="1400" dirty="0">
                <a:latin typeface="Calibri" panose="020F0502020204030204" pitchFamily="34" charset="0"/>
                <a:ea typeface="Calibri" panose="020F0502020204030204" pitchFamily="34" charset="0"/>
              </a:rPr>
              <a:t>o</a:t>
            </a:r>
            <a:r>
              <a:rPr lang="en-IE" sz="1400" dirty="0">
                <a:effectLst/>
                <a:latin typeface="Calibri" panose="020F0502020204030204" pitchFamily="34" charset="0"/>
                <a:ea typeface="Calibri" panose="020F0502020204030204" pitchFamily="34" charset="0"/>
              </a:rPr>
              <a:t>nly as a guide rail (a very important 5% of the work). </a:t>
            </a:r>
            <a:br>
              <a:rPr lang="en-IE" sz="1400" dirty="0">
                <a:effectLst/>
                <a:latin typeface="Calibri" panose="020F0502020204030204" pitchFamily="34" charset="0"/>
                <a:ea typeface="Calibri" panose="020F0502020204030204" pitchFamily="34" charset="0"/>
              </a:rPr>
            </a:br>
            <a:r>
              <a:rPr lang="en-IE" sz="1400" dirty="0">
                <a:effectLst/>
                <a:latin typeface="Calibri" panose="020F0502020204030204" pitchFamily="34" charset="0"/>
                <a:ea typeface="Calibri" panose="020F0502020204030204" pitchFamily="34" charset="0"/>
              </a:rPr>
              <a:t>Operational/Canonical schemas need to be sold to the user community and better still the University executive (WIP).</a:t>
            </a:r>
            <a:endParaRPr lang="en-IE" sz="1400" dirty="0">
              <a:latin typeface="Calibri" panose="020F0502020204030204" pitchFamily="34" charset="0"/>
              <a:ea typeface="Calibri" panose="020F0502020204030204" pitchFamily="34" charset="0"/>
            </a:endParaRPr>
          </a:p>
          <a:p>
            <a:pPr lvl="1" algn="l" fontAlgn="ctr">
              <a:buSzPts val="1000"/>
              <a:tabLst>
                <a:tab pos="457200" algn="l"/>
              </a:tabLst>
            </a:pPr>
            <a:r>
              <a:rPr lang="en-IE" sz="1400" dirty="0">
                <a:latin typeface="Calibri" panose="020F0502020204030204" pitchFamily="34" charset="0"/>
                <a:ea typeface="Calibri" panose="020F0502020204030204" pitchFamily="34" charset="0"/>
              </a:rPr>
              <a:t>Data modelling is difficult and requires the most effort.</a:t>
            </a:r>
          </a:p>
          <a:p>
            <a:pPr lvl="1" fontAlgn="ctr">
              <a:buSzPts val="1000"/>
              <a:tabLst>
                <a:tab pos="457200" algn="l"/>
              </a:tabLst>
            </a:pPr>
            <a:r>
              <a:rPr lang="en-IE" sz="1400" dirty="0">
                <a:effectLst/>
                <a:latin typeface="Calibri" panose="020F0502020204030204" pitchFamily="34" charset="0"/>
                <a:ea typeface="Calibri" panose="020F0502020204030204" pitchFamily="34" charset="0"/>
              </a:rPr>
              <a:t>There is a lot going on in the Silver Layer of the Data Lake so we added another Zone!</a:t>
            </a:r>
            <a:endParaRPr lang="en-IE" sz="1400" dirty="0">
              <a:latin typeface="Calibri" panose="020F0502020204030204" pitchFamily="34" charset="0"/>
              <a:ea typeface="Calibri" panose="020F0502020204030204" pitchFamily="34" charset="0"/>
            </a:endParaRPr>
          </a:p>
          <a:p>
            <a:pPr lvl="1" algn="l" fontAlgn="ctr">
              <a:buSzPts val="1000"/>
              <a:tabLst>
                <a:tab pos="457200" algn="l"/>
              </a:tabLst>
            </a:pPr>
            <a:br>
              <a:rPr lang="en-IE" sz="1400" dirty="0">
                <a:effectLst/>
                <a:latin typeface="Calibri" panose="020F0502020204030204" pitchFamily="34" charset="0"/>
                <a:ea typeface="Calibri" panose="020F0502020204030204" pitchFamily="34" charset="0"/>
              </a:rPr>
            </a:br>
            <a:endParaRPr lang="en-IE" sz="1400" dirty="0"/>
          </a:p>
        </p:txBody>
      </p:sp>
      <p:pic>
        <p:nvPicPr>
          <p:cNvPr id="1026" name="Picture 2" descr="An example of the structure of relational database tables for storing data for analysis and server room background.">
            <a:extLst>
              <a:ext uri="{FF2B5EF4-FFF2-40B4-BE49-F238E27FC236}">
                <a16:creationId xmlns:a16="http://schemas.microsoft.com/office/drawing/2014/main" id="{0A9DE2A0-5295-CD5E-C050-62547E7BB4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4350" y="1039108"/>
            <a:ext cx="4883467" cy="3253530"/>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4" descr="A lighthearted, cartoon-style image showing a confused person looking at a piece of paper or a computer screen that is completely redacted, with black bars covering all the information. The person is scratching their head or shrugging, clearly puzzled by the unreadable, over-anonymized data. The setting is simple, focusing on the humorous confusion of the situation. The overall tone should be playful and not too serious.">
            <a:extLst>
              <a:ext uri="{FF2B5EF4-FFF2-40B4-BE49-F238E27FC236}">
                <a16:creationId xmlns:a16="http://schemas.microsoft.com/office/drawing/2014/main" id="{A970FDD9-A8A8-B34A-A98E-A4F98AA5D30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IE" dirty="0"/>
              <a:t>z</a:t>
            </a:r>
          </a:p>
        </p:txBody>
      </p:sp>
      <p:pic>
        <p:nvPicPr>
          <p:cNvPr id="17" name="Picture 16" descr="A cartoon of a person sitting at a desk with a paper&#10;&#10;Description automatically generated">
            <a:extLst>
              <a:ext uri="{FF2B5EF4-FFF2-40B4-BE49-F238E27FC236}">
                <a16:creationId xmlns:a16="http://schemas.microsoft.com/office/drawing/2014/main" id="{0A082A49-BA1F-4F84-6681-B3AF717E68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7837" y="1039108"/>
            <a:ext cx="3253530" cy="3253530"/>
          </a:xfrm>
          <a:prstGeom prst="rect">
            <a:avLst/>
          </a:prstGeom>
        </p:spPr>
      </p:pic>
    </p:spTree>
    <p:extLst>
      <p:ext uri="{BB962C8B-B14F-4D97-AF65-F5344CB8AC3E}">
        <p14:creationId xmlns:p14="http://schemas.microsoft.com/office/powerpoint/2010/main" val="295108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9E468A-F30C-49DE-969B-07B55F6D6FF6}"/>
              </a:ext>
            </a:extLst>
          </p:cNvPr>
          <p:cNvSpPr txBox="1"/>
          <p:nvPr/>
        </p:nvSpPr>
        <p:spPr>
          <a:xfrm>
            <a:off x="9832353" y="6567988"/>
            <a:ext cx="693254" cy="276999"/>
          </a:xfrm>
          <a:prstGeom prst="rect">
            <a:avLst/>
          </a:prstGeom>
          <a:noFill/>
        </p:spPr>
        <p:txBody>
          <a:bodyPr wrap="square" rtlCol="0">
            <a:spAutoFit/>
          </a:bodyPr>
          <a:lstStyle/>
          <a:p>
            <a:pPr algn="r"/>
            <a:fld id="{10E919F0-FB90-4F01-865E-8C0DA4420C5A}" type="slidenum">
              <a:rPr lang="en-IE" sz="1200" b="1">
                <a:solidFill>
                  <a:schemeClr val="bg1"/>
                </a:solidFill>
              </a:rPr>
              <a:t>9</a:t>
            </a:fld>
            <a:endParaRPr lang="en-IE" sz="1350" b="1" dirty="0">
              <a:solidFill>
                <a:schemeClr val="bg1"/>
              </a:solidFill>
            </a:endParaRPr>
          </a:p>
        </p:txBody>
      </p:sp>
      <p:sp>
        <p:nvSpPr>
          <p:cNvPr id="4" name="TextBox 3">
            <a:extLst>
              <a:ext uri="{FF2B5EF4-FFF2-40B4-BE49-F238E27FC236}">
                <a16:creationId xmlns:a16="http://schemas.microsoft.com/office/drawing/2014/main" id="{846922D2-94AE-D26D-7291-671062BA7439}"/>
              </a:ext>
            </a:extLst>
          </p:cNvPr>
          <p:cNvSpPr txBox="1"/>
          <p:nvPr/>
        </p:nvSpPr>
        <p:spPr>
          <a:xfrm>
            <a:off x="-111966" y="1034659"/>
            <a:ext cx="7249884" cy="5016758"/>
          </a:xfrm>
          <a:prstGeom prst="rect">
            <a:avLst/>
          </a:prstGeom>
          <a:noFill/>
        </p:spPr>
        <p:txBody>
          <a:bodyPr wrap="square">
            <a:spAutoFit/>
          </a:bodyPr>
          <a:lstStyle/>
          <a:p>
            <a:pPr lvl="1" fontAlgn="ctr">
              <a:buSzPts val="1000"/>
              <a:tabLst>
                <a:tab pos="457200" algn="l"/>
              </a:tabLst>
            </a:pPr>
            <a:r>
              <a:rPr lang="en-IE" sz="1600" dirty="0">
                <a:latin typeface="Calibri" panose="020F0502020204030204" pitchFamily="34" charset="0"/>
                <a:ea typeface="Calibri" panose="020F0502020204030204" pitchFamily="34" charset="0"/>
              </a:rPr>
              <a:t>Consolidate work practices (less reimplementation, repeat patterns, focus on what is important)</a:t>
            </a:r>
          </a:p>
          <a:p>
            <a:pPr lvl="1" fontAlgn="ctr">
              <a:buSzPts val="1000"/>
              <a:tabLst>
                <a:tab pos="457200" algn="l"/>
              </a:tabLst>
            </a:pPr>
            <a:endParaRPr lang="en-IE" sz="1600" dirty="0">
              <a:latin typeface="Calibri" panose="020F0502020204030204" pitchFamily="34" charset="0"/>
              <a:ea typeface="Calibri" panose="020F0502020204030204" pitchFamily="34" charset="0"/>
            </a:endParaRPr>
          </a:p>
          <a:p>
            <a:pPr lvl="1" fontAlgn="ctr">
              <a:buSzPts val="1000"/>
              <a:tabLst>
                <a:tab pos="457200" algn="l"/>
              </a:tabLst>
            </a:pPr>
            <a:r>
              <a:rPr lang="en-IE" sz="1600" dirty="0">
                <a:latin typeface="Calibri" panose="020F0502020204030204" pitchFamily="34" charset="0"/>
                <a:ea typeface="Calibri" panose="020F0502020204030204" pitchFamily="34" charset="0"/>
              </a:rPr>
              <a:t>Framework best practice – we have a series of How-To and playbook documentation.</a:t>
            </a:r>
          </a:p>
          <a:p>
            <a:pPr lvl="1" algn="l" fontAlgn="ctr">
              <a:buSzPts val="1000"/>
              <a:tabLst>
                <a:tab pos="457200" algn="l"/>
              </a:tabLst>
            </a:pPr>
            <a:endParaRPr lang="en-IE" sz="1600" dirty="0">
              <a:latin typeface="Calibri" panose="020F0502020204030204" pitchFamily="34" charset="0"/>
              <a:ea typeface="Calibri" panose="020F0502020204030204" pitchFamily="34" charset="0"/>
            </a:endParaRPr>
          </a:p>
          <a:p>
            <a:pPr lvl="1" algn="l" fontAlgn="ctr">
              <a:buSzPts val="1000"/>
              <a:tabLst>
                <a:tab pos="457200" algn="l"/>
              </a:tabLst>
            </a:pPr>
            <a:r>
              <a:rPr lang="en-IE" sz="1600" dirty="0">
                <a:latin typeface="Calibri" panose="020F0502020204030204" pitchFamily="34" charset="0"/>
                <a:ea typeface="Calibri" panose="020F0502020204030204" pitchFamily="34" charset="0"/>
              </a:rPr>
              <a:t>We are measuring more things. </a:t>
            </a:r>
            <a:br>
              <a:rPr lang="en-IE" sz="1600" dirty="0">
                <a:latin typeface="Calibri" panose="020F0502020204030204" pitchFamily="34" charset="0"/>
                <a:ea typeface="Calibri" panose="020F0502020204030204" pitchFamily="34" charset="0"/>
              </a:rPr>
            </a:br>
            <a:endParaRPr lang="en-IE" sz="1600" dirty="0">
              <a:latin typeface="Calibri" panose="020F0502020204030204" pitchFamily="34" charset="0"/>
              <a:ea typeface="Calibri" panose="020F0502020204030204" pitchFamily="34" charset="0"/>
            </a:endParaRPr>
          </a:p>
          <a:p>
            <a:pPr lvl="1" algn="l" fontAlgn="ctr">
              <a:buSzPts val="1000"/>
              <a:tabLst>
                <a:tab pos="457200" algn="l"/>
              </a:tabLst>
            </a:pPr>
            <a:r>
              <a:rPr lang="en-IE" sz="1600" dirty="0">
                <a:latin typeface="Calibri" panose="020F0502020204030204" pitchFamily="34" charset="0"/>
                <a:ea typeface="Calibri" panose="020F0502020204030204" pitchFamily="34" charset="0"/>
              </a:rPr>
              <a:t>Increased Data Quality.</a:t>
            </a:r>
          </a:p>
          <a:p>
            <a:pPr lvl="1" algn="l" fontAlgn="ctr">
              <a:buSzPts val="1000"/>
              <a:tabLst>
                <a:tab pos="457200" algn="l"/>
              </a:tabLst>
            </a:pPr>
            <a:endParaRPr lang="en-IE" sz="1600" dirty="0">
              <a:latin typeface="Calibri" panose="020F0502020204030204" pitchFamily="34" charset="0"/>
              <a:ea typeface="Calibri" panose="020F0502020204030204" pitchFamily="34" charset="0"/>
            </a:endParaRPr>
          </a:p>
          <a:p>
            <a:pPr lvl="1" algn="l" fontAlgn="ctr">
              <a:buSzPts val="1000"/>
              <a:tabLst>
                <a:tab pos="457200" algn="l"/>
              </a:tabLst>
            </a:pPr>
            <a:r>
              <a:rPr lang="en-IE" sz="1600" dirty="0">
                <a:latin typeface="Calibri" panose="020F0502020204030204" pitchFamily="34" charset="0"/>
                <a:ea typeface="Calibri" panose="020F0502020204030204" pitchFamily="34" charset="0"/>
              </a:rPr>
              <a:t>Low or no code tooling, particularly out of the data hub.</a:t>
            </a:r>
          </a:p>
          <a:p>
            <a:pPr lvl="1" algn="l" fontAlgn="ctr">
              <a:buSzPts val="1000"/>
              <a:tabLst>
                <a:tab pos="457200" algn="l"/>
              </a:tabLst>
            </a:pPr>
            <a:endParaRPr lang="en-IE" sz="1600" dirty="0">
              <a:latin typeface="Calibri" panose="020F0502020204030204" pitchFamily="34" charset="0"/>
              <a:ea typeface="Calibri" panose="020F0502020204030204" pitchFamily="34" charset="0"/>
            </a:endParaRPr>
          </a:p>
          <a:p>
            <a:pPr lvl="1" algn="l" fontAlgn="ctr">
              <a:buSzPts val="1000"/>
              <a:tabLst>
                <a:tab pos="457200" algn="l"/>
              </a:tabLst>
            </a:pPr>
            <a:r>
              <a:rPr lang="en-IE" sz="1600" dirty="0">
                <a:latin typeface="Calibri" panose="020F0502020204030204" pitchFamily="34" charset="0"/>
                <a:ea typeface="Calibri" panose="020F0502020204030204" pitchFamily="34" charset="0"/>
              </a:rPr>
              <a:t>Automated deployments via DEVOPS. Using IAC/key vault so that there is no developer access to Production. </a:t>
            </a:r>
            <a:br>
              <a:rPr lang="en-IE" sz="1600" dirty="0">
                <a:latin typeface="Calibri" panose="020F0502020204030204" pitchFamily="34" charset="0"/>
                <a:ea typeface="Calibri" panose="020F0502020204030204" pitchFamily="34" charset="0"/>
              </a:rPr>
            </a:br>
            <a:endParaRPr lang="en-IE" sz="1600" dirty="0">
              <a:latin typeface="Calibri" panose="020F0502020204030204" pitchFamily="34" charset="0"/>
              <a:ea typeface="Calibri" panose="020F0502020204030204" pitchFamily="34" charset="0"/>
            </a:endParaRPr>
          </a:p>
          <a:p>
            <a:pPr lvl="1" algn="l" fontAlgn="ctr">
              <a:buSzPts val="1000"/>
              <a:tabLst>
                <a:tab pos="457200" algn="l"/>
              </a:tabLst>
            </a:pPr>
            <a:r>
              <a:rPr lang="en-IE" sz="1600" dirty="0">
                <a:latin typeface="Calibri" panose="020F0502020204030204" pitchFamily="34" charset="0"/>
                <a:ea typeface="Calibri" panose="020F0502020204030204" pitchFamily="34" charset="0"/>
              </a:rPr>
              <a:t>Data discoverability and improved governance using Purview. </a:t>
            </a:r>
          </a:p>
          <a:p>
            <a:pPr lvl="1" algn="l" fontAlgn="ctr">
              <a:buSzPts val="1000"/>
              <a:tabLst>
                <a:tab pos="457200" algn="l"/>
              </a:tabLst>
            </a:pPr>
            <a:endParaRPr lang="en-IE" sz="1600" dirty="0">
              <a:latin typeface="Calibri" panose="020F0502020204030204" pitchFamily="34" charset="0"/>
              <a:ea typeface="Calibri" panose="020F0502020204030204" pitchFamily="34" charset="0"/>
            </a:endParaRPr>
          </a:p>
          <a:p>
            <a:pPr lvl="1" algn="l" fontAlgn="ctr">
              <a:buSzPts val="1000"/>
              <a:tabLst>
                <a:tab pos="457200" algn="l"/>
              </a:tabLst>
            </a:pPr>
            <a:r>
              <a:rPr lang="en-IE" sz="1600" dirty="0">
                <a:latin typeface="Calibri" panose="020F0502020204030204" pitchFamily="34" charset="0"/>
                <a:ea typeface="Calibri" panose="020F0502020204030204" pitchFamily="34" charset="0"/>
              </a:rPr>
              <a:t>Democratised data.</a:t>
            </a:r>
          </a:p>
          <a:p>
            <a:pPr lvl="1" algn="l" fontAlgn="ctr">
              <a:buSzPts val="1000"/>
              <a:tabLst>
                <a:tab pos="457200" algn="l"/>
              </a:tabLst>
            </a:pPr>
            <a:endParaRPr lang="en-IE" sz="1600" b="1" dirty="0">
              <a:latin typeface="Calibri" panose="020F0502020204030204" pitchFamily="34" charset="0"/>
              <a:ea typeface="Calibri" panose="020F0502020204030204" pitchFamily="34" charset="0"/>
            </a:endParaRPr>
          </a:p>
          <a:p>
            <a:pPr lvl="1" algn="l" fontAlgn="ctr">
              <a:buSzPts val="1000"/>
              <a:tabLst>
                <a:tab pos="457200" algn="l"/>
              </a:tabLst>
            </a:pPr>
            <a:r>
              <a:rPr lang="en-IE" sz="1600" b="1" dirty="0">
                <a:latin typeface="Calibri" panose="020F0502020204030204" pitchFamily="34" charset="0"/>
                <a:ea typeface="Calibri" panose="020F0502020204030204" pitchFamily="34" charset="0"/>
              </a:rPr>
              <a:t>We are more data driven… </a:t>
            </a:r>
          </a:p>
        </p:txBody>
      </p:sp>
      <p:sp>
        <p:nvSpPr>
          <p:cNvPr id="7" name="Title 1">
            <a:extLst>
              <a:ext uri="{FF2B5EF4-FFF2-40B4-BE49-F238E27FC236}">
                <a16:creationId xmlns:a16="http://schemas.microsoft.com/office/drawing/2014/main" id="{63B91653-F3DB-0B88-E25A-E67D881336F1}"/>
              </a:ext>
            </a:extLst>
          </p:cNvPr>
          <p:cNvSpPr txBox="1">
            <a:spLocks/>
          </p:cNvSpPr>
          <p:nvPr/>
        </p:nvSpPr>
        <p:spPr>
          <a:xfrm>
            <a:off x="0" y="0"/>
            <a:ext cx="3766457" cy="1077850"/>
          </a:xfrm>
          <a:prstGeom prst="rect">
            <a:avLst/>
          </a:prstGeom>
          <a:noFill/>
        </p:spPr>
        <p:style>
          <a:lnRef idx="0">
            <a:schemeClr val="accent1"/>
          </a:lnRef>
          <a:fillRef idx="3">
            <a:schemeClr val="accent1"/>
          </a:fillRef>
          <a:effectRef idx="3">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E" dirty="0">
                <a:solidFill>
                  <a:srgbClr val="0E73B9"/>
                </a:solidFill>
              </a:rPr>
              <a:t>Benefits</a:t>
            </a:r>
          </a:p>
        </p:txBody>
      </p:sp>
      <p:pic>
        <p:nvPicPr>
          <p:cNvPr id="8" name="Graphic 7" descr="Award / Recognition icon">
            <a:extLst>
              <a:ext uri="{FF2B5EF4-FFF2-40B4-BE49-F238E27FC236}">
                <a16:creationId xmlns:a16="http://schemas.microsoft.com/office/drawing/2014/main" id="{63E6F73E-3B19-EC08-CA0C-377229996C5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41473"/>
            <a:ext cx="970407" cy="970407"/>
          </a:xfrm>
          <a:prstGeom prst="rect">
            <a:avLst/>
          </a:prstGeom>
        </p:spPr>
      </p:pic>
      <p:pic>
        <p:nvPicPr>
          <p:cNvPr id="13" name="Picture 12" descr="A human body with blood vessels and blood vessels&#10;&#10;Description automatically generated">
            <a:extLst>
              <a:ext uri="{FF2B5EF4-FFF2-40B4-BE49-F238E27FC236}">
                <a16:creationId xmlns:a16="http://schemas.microsoft.com/office/drawing/2014/main" id="{5862EEED-DF2F-C2EA-0B76-86C1723A44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8009" y="373637"/>
            <a:ext cx="3846350" cy="3846350"/>
          </a:xfrm>
          <a:prstGeom prst="rect">
            <a:avLst/>
          </a:prstGeom>
        </p:spPr>
      </p:pic>
      <p:sp>
        <p:nvSpPr>
          <p:cNvPr id="14" name="TextBox 13">
            <a:extLst>
              <a:ext uri="{FF2B5EF4-FFF2-40B4-BE49-F238E27FC236}">
                <a16:creationId xmlns:a16="http://schemas.microsoft.com/office/drawing/2014/main" id="{E7AE97F6-434B-92B9-BDEA-34BBBB03CE1E}"/>
              </a:ext>
            </a:extLst>
          </p:cNvPr>
          <p:cNvSpPr txBox="1"/>
          <p:nvPr/>
        </p:nvSpPr>
        <p:spPr>
          <a:xfrm>
            <a:off x="7306623" y="4301412"/>
            <a:ext cx="4459279" cy="1754326"/>
          </a:xfrm>
          <a:prstGeom prst="rect">
            <a:avLst/>
          </a:prstGeom>
          <a:noFill/>
        </p:spPr>
        <p:txBody>
          <a:bodyPr wrap="square" rtlCol="0">
            <a:spAutoFit/>
          </a:bodyPr>
          <a:lstStyle/>
          <a:p>
            <a:pPr algn="ctr"/>
            <a:r>
              <a:rPr lang="en-IE" dirty="0"/>
              <a:t>Using the human body as an analogy for the enterprise or university</a:t>
            </a:r>
          </a:p>
          <a:p>
            <a:pPr algn="ctr"/>
            <a:r>
              <a:rPr lang="en-IE" dirty="0"/>
              <a:t>… data is ubiquitous like oxygen… </a:t>
            </a:r>
          </a:p>
          <a:p>
            <a:pPr algn="ctr"/>
            <a:r>
              <a:rPr lang="en-IE" dirty="0"/>
              <a:t>Only with quality processed oxygen </a:t>
            </a:r>
          </a:p>
          <a:p>
            <a:pPr algn="ctr"/>
            <a:r>
              <a:rPr lang="en-IE" dirty="0"/>
              <a:t>and a means of transfer can each organ and the organism as whole, function optimally.</a:t>
            </a:r>
          </a:p>
        </p:txBody>
      </p:sp>
    </p:spTree>
    <p:extLst>
      <p:ext uri="{BB962C8B-B14F-4D97-AF65-F5344CB8AC3E}">
        <p14:creationId xmlns:p14="http://schemas.microsoft.com/office/powerpoint/2010/main" val="2012579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30544E1717A14B9D63EB6BDE07A190" ma:contentTypeVersion="18" ma:contentTypeDescription="Create a new document." ma:contentTypeScope="" ma:versionID="2e247d34f5ca83769f98f636c92c0042">
  <xsd:schema xmlns:xsd="http://www.w3.org/2001/XMLSchema" xmlns:xs="http://www.w3.org/2001/XMLSchema" xmlns:p="http://schemas.microsoft.com/office/2006/metadata/properties" xmlns:ns2="15af6d95-0c21-46a1-b7b5-ec7856771054" xmlns:ns3="4d39e04f-539d-4b29-a0fa-b476f084603f" targetNamespace="http://schemas.microsoft.com/office/2006/metadata/properties" ma:root="true" ma:fieldsID="f6978c418541f26b667c2d744d4abbfe" ns2:_="" ns3:_="">
    <xsd:import namespace="15af6d95-0c21-46a1-b7b5-ec7856771054"/>
    <xsd:import namespace="4d39e04f-539d-4b29-a0fa-b476f08460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f6d95-0c21-46a1-b7b5-ec78567710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63f6a9-bf9c-43f0-b7bd-5e244946ac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39e04f-539d-4b29-a0fa-b476f084603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5b91c22-8027-40c0-a2fb-6956b10a21f8}" ma:internalName="TaxCatchAll" ma:showField="CatchAllData" ma:web="4d39e04f-539d-4b29-a0fa-b476f08460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9e04f-539d-4b29-a0fa-b476f084603f" xsi:nil="true"/>
    <lcf76f155ced4ddcb4097134ff3c332f xmlns="15af6d95-0c21-46a1-b7b5-ec78567710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AF4DB4-415D-4EF8-A8E9-3956F628BD9F}"/>
</file>

<file path=customXml/itemProps2.xml><?xml version="1.0" encoding="utf-8"?>
<ds:datastoreItem xmlns:ds="http://schemas.openxmlformats.org/officeDocument/2006/customXml" ds:itemID="{07F6A564-E2A5-4F48-A79A-3C79343136B5}"/>
</file>

<file path=customXml/itemProps3.xml><?xml version="1.0" encoding="utf-8"?>
<ds:datastoreItem xmlns:ds="http://schemas.openxmlformats.org/officeDocument/2006/customXml" ds:itemID="{DCB0279F-914B-474C-8ABA-00C56B3E8B2B}"/>
</file>

<file path=docProps/app.xml><?xml version="1.0" encoding="utf-8"?>
<Properties xmlns="http://schemas.openxmlformats.org/officeDocument/2006/extended-properties" xmlns:vt="http://schemas.openxmlformats.org/officeDocument/2006/docPropsVTypes">
  <TotalTime>10189</TotalTime>
  <Words>1190</Words>
  <Application>Microsoft Office PowerPoint</Application>
  <PresentationFormat>Widescreen</PresentationFormat>
  <Paragraphs>107</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Data as a Service (DaaS) A unified data pipeline for TCD. </vt:lpstr>
      <vt:lpstr>Why present a topic about a (fancy) data hub?</vt:lpstr>
      <vt:lpstr>Introduction</vt:lpstr>
      <vt:lpstr>DT4 Project - Inception.</vt:lpstr>
      <vt:lpstr>What is Data as a Service (DaaS) at its core?</vt:lpstr>
      <vt:lpstr>A Standardised Enterprise Data Model and Operational Data Store</vt:lpstr>
      <vt:lpstr>PowerPoint Presentation</vt:lpstr>
      <vt:lpstr>Lessons</vt:lpstr>
      <vt:lpstr>PowerPoint Presentation</vt:lpstr>
      <vt:lpstr>Next Steps</vt:lpstr>
      <vt:lpstr>Thank You  homann@tcd.ie Neil Homan Acknowledgments I will likely not have time for: Joe Lakes and Twinkle Mathur (PM and BA on the DT4 team) and the wider IT Services involvement.  TEKenable : Our tech partners, patient listeners, they have over-performed time and again to help us realise our vision.       Slides 2,8,9 contain images generated by AI. (No other AI was used in the generation of this presentation.) Canonical Schema (TCD working name) was first used in the University of Surrey. (We were unable to talk to them about their project) The Data as Oxygen concept was not originally conceived in TCD.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as a Service (DaaS) A unified data pipeline for TCD. </dc:title>
  <dc:creator>Neil Homan</dc:creator>
  <cp:lastModifiedBy>Neil Homan</cp:lastModifiedBy>
  <cp:revision>41</cp:revision>
  <dcterms:created xsi:type="dcterms:W3CDTF">2024-10-06T12:10:19Z</dcterms:created>
  <dcterms:modified xsi:type="dcterms:W3CDTF">2024-10-13T20:39:48Z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0x0101000630544E1717A14B9D63EB6BDE07A190</vt:lpwstr>
  </property>
</Properties>
</file>