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0.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19.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708" r:id="rId3"/>
    <p:sldMasterId id="2147483726" r:id="rId4"/>
    <p:sldMasterId id="2147483915" r:id="rId5"/>
    <p:sldMasterId id="2147483744" r:id="rId6"/>
    <p:sldMasterId id="2147483688" r:id="rId7"/>
    <p:sldMasterId id="2147483767" r:id="rId8"/>
    <p:sldMasterId id="2147483775" r:id="rId9"/>
    <p:sldMasterId id="2147483759" r:id="rId10"/>
    <p:sldMasterId id="2147483798" r:id="rId11"/>
    <p:sldMasterId id="2147483806" r:id="rId12"/>
    <p:sldMasterId id="2147483790" r:id="rId13"/>
    <p:sldMasterId id="2147483907" r:id="rId14"/>
    <p:sldMasterId id="2147483899" r:id="rId15"/>
    <p:sldMasterId id="2147483822" r:id="rId16"/>
    <p:sldMasterId id="2147483830" r:id="rId17"/>
    <p:sldMasterId id="2147483814" r:id="rId18"/>
    <p:sldMasterId id="2147483846" r:id="rId19"/>
    <p:sldMasterId id="2147483854" r:id="rId20"/>
    <p:sldMasterId id="2147483862" r:id="rId21"/>
    <p:sldMasterId id="2147483870" r:id="rId22"/>
    <p:sldMasterId id="2147483878" r:id="rId23"/>
    <p:sldMasterId id="2147483838" r:id="rId24"/>
    <p:sldMasterId id="2147483886" r:id="rId25"/>
    <p:sldMasterId id="2147483894" r:id="rId26"/>
  </p:sldMasterIdLst>
  <p:notesMasterIdLst>
    <p:notesMasterId r:id="rId35"/>
  </p:notesMasterIdLst>
  <p:sldIdLst>
    <p:sldId id="256" r:id="rId27"/>
    <p:sldId id="257" r:id="rId28"/>
    <p:sldId id="275" r:id="rId29"/>
    <p:sldId id="283" r:id="rId30"/>
    <p:sldId id="284" r:id="rId31"/>
    <p:sldId id="286" r:id="rId32"/>
    <p:sldId id="290"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6"/>
    <p:restoredTop sz="93447" autoAdjust="0"/>
  </p:normalViewPr>
  <p:slideViewPr>
    <p:cSldViewPr snapToGrid="0" snapToObjects="1">
      <p:cViewPr>
        <p:scale>
          <a:sx n="66" d="100"/>
          <a:sy n="66" d="100"/>
        </p:scale>
        <p:origin x="512" y="-76"/>
      </p:cViewPr>
      <p:guideLst/>
    </p:cSldViewPr>
  </p:slideViewPr>
  <p:notesTextViewPr>
    <p:cViewPr>
      <p:scale>
        <a:sx n="1" d="1"/>
        <a:sy n="1" d="1"/>
      </p:scale>
      <p:origin x="0" y="0"/>
    </p:cViewPr>
  </p:notesTextViewPr>
  <p:sorterViewPr>
    <p:cViewPr varScale="1">
      <p:scale>
        <a:sx n="1" d="1"/>
        <a:sy n="1" d="1"/>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tableStyles" Target="tableStyles.xml"/><Relationship Id="rId21" Type="http://schemas.openxmlformats.org/officeDocument/2006/relationships/slideMaster" Target="slideMasters/slideMaster21.xml"/><Relationship Id="rId34" Type="http://schemas.openxmlformats.org/officeDocument/2006/relationships/slide" Target="slides/slide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D75A0-A49A-4E74-B2C8-B9BDE7BE80C2}"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6E7FC-81D2-4902-9086-191B883C0D71}" type="slidenum">
              <a:rPr lang="en-GB" smtClean="0"/>
              <a:t>‹#›</a:t>
            </a:fld>
            <a:endParaRPr lang="en-GB"/>
          </a:p>
        </p:txBody>
      </p:sp>
    </p:spTree>
    <p:extLst>
      <p:ext uri="{BB962C8B-B14F-4D97-AF65-F5344CB8AC3E}">
        <p14:creationId xmlns:p14="http://schemas.microsoft.com/office/powerpoint/2010/main" val="108206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Network Access Control, or NAC, plays a vital role in securing modern networks, especially in complex environments like universities. Dublin City University faces the challenge of managing thousands of devices—everything from student laptops to IoT sensors across campus. NAC systems, such as Aruba ClearPass, ensure that only authorized devices and users can access network resources. This is critical to prevent unauthorized access, protect sensitive data, and comply with security policies. Aruba ClearPass is a leader in NAC technology, offering a range of features like role-based access and endpoint profiling, making it the ideal choice for DCU. We'll dive deeper into how this solution fits the unique requirements of a university network in the coming slides.</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3</a:t>
            </a:fld>
            <a:endParaRPr lang="en-GB"/>
          </a:p>
        </p:txBody>
      </p:sp>
    </p:spTree>
    <p:extLst>
      <p:ext uri="{BB962C8B-B14F-4D97-AF65-F5344CB8AC3E}">
        <p14:creationId xmlns:p14="http://schemas.microsoft.com/office/powerpoint/2010/main" val="8254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implementing Aruba ClearPass, Dublin City University faced significant challenges with their network. The growing number of devices, especially BYOD and IoT, created a complex environment that lacked visibility and control. Security risks were a major concern, with potential for unauthorized access and data breaches. Furthermore, compliance with regulations like GDPR was difficult without a central system to manage and monitor network access. These issues highlighted the need for a robust NAC solution like Aruba ClearPass to safeguard the network and ensure compliance.</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4</a:t>
            </a:fld>
            <a:endParaRPr lang="en-GB"/>
          </a:p>
        </p:txBody>
      </p:sp>
    </p:spTree>
    <p:extLst>
      <p:ext uri="{BB962C8B-B14F-4D97-AF65-F5344CB8AC3E}">
        <p14:creationId xmlns:p14="http://schemas.microsoft.com/office/powerpoint/2010/main" val="245604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Aruba ClearPass was selected for its advanced role-based access control (RBAC), which ensures that network users—students, staff, and guests—are authenticated dynamically according to their roles. This greatly improves network security at DCU. ClearPass's ability to integrate seamlessly with the university's existing infrastructure was another key advantage, allowing for smooth deployment. The enhanced visibility it offers into user and device activity means that IT staff now have a clearer picture of the network, which helps with both threat monitoring and compliance.</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5</a:t>
            </a:fld>
            <a:endParaRPr lang="en-GB"/>
          </a:p>
        </p:txBody>
      </p:sp>
    </p:spTree>
    <p:extLst>
      <p:ext uri="{BB962C8B-B14F-4D97-AF65-F5344CB8AC3E}">
        <p14:creationId xmlns:p14="http://schemas.microsoft.com/office/powerpoint/2010/main" val="135832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Aruba ClearPass was selected for its advanced role-based access control (RBAC), which ensures that network users—students, staff, and guests—are authenticated dynamically according to their roles. This greatly improves network security at DCU. ClearPass's ability to integrate seamlessly with the university's existing infrastructure was another key advantage, allowing for smooth deployment. The enhanced visibility it offers into user and device activity means that IT staff now have a clearer picture of the network, which helps with both threat monitoring and compliance.</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6</a:t>
            </a:fld>
            <a:endParaRPr lang="en-GB"/>
          </a:p>
        </p:txBody>
      </p:sp>
    </p:spTree>
    <p:extLst>
      <p:ext uri="{BB962C8B-B14F-4D97-AF65-F5344CB8AC3E}">
        <p14:creationId xmlns:p14="http://schemas.microsoft.com/office/powerpoint/2010/main" val="241960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Aruba ClearPass was selected for its advanced role-based access control (RBAC), which ensures that network users—students, staff, and guests—are authenticated dynamically according to their roles. This greatly improves network security at DCU. ClearPass's ability to integrate seamlessly with the university's existing infrastructure was another key advantage, allowing for smooth deployment. The enhanced visibility it offers into user and device activity means that IT staff now have a clearer picture of the network, which helps with both threat monitoring and compliance.</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7</a:t>
            </a:fld>
            <a:endParaRPr lang="en-GB"/>
          </a:p>
        </p:txBody>
      </p:sp>
    </p:spTree>
    <p:extLst>
      <p:ext uri="{BB962C8B-B14F-4D97-AF65-F5344CB8AC3E}">
        <p14:creationId xmlns:p14="http://schemas.microsoft.com/office/powerpoint/2010/main" val="272012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Aruba ClearPass was selected for its advanced role-based access control (RBAC), which ensures that network users—students, staff, and guests—are authenticated dynamically according to their roles. This greatly improves network security at DCU. ClearPass's ability to integrate seamlessly with the university's existing infrastructure was another key advantage, allowing for smooth deployment. The enhanced visibility it offers into user and device activity means that IT staff now have a clearer picture of the network, which helps with both threat monitoring and compliance.</a:t>
            </a:r>
          </a:p>
          <a:p>
            <a:endParaRPr lang="en-GB" dirty="0"/>
          </a:p>
        </p:txBody>
      </p:sp>
      <p:sp>
        <p:nvSpPr>
          <p:cNvPr id="4" name="Slide Number Placeholder 3"/>
          <p:cNvSpPr>
            <a:spLocks noGrp="1"/>
          </p:cNvSpPr>
          <p:nvPr>
            <p:ph type="sldNum" sz="quarter" idx="5"/>
          </p:nvPr>
        </p:nvSpPr>
        <p:spPr/>
        <p:txBody>
          <a:bodyPr/>
          <a:lstStyle/>
          <a:p>
            <a:fld id="{AC06E7FC-81D2-4902-9086-191B883C0D71}" type="slidenum">
              <a:rPr lang="en-GB" smtClean="0"/>
              <a:t>8</a:t>
            </a:fld>
            <a:endParaRPr lang="en-GB"/>
          </a:p>
        </p:txBody>
      </p:sp>
    </p:spTree>
    <p:extLst>
      <p:ext uri="{BB962C8B-B14F-4D97-AF65-F5344CB8AC3E}">
        <p14:creationId xmlns:p14="http://schemas.microsoft.com/office/powerpoint/2010/main" val="123826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7904205"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7487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39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512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645641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462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56387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8022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70615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2898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53756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722930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23864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757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98232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83010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5171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57639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039929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22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83295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7541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4508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19155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14930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407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201267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555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80119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44606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552760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16936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8281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81336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421645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25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68550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4074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166726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35503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90779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6827249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19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90565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266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599696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281590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48033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21515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303332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67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388491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696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765081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1626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931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96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219749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824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42614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8642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3851041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13096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53480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183187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78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08769" y="2160166"/>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08769" y="4267014"/>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4428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741709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971386"/>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398127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807226" y="3429000"/>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7005634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10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81921" y="1322152"/>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81921" y="3429000"/>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144779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812890"/>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5080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563386" y="3282696"/>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506789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9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02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032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112623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6230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4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0092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72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6344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8506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4241526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77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5082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422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669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8756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97895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2786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325832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0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6516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4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67542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460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818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74871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3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441200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06568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108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52739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9756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75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9019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138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16792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2824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194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5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63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00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57500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89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67524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8881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41791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84332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8050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660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A59F3-AEB3-204E-8300-58EF74F8C3B3}"/>
              </a:ext>
            </a:extLst>
          </p:cNvPr>
          <p:cNvSpPr>
            <a:spLocks noGrp="1"/>
          </p:cNvSpPr>
          <p:nvPr>
            <p:ph type="ctrTitle"/>
          </p:nvPr>
        </p:nvSpPr>
        <p:spPr>
          <a:xfrm>
            <a:off x="350108" y="584846"/>
            <a:ext cx="7904205" cy="1293362"/>
          </a:xfrm>
        </p:spPr>
        <p:txBody>
          <a:bodyPr anchor="t">
            <a:normAutofit/>
          </a:bodyPr>
          <a:lstStyle>
            <a:lvl1pPr algn="l">
              <a:defRPr sz="4400" b="1"/>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FF77F7AA-28BF-274E-AEFB-1D0AD137F72D}"/>
              </a:ext>
            </a:extLst>
          </p:cNvPr>
          <p:cNvSpPr>
            <a:spLocks noGrp="1"/>
          </p:cNvSpPr>
          <p:nvPr>
            <p:ph type="subTitle" idx="1"/>
          </p:nvPr>
        </p:nvSpPr>
        <p:spPr>
          <a:xfrm>
            <a:off x="350108" y="2135639"/>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6934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37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69676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7697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569874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3019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2796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3286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88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6727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407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434198"/>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0466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71708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2526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3649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3210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91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2622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2020896"/>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1164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02472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1001021"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027959"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489192"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2474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9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5622496"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12456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2534259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090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92159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1812072"/>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597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753143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891293"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918231"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379464"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0846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41514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136522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01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1439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43C47-599B-DE42-8EE6-81B465151B86}"/>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25568963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3869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27477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75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11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1524963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6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06839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9594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33761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710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4.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7.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8.jp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9.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20.jp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21.jp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22.jp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23.jpg"/></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 Id="rId9" Type="http://schemas.openxmlformats.org/officeDocument/2006/relationships/image" Target="../media/image1.jpg"/></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61.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image" Target="../media/image24.jpg"/><Relationship Id="rId5" Type="http://schemas.openxmlformats.org/officeDocument/2006/relationships/theme" Target="../theme/theme25.xml"/><Relationship Id="rId4" Type="http://schemas.openxmlformats.org/officeDocument/2006/relationships/slideLayout" Target="../slideLayouts/slideLayout162.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6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image" Target="../media/image25.jpg"/><Relationship Id="rId5" Type="http://schemas.openxmlformats.org/officeDocument/2006/relationships/theme" Target="../theme/theme26.xml"/><Relationship Id="rId4" Type="http://schemas.openxmlformats.org/officeDocument/2006/relationships/slideLayout" Target="../slideLayouts/slideLayout16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513412"/>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70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687395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23941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31772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212057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88165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1922871"/>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6544730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431028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3238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32822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96639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573705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471269"/>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853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6314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677043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19530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54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897862"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897862"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605735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3261167"/>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2" r:id="rId3"/>
    <p:sldLayoutId id="2147483893"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669018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985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625806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0944964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84420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0" r:id="rId5"/>
    <p:sldLayoutId id="214748375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459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70046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16093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5.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5.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595B-0D75-AC48-884B-E3CFC293CD58}"/>
              </a:ext>
            </a:extLst>
          </p:cNvPr>
          <p:cNvSpPr>
            <a:spLocks noGrp="1"/>
          </p:cNvSpPr>
          <p:nvPr>
            <p:ph type="ctrTitle"/>
          </p:nvPr>
        </p:nvSpPr>
        <p:spPr/>
        <p:txBody>
          <a:bodyPr/>
          <a:lstStyle/>
          <a:p>
            <a:r>
              <a:rPr lang="en-US" dirty="0"/>
              <a:t>Enhancing Campus Security</a:t>
            </a:r>
          </a:p>
        </p:txBody>
      </p:sp>
      <p:sp>
        <p:nvSpPr>
          <p:cNvPr id="3" name="Subtitle 2">
            <a:extLst>
              <a:ext uri="{FF2B5EF4-FFF2-40B4-BE49-F238E27FC236}">
                <a16:creationId xmlns:a16="http://schemas.microsoft.com/office/drawing/2014/main" id="{852A84E2-DCC8-4F41-900C-8FA7BE6A7619}"/>
              </a:ext>
            </a:extLst>
          </p:cNvPr>
          <p:cNvSpPr>
            <a:spLocks noGrp="1"/>
          </p:cNvSpPr>
          <p:nvPr>
            <p:ph type="subTitle" idx="1"/>
          </p:nvPr>
        </p:nvSpPr>
        <p:spPr/>
        <p:txBody>
          <a:bodyPr/>
          <a:lstStyle/>
          <a:p>
            <a:r>
              <a:rPr lang="en-US" dirty="0"/>
              <a:t>Implementing Network Access Control at Dublin City University</a:t>
            </a:r>
          </a:p>
        </p:txBody>
      </p:sp>
    </p:spTree>
    <p:extLst>
      <p:ext uri="{BB962C8B-B14F-4D97-AF65-F5344CB8AC3E}">
        <p14:creationId xmlns:p14="http://schemas.microsoft.com/office/powerpoint/2010/main" val="330465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CC7E-04C5-FB4A-9B83-482896895051}"/>
              </a:ext>
            </a:extLst>
          </p:cNvPr>
          <p:cNvSpPr>
            <a:spLocks noGrp="1"/>
          </p:cNvSpPr>
          <p:nvPr>
            <p:ph type="ctrTitle"/>
          </p:nvPr>
        </p:nvSpPr>
        <p:spPr/>
        <p:txBody>
          <a:bodyPr/>
          <a:lstStyle/>
          <a:p>
            <a:r>
              <a:rPr lang="en-US" dirty="0"/>
              <a:t>Table of Contents</a:t>
            </a:r>
          </a:p>
        </p:txBody>
      </p:sp>
      <p:sp>
        <p:nvSpPr>
          <p:cNvPr id="3" name="Subtitle 2">
            <a:extLst>
              <a:ext uri="{FF2B5EF4-FFF2-40B4-BE49-F238E27FC236}">
                <a16:creationId xmlns:a16="http://schemas.microsoft.com/office/drawing/2014/main" id="{F3F5D1FE-C457-DC4F-805A-1A8DCF155928}"/>
              </a:ext>
            </a:extLst>
          </p:cNvPr>
          <p:cNvSpPr>
            <a:spLocks noGrp="1"/>
          </p:cNvSpPr>
          <p:nvPr>
            <p:ph type="subTitle" idx="1"/>
          </p:nvPr>
        </p:nvSpPr>
        <p:spPr>
          <a:xfrm>
            <a:off x="350108" y="1674085"/>
            <a:ext cx="7904205" cy="2262190"/>
          </a:xfrm>
        </p:spPr>
        <p:txBody>
          <a:bodyPr>
            <a:noAutofit/>
          </a:bodyPr>
          <a:lstStyle/>
          <a:p>
            <a:pPr marL="285750" indent="-285750">
              <a:buFont typeface="Arial" panose="020B0604020202020204" pitchFamily="34" charset="0"/>
              <a:buChar char="•"/>
            </a:pPr>
            <a:r>
              <a:rPr lang="en-GB" dirty="0"/>
              <a:t>Introduction to Network Access Control (NAC)</a:t>
            </a:r>
          </a:p>
          <a:p>
            <a:pPr marL="285750" indent="-285750">
              <a:buFont typeface="Arial" panose="020B0604020202020204" pitchFamily="34" charset="0"/>
              <a:buChar char="•"/>
            </a:pPr>
            <a:r>
              <a:rPr lang="en-GB" dirty="0"/>
              <a:t>Challenges</a:t>
            </a:r>
          </a:p>
          <a:p>
            <a:pPr marL="285750" indent="-285750">
              <a:buFont typeface="Arial" panose="020B0604020202020204" pitchFamily="34" charset="0"/>
              <a:buChar char="•"/>
            </a:pPr>
            <a:r>
              <a:rPr lang="en-GB" dirty="0"/>
              <a:t>Architecture</a:t>
            </a:r>
          </a:p>
          <a:p>
            <a:pPr marL="285750" indent="-285750">
              <a:buFont typeface="Arial" panose="020B0604020202020204" pitchFamily="34" charset="0"/>
              <a:buChar char="•"/>
            </a:pPr>
            <a:r>
              <a:rPr lang="en-GB" dirty="0"/>
              <a:t>Insights</a:t>
            </a:r>
          </a:p>
          <a:p>
            <a:pPr marL="285750" indent="-285750">
              <a:buFont typeface="Arial" panose="020B0604020202020204" pitchFamily="34" charset="0"/>
              <a:buChar char="•"/>
            </a:pPr>
            <a:r>
              <a:rPr lang="en-GB" dirty="0"/>
              <a:t>Conclusion</a:t>
            </a:r>
            <a:endParaRPr lang="en-US" dirty="0"/>
          </a:p>
        </p:txBody>
      </p:sp>
    </p:spTree>
    <p:extLst>
      <p:ext uri="{BB962C8B-B14F-4D97-AF65-F5344CB8AC3E}">
        <p14:creationId xmlns:p14="http://schemas.microsoft.com/office/powerpoint/2010/main" val="28915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9644" y="355600"/>
            <a:ext cx="8974771" cy="1325563"/>
          </a:xfrm>
        </p:spPr>
        <p:txBody>
          <a:bodyPr/>
          <a:lstStyle/>
          <a:p>
            <a:r>
              <a:rPr lang="en-GB" sz="4400" spc="-10" dirty="0">
                <a:latin typeface="Open Sans"/>
                <a:cs typeface="Open Sans"/>
              </a:rPr>
              <a:t>Introduction to Network Access Control (NAC)</a:t>
            </a:r>
            <a:endParaRPr lang="en-US" dirty="0"/>
          </a:p>
        </p:txBody>
      </p:sp>
      <p:sp>
        <p:nvSpPr>
          <p:cNvPr id="5" name="Text Placeholder 4">
            <a:extLst>
              <a:ext uri="{FF2B5EF4-FFF2-40B4-BE49-F238E27FC236}">
                <a16:creationId xmlns:a16="http://schemas.microsoft.com/office/drawing/2014/main" id="{3B72AC44-994B-0F2F-124A-F69EED0F50D0}"/>
              </a:ext>
            </a:extLst>
          </p:cNvPr>
          <p:cNvSpPr txBox="1">
            <a:spLocks/>
          </p:cNvSpPr>
          <p:nvPr/>
        </p:nvSpPr>
        <p:spPr>
          <a:xfrm>
            <a:off x="1923841" y="3139287"/>
            <a:ext cx="2274982" cy="369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4">
                    <a:lumMod val="60000"/>
                    <a:lumOff val="40000"/>
                  </a:schemeClr>
                </a:solidFill>
              </a:rPr>
              <a:t>  Definition of NAC</a:t>
            </a:r>
          </a:p>
        </p:txBody>
      </p:sp>
      <p:sp>
        <p:nvSpPr>
          <p:cNvPr id="6" name="TextBox 5">
            <a:extLst>
              <a:ext uri="{FF2B5EF4-FFF2-40B4-BE49-F238E27FC236}">
                <a16:creationId xmlns:a16="http://schemas.microsoft.com/office/drawing/2014/main" id="{1209772E-4590-74C3-CC7D-CAE006AC21CA}"/>
              </a:ext>
            </a:extLst>
          </p:cNvPr>
          <p:cNvSpPr txBox="1"/>
          <p:nvPr/>
        </p:nvSpPr>
        <p:spPr>
          <a:xfrm>
            <a:off x="6854646" y="3173531"/>
            <a:ext cx="2274982" cy="369332"/>
          </a:xfrm>
          <a:prstGeom prst="rect">
            <a:avLst/>
          </a:prstGeom>
          <a:noFill/>
        </p:spPr>
        <p:txBody>
          <a:bodyPr wrap="none" rtlCol="0">
            <a:spAutoFit/>
          </a:bodyPr>
          <a:lstStyle/>
          <a:p>
            <a:r>
              <a:rPr lang="en-GB" b="1" dirty="0">
                <a:solidFill>
                  <a:schemeClr val="accent4">
                    <a:lumMod val="60000"/>
                    <a:lumOff val="40000"/>
                  </a:schemeClr>
                </a:solidFill>
              </a:rPr>
              <a:t>Importance of DCU</a:t>
            </a:r>
          </a:p>
        </p:txBody>
      </p:sp>
      <p:pic>
        <p:nvPicPr>
          <p:cNvPr id="8" name="Graphic 7" descr="Lock outline">
            <a:extLst>
              <a:ext uri="{FF2B5EF4-FFF2-40B4-BE49-F238E27FC236}">
                <a16:creationId xmlns:a16="http://schemas.microsoft.com/office/drawing/2014/main" id="{EB4FECA7-2C60-4710-AECC-24AD7C4652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2860" y="2468631"/>
            <a:ext cx="576943" cy="576943"/>
          </a:xfrm>
          <a:prstGeom prst="rect">
            <a:avLst/>
          </a:prstGeom>
        </p:spPr>
      </p:pic>
      <p:pic>
        <p:nvPicPr>
          <p:cNvPr id="9" name="Graphic 8" descr="Graduation cap with solid fill">
            <a:extLst>
              <a:ext uri="{FF2B5EF4-FFF2-40B4-BE49-F238E27FC236}">
                <a16:creationId xmlns:a16="http://schemas.microsoft.com/office/drawing/2014/main" id="{B08CED4D-F4C4-5BE0-B82C-8CEE4D4DB2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5078" y="2224887"/>
            <a:ext cx="914400" cy="914400"/>
          </a:xfrm>
          <a:prstGeom prst="rect">
            <a:avLst/>
          </a:prstGeom>
        </p:spPr>
      </p:pic>
      <p:sp>
        <p:nvSpPr>
          <p:cNvPr id="11" name="TextBox 10">
            <a:extLst>
              <a:ext uri="{FF2B5EF4-FFF2-40B4-BE49-F238E27FC236}">
                <a16:creationId xmlns:a16="http://schemas.microsoft.com/office/drawing/2014/main" id="{A3AC11DC-2ADE-059D-37B6-7092E3987853}"/>
              </a:ext>
            </a:extLst>
          </p:cNvPr>
          <p:cNvSpPr txBox="1"/>
          <p:nvPr/>
        </p:nvSpPr>
        <p:spPr>
          <a:xfrm>
            <a:off x="1171694" y="3602333"/>
            <a:ext cx="4046569" cy="1477328"/>
          </a:xfrm>
          <a:prstGeom prst="rect">
            <a:avLst/>
          </a:prstGeom>
          <a:noFill/>
        </p:spPr>
        <p:txBody>
          <a:bodyPr wrap="square" rtlCol="0">
            <a:spAutoFit/>
          </a:bodyPr>
          <a:lstStyle/>
          <a:p>
            <a:pPr algn="ctr"/>
            <a:r>
              <a:rPr lang="en-GB" b="1" dirty="0">
                <a:solidFill>
                  <a:schemeClr val="bg1"/>
                </a:solidFill>
              </a:rPr>
              <a:t>Network Access Control (NAC) </a:t>
            </a:r>
          </a:p>
          <a:p>
            <a:pPr algn="ctr"/>
            <a:r>
              <a:rPr lang="en-GB" b="1" dirty="0">
                <a:solidFill>
                  <a:schemeClr val="bg1"/>
                </a:solidFill>
              </a:rPr>
              <a:t>ensures only authorised devices </a:t>
            </a:r>
          </a:p>
          <a:p>
            <a:pPr algn="ctr"/>
            <a:r>
              <a:rPr lang="en-GB" b="1" dirty="0">
                <a:solidFill>
                  <a:schemeClr val="bg1"/>
                </a:solidFill>
              </a:rPr>
              <a:t>and users can access the network,</a:t>
            </a:r>
          </a:p>
          <a:p>
            <a:pPr algn="ctr"/>
            <a:r>
              <a:rPr lang="en-GB" b="1" dirty="0">
                <a:solidFill>
                  <a:schemeClr val="bg1"/>
                </a:solidFill>
              </a:rPr>
              <a:t>enforcing security policies </a:t>
            </a:r>
          </a:p>
          <a:p>
            <a:pPr algn="ctr"/>
            <a:r>
              <a:rPr lang="en-GB" b="1" dirty="0">
                <a:solidFill>
                  <a:schemeClr val="bg1"/>
                </a:solidFill>
              </a:rPr>
              <a:t>dynamically.</a:t>
            </a:r>
          </a:p>
        </p:txBody>
      </p:sp>
      <p:sp>
        <p:nvSpPr>
          <p:cNvPr id="13" name="TextBox 12">
            <a:extLst>
              <a:ext uri="{FF2B5EF4-FFF2-40B4-BE49-F238E27FC236}">
                <a16:creationId xmlns:a16="http://schemas.microsoft.com/office/drawing/2014/main" id="{C035F8E5-92BE-9AA6-E182-646B1FA6AF09}"/>
              </a:ext>
            </a:extLst>
          </p:cNvPr>
          <p:cNvSpPr txBox="1"/>
          <p:nvPr/>
        </p:nvSpPr>
        <p:spPr>
          <a:xfrm>
            <a:off x="5991199" y="3668003"/>
            <a:ext cx="4297587" cy="1200329"/>
          </a:xfrm>
          <a:prstGeom prst="rect">
            <a:avLst/>
          </a:prstGeom>
          <a:noFill/>
        </p:spPr>
        <p:txBody>
          <a:bodyPr wrap="square">
            <a:spAutoFit/>
          </a:bodyPr>
          <a:lstStyle/>
          <a:p>
            <a:pPr algn="ctr"/>
            <a:r>
              <a:rPr lang="en-GB" b="1" dirty="0">
                <a:solidFill>
                  <a:schemeClr val="bg1"/>
                </a:solidFill>
              </a:rPr>
              <a:t>NAC is essential for managing access and security in a university environment with a large number of BYOD, IoT, and guest devices.</a:t>
            </a:r>
          </a:p>
        </p:txBody>
      </p:sp>
    </p:spTree>
    <p:extLst>
      <p:ext uri="{BB962C8B-B14F-4D97-AF65-F5344CB8AC3E}">
        <p14:creationId xmlns:p14="http://schemas.microsoft.com/office/powerpoint/2010/main" val="300624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9644" y="355600"/>
            <a:ext cx="8974771" cy="1325563"/>
          </a:xfrm>
        </p:spPr>
        <p:txBody>
          <a:bodyPr/>
          <a:lstStyle/>
          <a:p>
            <a:r>
              <a:rPr lang="en-GB" sz="4400" spc="-10" dirty="0">
                <a:latin typeface="Open Sans"/>
                <a:cs typeface="Open Sans"/>
              </a:rPr>
              <a:t>DCU Network Challenges</a:t>
            </a:r>
            <a:endParaRPr lang="en-US" dirty="0"/>
          </a:p>
        </p:txBody>
      </p:sp>
      <p:sp>
        <p:nvSpPr>
          <p:cNvPr id="2" name="TextBox 1">
            <a:extLst>
              <a:ext uri="{FF2B5EF4-FFF2-40B4-BE49-F238E27FC236}">
                <a16:creationId xmlns:a16="http://schemas.microsoft.com/office/drawing/2014/main" id="{2BB0BAF9-7192-0D1C-4D1D-11E9803F40D0}"/>
              </a:ext>
            </a:extLst>
          </p:cNvPr>
          <p:cNvSpPr txBox="1"/>
          <p:nvPr/>
        </p:nvSpPr>
        <p:spPr>
          <a:xfrm>
            <a:off x="449644" y="1940011"/>
            <a:ext cx="10510799"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4">
                    <a:lumMod val="60000"/>
                    <a:lumOff val="40000"/>
                  </a:schemeClr>
                </a:solidFill>
              </a:rPr>
              <a:t>Device Overload:</a:t>
            </a:r>
          </a:p>
          <a:p>
            <a:r>
              <a:rPr lang="en-GB" dirty="0">
                <a:solidFill>
                  <a:schemeClr val="bg1"/>
                </a:solidFill>
              </a:rPr>
              <a:t>     Managing thousands of devices, including BYOD, IoT, and guest access, led to potential security risks.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b="1" dirty="0">
                <a:solidFill>
                  <a:schemeClr val="accent4">
                    <a:lumMod val="60000"/>
                    <a:lumOff val="40000"/>
                  </a:schemeClr>
                </a:solidFill>
              </a:rPr>
              <a:t>Security Risks:</a:t>
            </a:r>
          </a:p>
          <a:p>
            <a:r>
              <a:rPr lang="en-GB" dirty="0">
                <a:solidFill>
                  <a:schemeClr val="bg1"/>
                </a:solidFill>
              </a:rPr>
              <a:t>    Without a unified control system, the network was vulnerable to unauthorised access and data breaches.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b="1" dirty="0">
                <a:solidFill>
                  <a:schemeClr val="accent4">
                    <a:lumMod val="60000"/>
                    <a:lumOff val="40000"/>
                  </a:schemeClr>
                </a:solidFill>
              </a:rPr>
              <a:t>Compliance Challenges:</a:t>
            </a:r>
          </a:p>
          <a:p>
            <a:r>
              <a:rPr lang="en-GB" dirty="0">
                <a:solidFill>
                  <a:schemeClr val="bg1"/>
                </a:solidFill>
              </a:rPr>
              <a:t>     Difficulty in meeting regulatory standards like GDPR/NIST2 due to a lack of visibility and control over user activities.</a:t>
            </a:r>
          </a:p>
          <a:p>
            <a:endParaRPr lang="en-GB" dirty="0">
              <a:solidFill>
                <a:schemeClr val="bg1"/>
              </a:solidFill>
            </a:endParaRPr>
          </a:p>
          <a:p>
            <a:pPr marL="285750" indent="-285750">
              <a:buFont typeface="Arial" panose="020B0604020202020204" pitchFamily="34" charset="0"/>
              <a:buChar char="•"/>
            </a:pPr>
            <a:r>
              <a:rPr lang="en-GB" b="1" dirty="0">
                <a:solidFill>
                  <a:schemeClr val="accent4">
                    <a:lumMod val="60000"/>
                    <a:lumOff val="40000"/>
                  </a:schemeClr>
                </a:solidFill>
              </a:rPr>
              <a:t>Configuration Complexity Across Different Devices</a:t>
            </a:r>
          </a:p>
          <a:p>
            <a:r>
              <a:rPr lang="en-GB" b="1" dirty="0">
                <a:solidFill>
                  <a:schemeClr val="accent4">
                    <a:lumMod val="60000"/>
                    <a:lumOff val="40000"/>
                  </a:schemeClr>
                </a:solidFill>
              </a:rPr>
              <a:t>     </a:t>
            </a:r>
            <a:r>
              <a:rPr lang="en-GB" dirty="0">
                <a:solidFill>
                  <a:schemeClr val="bg1"/>
                </a:solidFill>
              </a:rPr>
              <a:t>Configuring NAC across different switch types (e.g., HP and Juniper) required script customisation, device-specific adjustments, and testing.</a:t>
            </a:r>
            <a:endParaRPr lang="en-GB" b="1" dirty="0">
              <a:solidFill>
                <a:schemeClr val="bg1"/>
              </a:solidFill>
            </a:endParaRPr>
          </a:p>
        </p:txBody>
      </p:sp>
    </p:spTree>
    <p:extLst>
      <p:ext uri="{BB962C8B-B14F-4D97-AF65-F5344CB8AC3E}">
        <p14:creationId xmlns:p14="http://schemas.microsoft.com/office/powerpoint/2010/main" val="317519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9644" y="355600"/>
            <a:ext cx="8974771" cy="1325563"/>
          </a:xfrm>
        </p:spPr>
        <p:txBody>
          <a:bodyPr/>
          <a:lstStyle/>
          <a:p>
            <a:r>
              <a:rPr lang="en-GB" sz="4400" spc="-10" dirty="0">
                <a:latin typeface="Open Sans"/>
                <a:cs typeface="Open Sans"/>
              </a:rPr>
              <a:t>NAC Architecture</a:t>
            </a:r>
            <a:endParaRPr lang="en-US" dirty="0"/>
          </a:p>
        </p:txBody>
      </p:sp>
      <p:sp>
        <p:nvSpPr>
          <p:cNvPr id="2" name="TextBox 1">
            <a:extLst>
              <a:ext uri="{FF2B5EF4-FFF2-40B4-BE49-F238E27FC236}">
                <a16:creationId xmlns:a16="http://schemas.microsoft.com/office/drawing/2014/main" id="{2BB0BAF9-7192-0D1C-4D1D-11E9803F40D0}"/>
              </a:ext>
            </a:extLst>
          </p:cNvPr>
          <p:cNvSpPr txBox="1"/>
          <p:nvPr/>
        </p:nvSpPr>
        <p:spPr>
          <a:xfrm>
            <a:off x="449645" y="2372403"/>
            <a:ext cx="4295076" cy="1477328"/>
          </a:xfrm>
          <a:prstGeom prst="rect">
            <a:avLst/>
          </a:prstGeom>
          <a:noFill/>
        </p:spPr>
        <p:txBody>
          <a:bodyPr wrap="square" rtlCol="0">
            <a:spAutoFit/>
          </a:bodyPr>
          <a:lstStyle/>
          <a:p>
            <a:pPr algn="ctr"/>
            <a:r>
              <a:rPr lang="en-GB" b="1" dirty="0">
                <a:solidFill>
                  <a:schemeClr val="accent4">
                    <a:lumMod val="60000"/>
                    <a:lumOff val="40000"/>
                  </a:schemeClr>
                </a:solidFill>
              </a:rPr>
              <a:t>802.1X Switches (Juniper, HP)</a:t>
            </a:r>
            <a:endParaRPr lang="en-GB" dirty="0">
              <a:solidFill>
                <a:schemeClr val="accent4">
                  <a:lumMod val="60000"/>
                  <a:lumOff val="40000"/>
                </a:schemeClr>
              </a:solidFill>
            </a:endParaRPr>
          </a:p>
          <a:p>
            <a:pPr algn="ctr"/>
            <a:r>
              <a:rPr lang="en-GB" dirty="0">
                <a:solidFill>
                  <a:schemeClr val="bg1"/>
                </a:solidFill>
              </a:rPr>
              <a:t>Switches enforce access control using 802.1X for device authentication, ensuring only authorized users and devices can connect.</a:t>
            </a:r>
          </a:p>
        </p:txBody>
      </p:sp>
      <p:sp>
        <p:nvSpPr>
          <p:cNvPr id="3" name="TextBox 2">
            <a:extLst>
              <a:ext uri="{FF2B5EF4-FFF2-40B4-BE49-F238E27FC236}">
                <a16:creationId xmlns:a16="http://schemas.microsoft.com/office/drawing/2014/main" id="{E5F4EA19-D890-D1CD-C694-73FDBA853DF2}"/>
              </a:ext>
            </a:extLst>
          </p:cNvPr>
          <p:cNvSpPr txBox="1"/>
          <p:nvPr/>
        </p:nvSpPr>
        <p:spPr>
          <a:xfrm>
            <a:off x="5875084" y="2372403"/>
            <a:ext cx="4295076" cy="1200329"/>
          </a:xfrm>
          <a:prstGeom prst="rect">
            <a:avLst/>
          </a:prstGeom>
          <a:noFill/>
        </p:spPr>
        <p:txBody>
          <a:bodyPr wrap="square" rtlCol="0">
            <a:spAutoFit/>
          </a:bodyPr>
          <a:lstStyle/>
          <a:p>
            <a:pPr algn="ctr"/>
            <a:r>
              <a:rPr lang="en-GB" b="1" dirty="0">
                <a:solidFill>
                  <a:schemeClr val="accent4">
                    <a:lumMod val="60000"/>
                    <a:lumOff val="40000"/>
                  </a:schemeClr>
                </a:solidFill>
              </a:rPr>
              <a:t>Aruba ClearPass</a:t>
            </a:r>
            <a:endParaRPr lang="en-GB" dirty="0">
              <a:solidFill>
                <a:schemeClr val="accent4">
                  <a:lumMod val="60000"/>
                  <a:lumOff val="40000"/>
                </a:schemeClr>
              </a:solidFill>
            </a:endParaRPr>
          </a:p>
          <a:p>
            <a:pPr algn="ctr"/>
            <a:r>
              <a:rPr lang="en-GB" dirty="0">
                <a:solidFill>
                  <a:schemeClr val="bg1"/>
                </a:solidFill>
              </a:rPr>
              <a:t>Acts as the policy manager, handling authentication, authorization, and role-based access control.</a:t>
            </a:r>
          </a:p>
        </p:txBody>
      </p:sp>
      <p:sp>
        <p:nvSpPr>
          <p:cNvPr id="5" name="TextBox 4">
            <a:extLst>
              <a:ext uri="{FF2B5EF4-FFF2-40B4-BE49-F238E27FC236}">
                <a16:creationId xmlns:a16="http://schemas.microsoft.com/office/drawing/2014/main" id="{327E1BD5-CDAD-589D-DD95-4F8FFB674AF4}"/>
              </a:ext>
            </a:extLst>
          </p:cNvPr>
          <p:cNvSpPr txBox="1"/>
          <p:nvPr/>
        </p:nvSpPr>
        <p:spPr>
          <a:xfrm>
            <a:off x="449644" y="4896571"/>
            <a:ext cx="4295076" cy="1200329"/>
          </a:xfrm>
          <a:prstGeom prst="rect">
            <a:avLst/>
          </a:prstGeom>
          <a:noFill/>
        </p:spPr>
        <p:txBody>
          <a:bodyPr wrap="square" rtlCol="0">
            <a:spAutoFit/>
          </a:bodyPr>
          <a:lstStyle/>
          <a:p>
            <a:pPr algn="ctr"/>
            <a:r>
              <a:rPr lang="en-GB" b="1" dirty="0">
                <a:solidFill>
                  <a:schemeClr val="accent4">
                    <a:lumMod val="60000"/>
                    <a:lumOff val="40000"/>
                  </a:schemeClr>
                </a:solidFill>
              </a:rPr>
              <a:t>Microsoft Intune / JAMF</a:t>
            </a:r>
            <a:endParaRPr lang="en-GB" dirty="0">
              <a:solidFill>
                <a:schemeClr val="accent4">
                  <a:lumMod val="60000"/>
                  <a:lumOff val="40000"/>
                </a:schemeClr>
              </a:solidFill>
            </a:endParaRPr>
          </a:p>
          <a:p>
            <a:pPr algn="ctr"/>
            <a:r>
              <a:rPr lang="en-GB" dirty="0">
                <a:solidFill>
                  <a:schemeClr val="bg1"/>
                </a:solidFill>
              </a:rPr>
              <a:t>Provides device compliance checks, ensuring that endpoints meet security requirements before gaining access.</a:t>
            </a:r>
          </a:p>
        </p:txBody>
      </p:sp>
      <p:sp>
        <p:nvSpPr>
          <p:cNvPr id="9" name="TextBox 8">
            <a:extLst>
              <a:ext uri="{FF2B5EF4-FFF2-40B4-BE49-F238E27FC236}">
                <a16:creationId xmlns:a16="http://schemas.microsoft.com/office/drawing/2014/main" id="{56F0CED1-3DFE-BF6C-4F6C-1BD389067393}"/>
              </a:ext>
            </a:extLst>
          </p:cNvPr>
          <p:cNvSpPr txBox="1"/>
          <p:nvPr/>
        </p:nvSpPr>
        <p:spPr>
          <a:xfrm>
            <a:off x="5547359" y="4896571"/>
            <a:ext cx="4622801" cy="1200329"/>
          </a:xfrm>
          <a:prstGeom prst="rect">
            <a:avLst/>
          </a:prstGeom>
          <a:noFill/>
        </p:spPr>
        <p:txBody>
          <a:bodyPr wrap="square">
            <a:spAutoFit/>
          </a:bodyPr>
          <a:lstStyle/>
          <a:p>
            <a:pPr algn="ctr"/>
            <a:r>
              <a:rPr lang="en-GB" b="1" dirty="0">
                <a:solidFill>
                  <a:schemeClr val="accent4">
                    <a:lumMod val="60000"/>
                    <a:lumOff val="40000"/>
                  </a:schemeClr>
                </a:solidFill>
              </a:rPr>
              <a:t>Active Directory (AD)</a:t>
            </a:r>
          </a:p>
          <a:p>
            <a:pPr algn="ctr"/>
            <a:r>
              <a:rPr lang="en-GB" dirty="0">
                <a:solidFill>
                  <a:schemeClr val="bg1"/>
                </a:solidFill>
              </a:rPr>
              <a:t>Integrates for user authentication allowing centralized identity management and access control.</a:t>
            </a:r>
          </a:p>
        </p:txBody>
      </p:sp>
      <p:pic>
        <p:nvPicPr>
          <p:cNvPr id="11" name="Graphic 10" descr="Shield Cross outline">
            <a:extLst>
              <a:ext uri="{FF2B5EF4-FFF2-40B4-BE49-F238E27FC236}">
                <a16:creationId xmlns:a16="http://schemas.microsoft.com/office/drawing/2014/main" id="{61B07C42-9527-4D99-FEAB-F38247DEE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4367" y="1484705"/>
            <a:ext cx="796258" cy="796258"/>
          </a:xfrm>
          <a:prstGeom prst="rect">
            <a:avLst/>
          </a:prstGeom>
        </p:spPr>
      </p:pic>
      <p:pic>
        <p:nvPicPr>
          <p:cNvPr id="13" name="Graphic 12" descr="Server outline">
            <a:extLst>
              <a:ext uri="{FF2B5EF4-FFF2-40B4-BE49-F238E27FC236}">
                <a16:creationId xmlns:a16="http://schemas.microsoft.com/office/drawing/2014/main" id="{46768C58-12E7-093A-BCBB-8EC5F8F1BA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5422" y="1393455"/>
            <a:ext cx="914400" cy="914400"/>
          </a:xfrm>
          <a:prstGeom prst="rect">
            <a:avLst/>
          </a:prstGeom>
        </p:spPr>
      </p:pic>
      <p:pic>
        <p:nvPicPr>
          <p:cNvPr id="15" name="Graphic 14" descr="Badge Tick outline">
            <a:extLst>
              <a:ext uri="{FF2B5EF4-FFF2-40B4-BE49-F238E27FC236}">
                <a16:creationId xmlns:a16="http://schemas.microsoft.com/office/drawing/2014/main" id="{593104C9-2484-8EA4-26EC-AB36E657BE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6225" y="3982171"/>
            <a:ext cx="914400" cy="914400"/>
          </a:xfrm>
          <a:prstGeom prst="rect">
            <a:avLst/>
          </a:prstGeom>
        </p:spPr>
      </p:pic>
      <p:pic>
        <p:nvPicPr>
          <p:cNvPr id="17" name="Graphic 16" descr="Target Audience with solid fill">
            <a:extLst>
              <a:ext uri="{FF2B5EF4-FFF2-40B4-BE49-F238E27FC236}">
                <a16:creationId xmlns:a16="http://schemas.microsoft.com/office/drawing/2014/main" id="{E7E901C1-ACA2-EAB8-DB95-96C83D3839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47282" y="3982171"/>
            <a:ext cx="914400" cy="914400"/>
          </a:xfrm>
          <a:prstGeom prst="rect">
            <a:avLst/>
          </a:prstGeom>
        </p:spPr>
      </p:pic>
    </p:spTree>
    <p:extLst>
      <p:ext uri="{BB962C8B-B14F-4D97-AF65-F5344CB8AC3E}">
        <p14:creationId xmlns:p14="http://schemas.microsoft.com/office/powerpoint/2010/main" val="167401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5867" y="141096"/>
            <a:ext cx="8974771" cy="1325563"/>
          </a:xfrm>
        </p:spPr>
        <p:txBody>
          <a:bodyPr/>
          <a:lstStyle/>
          <a:p>
            <a:r>
              <a:rPr lang="en-GB" sz="4400" spc="-10" dirty="0">
                <a:latin typeface="Open Sans"/>
                <a:cs typeface="Open Sans"/>
              </a:rPr>
              <a:t>Automation</a:t>
            </a:r>
            <a:endParaRPr lang="en-US" dirty="0"/>
          </a:p>
        </p:txBody>
      </p:sp>
      <p:sp>
        <p:nvSpPr>
          <p:cNvPr id="2" name="TextBox 1">
            <a:extLst>
              <a:ext uri="{FF2B5EF4-FFF2-40B4-BE49-F238E27FC236}">
                <a16:creationId xmlns:a16="http://schemas.microsoft.com/office/drawing/2014/main" id="{2BB0BAF9-7192-0D1C-4D1D-11E9803F40D0}"/>
              </a:ext>
            </a:extLst>
          </p:cNvPr>
          <p:cNvSpPr txBox="1"/>
          <p:nvPr/>
        </p:nvSpPr>
        <p:spPr>
          <a:xfrm>
            <a:off x="445867" y="1635819"/>
            <a:ext cx="4295076" cy="5355312"/>
          </a:xfrm>
          <a:prstGeom prst="rect">
            <a:avLst/>
          </a:prstGeom>
          <a:noFill/>
        </p:spPr>
        <p:txBody>
          <a:bodyPr wrap="square" rtlCol="0">
            <a:spAutoFit/>
          </a:bodyPr>
          <a:lstStyle/>
          <a:p>
            <a:pPr marL="285750" indent="-285750" algn="ctr">
              <a:buFont typeface="Arial" panose="020B0604020202020204" pitchFamily="34" charset="0"/>
              <a:buChar char="•"/>
            </a:pPr>
            <a:r>
              <a:rPr lang="en-GB" b="1" dirty="0">
                <a:solidFill>
                  <a:schemeClr val="accent4">
                    <a:lumMod val="60000"/>
                    <a:lumOff val="40000"/>
                  </a:schemeClr>
                </a:solidFill>
              </a:rPr>
              <a:t>657 switches and 23 routers </a:t>
            </a:r>
            <a:r>
              <a:rPr lang="en-GB" b="1" dirty="0">
                <a:solidFill>
                  <a:schemeClr val="bg1"/>
                </a:solidFill>
              </a:rPr>
              <a:t>were configured for 802.1X using Ansible to automate tasks and ensure consistent policies across devices</a:t>
            </a:r>
            <a:r>
              <a:rPr lang="en-GB" b="1" dirty="0">
                <a:solidFill>
                  <a:schemeClr val="accent4">
                    <a:lumMod val="60000"/>
                    <a:lumOff val="40000"/>
                  </a:schemeClr>
                </a:solidFill>
              </a:rPr>
              <a:t>.</a:t>
            </a:r>
          </a:p>
          <a:p>
            <a:pPr marL="285750" indent="-285750" algn="ctr">
              <a:buFont typeface="Arial" panose="020B0604020202020204" pitchFamily="34" charset="0"/>
              <a:buChar char="•"/>
            </a:pPr>
            <a:endParaRPr lang="en-GB" b="1" dirty="0">
              <a:solidFill>
                <a:schemeClr val="accent4">
                  <a:lumMod val="60000"/>
                  <a:lumOff val="40000"/>
                </a:schemeClr>
              </a:solidFill>
            </a:endParaRPr>
          </a:p>
          <a:p>
            <a:pPr marL="285750" indent="-285750" algn="ctr">
              <a:buFont typeface="Arial" panose="020B0604020202020204" pitchFamily="34" charset="0"/>
              <a:buChar char="•"/>
            </a:pPr>
            <a:r>
              <a:rPr lang="en-GB" b="1" dirty="0">
                <a:solidFill>
                  <a:schemeClr val="bg1"/>
                </a:solidFill>
              </a:rPr>
              <a:t>Used </a:t>
            </a:r>
            <a:r>
              <a:rPr lang="en-GB" b="1" dirty="0">
                <a:solidFill>
                  <a:schemeClr val="accent4">
                    <a:lumMod val="60000"/>
                    <a:lumOff val="40000"/>
                  </a:schemeClr>
                </a:solidFill>
              </a:rPr>
              <a:t>Python scripts and </a:t>
            </a:r>
            <a:r>
              <a:rPr lang="en-GB" b="1" dirty="0" err="1">
                <a:solidFill>
                  <a:schemeClr val="accent4">
                    <a:lumMod val="60000"/>
                    <a:lumOff val="40000"/>
                  </a:schemeClr>
                </a:solidFill>
              </a:rPr>
              <a:t>Rundeck</a:t>
            </a:r>
            <a:r>
              <a:rPr lang="en-GB" b="1" dirty="0">
                <a:solidFill>
                  <a:schemeClr val="accent4">
                    <a:lumMod val="60000"/>
                    <a:lumOff val="40000"/>
                  </a:schemeClr>
                </a:solidFill>
              </a:rPr>
              <a:t> </a:t>
            </a:r>
            <a:r>
              <a:rPr lang="en-GB" b="1" dirty="0">
                <a:solidFill>
                  <a:schemeClr val="bg1"/>
                </a:solidFill>
              </a:rPr>
              <a:t>to automate VLAN assignments on devices through API calls to ClearPass Policy Manager.</a:t>
            </a:r>
          </a:p>
          <a:p>
            <a:pPr marL="285750" indent="-285750" algn="ctr">
              <a:buFont typeface="Arial" panose="020B0604020202020204" pitchFamily="34" charset="0"/>
              <a:buChar char="•"/>
            </a:pPr>
            <a:endParaRPr lang="en-GB" b="1" dirty="0">
              <a:solidFill>
                <a:schemeClr val="bg1"/>
              </a:solidFill>
            </a:endParaRPr>
          </a:p>
          <a:p>
            <a:pPr marL="285750" indent="-285750" algn="ctr">
              <a:buFont typeface="Arial" panose="020B0604020202020204" pitchFamily="34" charset="0"/>
              <a:buChar char="•"/>
            </a:pPr>
            <a:r>
              <a:rPr lang="en-GB" b="1" dirty="0">
                <a:solidFill>
                  <a:schemeClr val="bg1"/>
                </a:solidFill>
              </a:rPr>
              <a:t>Automation </a:t>
            </a:r>
            <a:r>
              <a:rPr lang="en-GB" b="1" dirty="0">
                <a:solidFill>
                  <a:schemeClr val="accent4">
                    <a:lumMod val="60000"/>
                    <a:lumOff val="40000"/>
                  </a:schemeClr>
                </a:solidFill>
              </a:rPr>
              <a:t>reduced manual errors,  quickly fixed wrong VLAN classifications, </a:t>
            </a:r>
            <a:r>
              <a:rPr lang="en-GB" b="1" dirty="0">
                <a:solidFill>
                  <a:schemeClr val="bg1"/>
                </a:solidFill>
              </a:rPr>
              <a:t>and allowed for </a:t>
            </a:r>
            <a:r>
              <a:rPr lang="en-GB" b="1" dirty="0">
                <a:solidFill>
                  <a:schemeClr val="accent4">
                    <a:lumMod val="60000"/>
                    <a:lumOff val="40000"/>
                  </a:schemeClr>
                </a:solidFill>
              </a:rPr>
              <a:t>rapid deployment </a:t>
            </a:r>
            <a:r>
              <a:rPr lang="en-GB" b="1" dirty="0">
                <a:solidFill>
                  <a:schemeClr val="bg1"/>
                </a:solidFill>
              </a:rPr>
              <a:t>across campuses, significantly saving time.</a:t>
            </a:r>
          </a:p>
          <a:p>
            <a:pPr marL="285750" indent="-285750" algn="ctr">
              <a:buFontTx/>
              <a:buChar char="-"/>
            </a:pPr>
            <a:endParaRPr lang="en-GB" b="1" dirty="0">
              <a:solidFill>
                <a:schemeClr val="bg1"/>
              </a:solidFill>
            </a:endParaRPr>
          </a:p>
          <a:p>
            <a:pPr marL="285750" indent="-285750" algn="ctr">
              <a:buFontTx/>
              <a:buChar char="-"/>
            </a:pPr>
            <a:endParaRPr lang="en-GB" dirty="0">
              <a:solidFill>
                <a:schemeClr val="bg1"/>
              </a:solidFill>
            </a:endParaRPr>
          </a:p>
        </p:txBody>
      </p:sp>
      <p:pic>
        <p:nvPicPr>
          <p:cNvPr id="6" name="Picture 5">
            <a:extLst>
              <a:ext uri="{FF2B5EF4-FFF2-40B4-BE49-F238E27FC236}">
                <a16:creationId xmlns:a16="http://schemas.microsoft.com/office/drawing/2014/main" id="{D0994D2C-73D4-CB2C-C703-A0E13021003E}"/>
              </a:ext>
            </a:extLst>
          </p:cNvPr>
          <p:cNvPicPr>
            <a:picLocks noChangeAspect="1"/>
          </p:cNvPicPr>
          <p:nvPr/>
        </p:nvPicPr>
        <p:blipFill>
          <a:blip r:embed="rId3"/>
          <a:stretch>
            <a:fillRect/>
          </a:stretch>
        </p:blipFill>
        <p:spPr>
          <a:xfrm rot="5400000">
            <a:off x="5424850" y="1009651"/>
            <a:ext cx="6858002" cy="4838700"/>
          </a:xfrm>
          <a:prstGeom prst="rect">
            <a:avLst/>
          </a:prstGeom>
        </p:spPr>
      </p:pic>
    </p:spTree>
    <p:extLst>
      <p:ext uri="{BB962C8B-B14F-4D97-AF65-F5344CB8AC3E}">
        <p14:creationId xmlns:p14="http://schemas.microsoft.com/office/powerpoint/2010/main" val="285358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9644" y="355600"/>
            <a:ext cx="8974771" cy="1325563"/>
          </a:xfrm>
        </p:spPr>
        <p:txBody>
          <a:bodyPr/>
          <a:lstStyle/>
          <a:p>
            <a:r>
              <a:rPr lang="en-GB" sz="4400" spc="-10" dirty="0">
                <a:latin typeface="Open Sans"/>
                <a:cs typeface="Open Sans"/>
              </a:rPr>
              <a:t>Insights</a:t>
            </a:r>
            <a:endParaRPr lang="en-US" dirty="0"/>
          </a:p>
        </p:txBody>
      </p:sp>
      <p:sp>
        <p:nvSpPr>
          <p:cNvPr id="2" name="TextBox 1">
            <a:extLst>
              <a:ext uri="{FF2B5EF4-FFF2-40B4-BE49-F238E27FC236}">
                <a16:creationId xmlns:a16="http://schemas.microsoft.com/office/drawing/2014/main" id="{2BB0BAF9-7192-0D1C-4D1D-11E9803F40D0}"/>
              </a:ext>
            </a:extLst>
          </p:cNvPr>
          <p:cNvSpPr txBox="1"/>
          <p:nvPr/>
        </p:nvSpPr>
        <p:spPr>
          <a:xfrm>
            <a:off x="449644" y="3100348"/>
            <a:ext cx="3959796" cy="2308324"/>
          </a:xfrm>
          <a:prstGeom prst="rect">
            <a:avLst/>
          </a:prstGeom>
          <a:noFill/>
        </p:spPr>
        <p:txBody>
          <a:bodyPr wrap="square" rtlCol="0">
            <a:spAutoFit/>
          </a:bodyPr>
          <a:lstStyle/>
          <a:p>
            <a:pPr algn="ctr"/>
            <a:r>
              <a:rPr lang="en-GB" b="1" dirty="0">
                <a:solidFill>
                  <a:schemeClr val="accent4">
                    <a:lumMod val="60000"/>
                    <a:lumOff val="40000"/>
                  </a:schemeClr>
                </a:solidFill>
              </a:rPr>
              <a:t>Per day:</a:t>
            </a:r>
          </a:p>
          <a:p>
            <a:pPr marL="285750" indent="-285750" algn="ctr">
              <a:buFont typeface="Arial" panose="020B0604020202020204" pitchFamily="34" charset="0"/>
              <a:buChar char="•"/>
            </a:pPr>
            <a:r>
              <a:rPr lang="en-GB" b="1" dirty="0">
                <a:solidFill>
                  <a:schemeClr val="bg1"/>
                </a:solidFill>
              </a:rPr>
              <a:t>300k total authentication requests (wireless and wired).</a:t>
            </a:r>
          </a:p>
          <a:p>
            <a:pPr marL="285750" indent="-285750" algn="ctr">
              <a:buFont typeface="Arial" panose="020B0604020202020204" pitchFamily="34" charset="0"/>
              <a:buChar char="•"/>
            </a:pPr>
            <a:r>
              <a:rPr lang="en-GB" b="1" dirty="0">
                <a:solidFill>
                  <a:schemeClr val="bg1"/>
                </a:solidFill>
              </a:rPr>
              <a:t>40k wired authentication requests (802.1X and MAC Auth).</a:t>
            </a:r>
          </a:p>
          <a:p>
            <a:pPr marL="285750" indent="-285750" algn="ctr">
              <a:buFont typeface="Arial" panose="020B0604020202020204" pitchFamily="34" charset="0"/>
              <a:buChar char="•"/>
            </a:pPr>
            <a:r>
              <a:rPr lang="en-GB" b="1" dirty="0">
                <a:solidFill>
                  <a:schemeClr val="bg1"/>
                </a:solidFill>
              </a:rPr>
              <a:t>19k unique connected endpoints.</a:t>
            </a:r>
            <a:endParaRPr lang="en-GB" dirty="0">
              <a:solidFill>
                <a:schemeClr val="accent4">
                  <a:lumMod val="60000"/>
                  <a:lumOff val="40000"/>
                </a:schemeClr>
              </a:solidFill>
            </a:endParaRPr>
          </a:p>
        </p:txBody>
      </p:sp>
      <p:pic>
        <p:nvPicPr>
          <p:cNvPr id="7" name="Picture 6">
            <a:extLst>
              <a:ext uri="{FF2B5EF4-FFF2-40B4-BE49-F238E27FC236}">
                <a16:creationId xmlns:a16="http://schemas.microsoft.com/office/drawing/2014/main" id="{9C0570FC-5AD6-5064-702F-E92C0CFECCCC}"/>
              </a:ext>
            </a:extLst>
          </p:cNvPr>
          <p:cNvPicPr>
            <a:picLocks noChangeAspect="1"/>
          </p:cNvPicPr>
          <p:nvPr/>
        </p:nvPicPr>
        <p:blipFill>
          <a:blip r:embed="rId3"/>
          <a:stretch>
            <a:fillRect/>
          </a:stretch>
        </p:blipFill>
        <p:spPr>
          <a:xfrm>
            <a:off x="4937029" y="1136088"/>
            <a:ext cx="5296172" cy="2540131"/>
          </a:xfrm>
          <a:prstGeom prst="rect">
            <a:avLst/>
          </a:prstGeom>
        </p:spPr>
      </p:pic>
      <p:pic>
        <p:nvPicPr>
          <p:cNvPr id="9" name="Picture 8">
            <a:extLst>
              <a:ext uri="{FF2B5EF4-FFF2-40B4-BE49-F238E27FC236}">
                <a16:creationId xmlns:a16="http://schemas.microsoft.com/office/drawing/2014/main" id="{F0D38480-5A0C-408C-4D3E-D5E3D202258A}"/>
              </a:ext>
            </a:extLst>
          </p:cNvPr>
          <p:cNvPicPr>
            <a:picLocks noChangeAspect="1"/>
          </p:cNvPicPr>
          <p:nvPr/>
        </p:nvPicPr>
        <p:blipFill>
          <a:blip r:embed="rId4"/>
          <a:stretch>
            <a:fillRect/>
          </a:stretch>
        </p:blipFill>
        <p:spPr>
          <a:xfrm>
            <a:off x="4937029" y="3949569"/>
            <a:ext cx="5296172" cy="2552831"/>
          </a:xfrm>
          <a:prstGeom prst="rect">
            <a:avLst/>
          </a:prstGeom>
        </p:spPr>
      </p:pic>
    </p:spTree>
    <p:extLst>
      <p:ext uri="{BB962C8B-B14F-4D97-AF65-F5344CB8AC3E}">
        <p14:creationId xmlns:p14="http://schemas.microsoft.com/office/powerpoint/2010/main" val="210658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5FD99-AC54-94F6-F5C1-3FE3561D74FC}"/>
              </a:ext>
            </a:extLst>
          </p:cNvPr>
          <p:cNvSpPr>
            <a:spLocks noGrp="1"/>
          </p:cNvSpPr>
          <p:nvPr>
            <p:ph type="title"/>
          </p:nvPr>
        </p:nvSpPr>
        <p:spPr>
          <a:xfrm>
            <a:off x="449644" y="355600"/>
            <a:ext cx="8974771" cy="1325563"/>
          </a:xfrm>
        </p:spPr>
        <p:txBody>
          <a:bodyPr/>
          <a:lstStyle/>
          <a:p>
            <a:r>
              <a:rPr lang="en-GB" sz="4400" spc="-10" dirty="0">
                <a:latin typeface="Open Sans"/>
                <a:cs typeface="Open Sans"/>
              </a:rPr>
              <a:t>Conclusion</a:t>
            </a:r>
            <a:endParaRPr lang="en-US" dirty="0"/>
          </a:p>
        </p:txBody>
      </p:sp>
      <p:sp>
        <p:nvSpPr>
          <p:cNvPr id="2" name="TextBox 1">
            <a:extLst>
              <a:ext uri="{FF2B5EF4-FFF2-40B4-BE49-F238E27FC236}">
                <a16:creationId xmlns:a16="http://schemas.microsoft.com/office/drawing/2014/main" id="{2BB0BAF9-7192-0D1C-4D1D-11E9803F40D0}"/>
              </a:ext>
            </a:extLst>
          </p:cNvPr>
          <p:cNvSpPr txBox="1"/>
          <p:nvPr/>
        </p:nvSpPr>
        <p:spPr>
          <a:xfrm>
            <a:off x="449644" y="1600243"/>
            <a:ext cx="4660835" cy="4247317"/>
          </a:xfrm>
          <a:prstGeom prst="rect">
            <a:avLst/>
          </a:prstGeom>
          <a:noFill/>
        </p:spPr>
        <p:txBody>
          <a:bodyPr wrap="square" rtlCol="0">
            <a:spAutoFit/>
          </a:bodyPr>
          <a:lstStyle/>
          <a:p>
            <a:pPr algn="ctr"/>
            <a:r>
              <a:rPr lang="en-GB" b="1" dirty="0">
                <a:solidFill>
                  <a:schemeClr val="accent4">
                    <a:lumMod val="60000"/>
                    <a:lumOff val="40000"/>
                  </a:schemeClr>
                </a:solidFill>
              </a:rPr>
              <a:t>Enhanced Security</a:t>
            </a:r>
            <a:endParaRPr lang="en-GB" b="1" dirty="0">
              <a:solidFill>
                <a:schemeClr val="bg1"/>
              </a:solidFill>
            </a:endParaRPr>
          </a:p>
          <a:p>
            <a:pPr algn="ctr"/>
            <a:r>
              <a:rPr lang="en-GB" b="1" dirty="0">
                <a:solidFill>
                  <a:schemeClr val="bg1"/>
                </a:solidFill>
              </a:rPr>
              <a:t>Implementation of Network Access Control has significantly improved DCU’s network security, ensuring that only authorized users and devices can access the network.</a:t>
            </a:r>
          </a:p>
          <a:p>
            <a:pPr marL="285750" indent="-285750" algn="ctr">
              <a:buFont typeface="Arial" panose="020B0604020202020204" pitchFamily="34" charset="0"/>
              <a:buChar char="•"/>
            </a:pPr>
            <a:endParaRPr lang="en-GB" b="1" dirty="0">
              <a:solidFill>
                <a:schemeClr val="accent4">
                  <a:lumMod val="60000"/>
                  <a:lumOff val="40000"/>
                </a:schemeClr>
              </a:solidFill>
            </a:endParaRPr>
          </a:p>
          <a:p>
            <a:pPr algn="ctr"/>
            <a:r>
              <a:rPr lang="en-GB" b="1" dirty="0">
                <a:solidFill>
                  <a:schemeClr val="accent4">
                    <a:lumMod val="60000"/>
                    <a:lumOff val="40000"/>
                  </a:schemeClr>
                </a:solidFill>
              </a:rPr>
              <a:t>Increased Efficiency Through Automation</a:t>
            </a:r>
          </a:p>
          <a:p>
            <a:pPr algn="ctr"/>
            <a:r>
              <a:rPr lang="en-GB" b="1" dirty="0">
                <a:solidFill>
                  <a:schemeClr val="bg1"/>
                </a:solidFill>
              </a:rPr>
              <a:t>Automation of device configurations and network policies has reduced manual errors and streamlined network management across campuses.</a:t>
            </a:r>
          </a:p>
          <a:p>
            <a:pPr marL="285750" indent="-285750" algn="ctr">
              <a:buFont typeface="Arial" panose="020B0604020202020204" pitchFamily="34" charset="0"/>
              <a:buChar char="•"/>
            </a:pPr>
            <a:endParaRPr lang="en-GB" b="1" dirty="0">
              <a:solidFill>
                <a:schemeClr val="accent4">
                  <a:lumMod val="60000"/>
                  <a:lumOff val="40000"/>
                </a:schemeClr>
              </a:solidFill>
            </a:endParaRPr>
          </a:p>
          <a:p>
            <a:pPr algn="ctr"/>
            <a:r>
              <a:rPr lang="en-GB" b="1" dirty="0">
                <a:solidFill>
                  <a:schemeClr val="accent4">
                    <a:lumMod val="60000"/>
                    <a:lumOff val="40000"/>
                  </a:schemeClr>
                </a:solidFill>
              </a:rPr>
              <a:t>     </a:t>
            </a:r>
            <a:endParaRPr lang="en-GB" dirty="0">
              <a:solidFill>
                <a:schemeClr val="accent4">
                  <a:lumMod val="60000"/>
                  <a:lumOff val="40000"/>
                </a:schemeClr>
              </a:solidFill>
            </a:endParaRPr>
          </a:p>
        </p:txBody>
      </p:sp>
      <p:sp>
        <p:nvSpPr>
          <p:cNvPr id="5" name="TextBox 4">
            <a:extLst>
              <a:ext uri="{FF2B5EF4-FFF2-40B4-BE49-F238E27FC236}">
                <a16:creationId xmlns:a16="http://schemas.microsoft.com/office/drawing/2014/main" id="{A374AC10-C7CB-BF49-70A9-12E394A3BD71}"/>
              </a:ext>
            </a:extLst>
          </p:cNvPr>
          <p:cNvSpPr txBox="1"/>
          <p:nvPr/>
        </p:nvSpPr>
        <p:spPr>
          <a:xfrm>
            <a:off x="5393718" y="1736385"/>
            <a:ext cx="5571534" cy="1477328"/>
          </a:xfrm>
          <a:prstGeom prst="rect">
            <a:avLst/>
          </a:prstGeom>
          <a:noFill/>
        </p:spPr>
        <p:txBody>
          <a:bodyPr wrap="square" rtlCol="0">
            <a:spAutoFit/>
          </a:bodyPr>
          <a:lstStyle/>
          <a:p>
            <a:pPr algn="ctr"/>
            <a:r>
              <a:rPr lang="en-GB" b="1" dirty="0">
                <a:solidFill>
                  <a:schemeClr val="accent4">
                    <a:lumMod val="60000"/>
                    <a:lumOff val="40000"/>
                  </a:schemeClr>
                </a:solidFill>
              </a:rPr>
              <a:t>Scalability for Future Growth</a:t>
            </a:r>
          </a:p>
          <a:p>
            <a:pPr algn="ctr"/>
            <a:r>
              <a:rPr lang="en-GB" b="1" dirty="0">
                <a:solidFill>
                  <a:schemeClr val="bg1"/>
                </a:solidFill>
              </a:rPr>
              <a:t> The NAC system is designed to scale with DCU’s expanding network, accommodating more devices, users, and future technological needs.</a:t>
            </a:r>
          </a:p>
          <a:p>
            <a:endParaRPr lang="en-GB" dirty="0"/>
          </a:p>
        </p:txBody>
      </p:sp>
      <p:sp>
        <p:nvSpPr>
          <p:cNvPr id="6" name="TextBox 5">
            <a:extLst>
              <a:ext uri="{FF2B5EF4-FFF2-40B4-BE49-F238E27FC236}">
                <a16:creationId xmlns:a16="http://schemas.microsoft.com/office/drawing/2014/main" id="{886C1658-8726-CC48-EFD9-78A708192D13}"/>
              </a:ext>
            </a:extLst>
          </p:cNvPr>
          <p:cNvSpPr txBox="1"/>
          <p:nvPr/>
        </p:nvSpPr>
        <p:spPr>
          <a:xfrm>
            <a:off x="5304890" y="3429000"/>
            <a:ext cx="5749190" cy="2031325"/>
          </a:xfrm>
          <a:prstGeom prst="rect">
            <a:avLst/>
          </a:prstGeom>
          <a:noFill/>
        </p:spPr>
        <p:txBody>
          <a:bodyPr wrap="square" rtlCol="0">
            <a:spAutoFit/>
          </a:bodyPr>
          <a:lstStyle/>
          <a:p>
            <a:pPr marL="285750" indent="-285750" algn="ctr">
              <a:buFont typeface="Arial" panose="020B0604020202020204" pitchFamily="34" charset="0"/>
              <a:buChar char="•"/>
            </a:pPr>
            <a:endParaRPr lang="en-GB" b="1" dirty="0">
              <a:solidFill>
                <a:schemeClr val="accent4">
                  <a:lumMod val="60000"/>
                  <a:lumOff val="40000"/>
                </a:schemeClr>
              </a:solidFill>
            </a:endParaRPr>
          </a:p>
          <a:p>
            <a:pPr algn="ctr"/>
            <a:r>
              <a:rPr lang="en-GB" b="1" dirty="0">
                <a:solidFill>
                  <a:schemeClr val="accent4">
                    <a:lumMod val="60000"/>
                    <a:lumOff val="40000"/>
                  </a:schemeClr>
                </a:solidFill>
              </a:rPr>
              <a:t>Compliance and Visibility</a:t>
            </a:r>
          </a:p>
          <a:p>
            <a:pPr algn="ctr"/>
            <a:r>
              <a:rPr lang="en-GB" b="1" dirty="0">
                <a:solidFill>
                  <a:schemeClr val="bg1"/>
                </a:solidFill>
              </a:rPr>
              <a:t>The implementation provides real-time insights and compliance capabilities, helping meet regulatory standards and improving network transparency.</a:t>
            </a:r>
            <a:endParaRPr lang="en-GB" dirty="0">
              <a:solidFill>
                <a:schemeClr val="bg1"/>
              </a:solidFill>
            </a:endParaRPr>
          </a:p>
          <a:p>
            <a:endParaRPr lang="en-GB" dirty="0"/>
          </a:p>
        </p:txBody>
      </p:sp>
    </p:spTree>
    <p:extLst>
      <p:ext uri="{BB962C8B-B14F-4D97-AF65-F5344CB8AC3E}">
        <p14:creationId xmlns:p14="http://schemas.microsoft.com/office/powerpoint/2010/main" val="341003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B81785-5EA9-4D1C-9B37-3C42044F2CB5}"/>
</file>

<file path=customXml/itemProps2.xml><?xml version="1.0" encoding="utf-8"?>
<ds:datastoreItem xmlns:ds="http://schemas.openxmlformats.org/officeDocument/2006/customXml" ds:itemID="{803FE290-9C7C-4523-9796-E9C62DEE0D57}"/>
</file>

<file path=docProps/app.xml><?xml version="1.0" encoding="utf-8"?>
<Properties xmlns="http://schemas.openxmlformats.org/officeDocument/2006/extended-properties" xmlns:vt="http://schemas.openxmlformats.org/officeDocument/2006/docPropsVTypes">
  <TotalTime>1128</TotalTime>
  <Words>1072</Words>
  <Application>Microsoft Office PowerPoint</Application>
  <PresentationFormat>Widescreen</PresentationFormat>
  <Paragraphs>84</Paragraphs>
  <Slides>8</Slides>
  <Notes>6</Notes>
  <HiddenSlides>0</HiddenSlides>
  <MMClips>0</MMClips>
  <ScaleCrop>false</ScaleCrop>
  <HeadingPairs>
    <vt:vector size="6" baseType="variant">
      <vt:variant>
        <vt:lpstr>Fonts Used</vt:lpstr>
      </vt:variant>
      <vt:variant>
        <vt:i4>3</vt:i4>
      </vt:variant>
      <vt:variant>
        <vt:lpstr>Theme</vt:lpstr>
      </vt:variant>
      <vt:variant>
        <vt:i4>26</vt:i4>
      </vt:variant>
      <vt:variant>
        <vt:lpstr>Slide Titles</vt:lpstr>
      </vt:variant>
      <vt:variant>
        <vt:i4>8</vt:i4>
      </vt:variant>
    </vt:vector>
  </HeadingPairs>
  <TitlesOfParts>
    <vt:vector size="37" baseType="lpstr">
      <vt:lpstr>Aptos</vt:lpstr>
      <vt:lpstr>Arial</vt:lpstr>
      <vt:lpstr>Open Sans</vt:lpstr>
      <vt:lpstr>Office Theme</vt:lpstr>
      <vt:lpstr>2_Office Theme</vt:lpstr>
      <vt:lpstr>3_Office Theme</vt:lpstr>
      <vt:lpstr>5_Office Theme</vt:lpstr>
      <vt:lpstr>7_Office Theme</vt:lpstr>
      <vt:lpstr>6_Office Theme</vt:lpstr>
      <vt:lpstr>4_Office Theme</vt:lpstr>
      <vt:lpstr>9_Office Theme</vt:lpstr>
      <vt:lpstr>10_Office Theme</vt:lpstr>
      <vt:lpstr>8_Office Theme</vt:lpstr>
      <vt:lpstr>13_Office Theme</vt:lpstr>
      <vt:lpstr>14_Office Theme</vt:lpstr>
      <vt:lpstr>12_Office Theme</vt:lpstr>
      <vt:lpstr>27_Office Theme</vt:lpstr>
      <vt:lpstr>26_Office Theme</vt:lpstr>
      <vt:lpstr>16_Office Theme</vt:lpstr>
      <vt:lpstr>17_Office Theme</vt:lpstr>
      <vt:lpstr>15_Office Theme</vt:lpstr>
      <vt:lpstr>19_Office Theme</vt:lpstr>
      <vt:lpstr>20_Office Theme</vt:lpstr>
      <vt:lpstr>21_Office Theme</vt:lpstr>
      <vt:lpstr>22_Office Theme</vt:lpstr>
      <vt:lpstr>23_Office Theme</vt:lpstr>
      <vt:lpstr>18_Office Theme</vt:lpstr>
      <vt:lpstr>24_Office Theme</vt:lpstr>
      <vt:lpstr>25_Office Theme</vt:lpstr>
      <vt:lpstr>Enhancing Campus Security</vt:lpstr>
      <vt:lpstr>Table of Contents</vt:lpstr>
      <vt:lpstr>Introduction to Network Access Control (NAC)</vt:lpstr>
      <vt:lpstr>DCU Network Challenges</vt:lpstr>
      <vt:lpstr>NAC Architecture</vt:lpstr>
      <vt:lpstr>Automation</vt:lpstr>
      <vt:lpstr>Insights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Rogerio Souza Palmares Junior</cp:lastModifiedBy>
  <cp:revision>36</cp:revision>
  <dcterms:created xsi:type="dcterms:W3CDTF">2022-05-19T09:57:07Z</dcterms:created>
  <dcterms:modified xsi:type="dcterms:W3CDTF">2024-10-14T14:15:29Z</dcterms:modified>
</cp:coreProperties>
</file>