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4"/>
    <p:sldMasterId id="2147483804" r:id="rId5"/>
    <p:sldMasterId id="2147483808" r:id="rId6"/>
  </p:sldMasterIdLst>
  <p:notesMasterIdLst>
    <p:notesMasterId r:id="rId96"/>
  </p:notesMasterIdLst>
  <p:sldIdLst>
    <p:sldId id="341" r:id="rId7"/>
    <p:sldId id="2145707178" r:id="rId8"/>
    <p:sldId id="2145707179" r:id="rId9"/>
    <p:sldId id="2145707180" r:id="rId10"/>
    <p:sldId id="2145707181" r:id="rId11"/>
    <p:sldId id="2145707182" r:id="rId12"/>
    <p:sldId id="2145707184" r:id="rId13"/>
    <p:sldId id="2145707183" r:id="rId14"/>
    <p:sldId id="272" r:id="rId15"/>
    <p:sldId id="2145707093" r:id="rId16"/>
    <p:sldId id="2145707199" r:id="rId17"/>
    <p:sldId id="2145707094" r:id="rId18"/>
    <p:sldId id="2145707095" r:id="rId19"/>
    <p:sldId id="2145707096" r:id="rId20"/>
    <p:sldId id="2145707097" r:id="rId21"/>
    <p:sldId id="2145707098" r:id="rId22"/>
    <p:sldId id="2145707099" r:id="rId23"/>
    <p:sldId id="2145707127" r:id="rId24"/>
    <p:sldId id="2145707205" r:id="rId25"/>
    <p:sldId id="2145707132" r:id="rId26"/>
    <p:sldId id="2145707103" r:id="rId27"/>
    <p:sldId id="2145707133" r:id="rId28"/>
    <p:sldId id="2145707207" r:id="rId29"/>
    <p:sldId id="2145707206" r:id="rId30"/>
    <p:sldId id="2145707107" r:id="rId31"/>
    <p:sldId id="2145707131" r:id="rId32"/>
    <p:sldId id="2145707165" r:id="rId33"/>
    <p:sldId id="2145707108" r:id="rId34"/>
    <p:sldId id="323" r:id="rId35"/>
    <p:sldId id="329" r:id="rId36"/>
    <p:sldId id="346" r:id="rId37"/>
    <p:sldId id="344" r:id="rId38"/>
    <p:sldId id="345" r:id="rId39"/>
    <p:sldId id="2145707109" r:id="rId40"/>
    <p:sldId id="2145707137" r:id="rId41"/>
    <p:sldId id="2145707135" r:id="rId42"/>
    <p:sldId id="2145707138" r:id="rId43"/>
    <p:sldId id="2145707198" r:id="rId44"/>
    <p:sldId id="321" r:id="rId45"/>
    <p:sldId id="347" r:id="rId46"/>
    <p:sldId id="352" r:id="rId47"/>
    <p:sldId id="351" r:id="rId48"/>
    <p:sldId id="350" r:id="rId49"/>
    <p:sldId id="348" r:id="rId50"/>
    <p:sldId id="358" r:id="rId51"/>
    <p:sldId id="353" r:id="rId52"/>
    <p:sldId id="336" r:id="rId53"/>
    <p:sldId id="2145707260" r:id="rId54"/>
    <p:sldId id="2145707201" r:id="rId55"/>
    <p:sldId id="2145707115" r:id="rId56"/>
    <p:sldId id="2145707126" r:id="rId57"/>
    <p:sldId id="2145707202" r:id="rId58"/>
    <p:sldId id="2145707185" r:id="rId59"/>
    <p:sldId id="2145707125" r:id="rId60"/>
    <p:sldId id="2145707116" r:id="rId61"/>
    <p:sldId id="2145707117" r:id="rId62"/>
    <p:sldId id="2145707118" r:id="rId63"/>
    <p:sldId id="2145707119" r:id="rId64"/>
    <p:sldId id="2145707120" r:id="rId65"/>
    <p:sldId id="2145707121" r:id="rId66"/>
    <p:sldId id="2145707187" r:id="rId67"/>
    <p:sldId id="2145707189" r:id="rId68"/>
    <p:sldId id="2145707190" r:id="rId69"/>
    <p:sldId id="2145707124" r:id="rId70"/>
    <p:sldId id="2145707194" r:id="rId71"/>
    <p:sldId id="2145707203" r:id="rId72"/>
    <p:sldId id="2145707195" r:id="rId73"/>
    <p:sldId id="2145707204" r:id="rId74"/>
    <p:sldId id="2145707214" r:id="rId75"/>
    <p:sldId id="2145707210" r:id="rId76"/>
    <p:sldId id="2145707151" r:id="rId77"/>
    <p:sldId id="2145707150" r:id="rId78"/>
    <p:sldId id="2145707211" r:id="rId79"/>
    <p:sldId id="2145707213" r:id="rId80"/>
    <p:sldId id="2145707215" r:id="rId81"/>
    <p:sldId id="2145707153" r:id="rId82"/>
    <p:sldId id="2145707221" r:id="rId83"/>
    <p:sldId id="2145707217" r:id="rId84"/>
    <p:sldId id="2145707218" r:id="rId85"/>
    <p:sldId id="2145707219" r:id="rId86"/>
    <p:sldId id="2145707230" r:id="rId87"/>
    <p:sldId id="2145707231" r:id="rId88"/>
    <p:sldId id="2145707232" r:id="rId89"/>
    <p:sldId id="2145707233" r:id="rId90"/>
    <p:sldId id="2145707160" r:id="rId91"/>
    <p:sldId id="2145707220" r:id="rId92"/>
    <p:sldId id="2145707177" r:id="rId93"/>
    <p:sldId id="2145707235" r:id="rId94"/>
    <p:sldId id="2145707255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F75F484-6346-4987-85D6-14AA39DF1663}">
          <p14:sldIdLst>
            <p14:sldId id="341"/>
          </p14:sldIdLst>
        </p14:section>
        <p14:section name="Complexity" id="{AF7D1D89-CC59-487D-B12C-93290CD014E9}">
          <p14:sldIdLst>
            <p14:sldId id="2145707178"/>
            <p14:sldId id="2145707179"/>
            <p14:sldId id="2145707180"/>
            <p14:sldId id="2145707181"/>
            <p14:sldId id="2145707182"/>
            <p14:sldId id="2145707184"/>
            <p14:sldId id="2145707183"/>
            <p14:sldId id="272"/>
          </p14:sldIdLst>
        </p14:section>
        <p14:section name="Threat decomposition" id="{7C49826E-0702-4CC9-98EE-D0298AA5ED0A}">
          <p14:sldIdLst>
            <p14:sldId id="2145707093"/>
            <p14:sldId id="2145707199"/>
            <p14:sldId id="2145707094"/>
            <p14:sldId id="2145707095"/>
            <p14:sldId id="2145707096"/>
            <p14:sldId id="2145707097"/>
            <p14:sldId id="2145707098"/>
            <p14:sldId id="2145707099"/>
            <p14:sldId id="2145707127"/>
          </p14:sldIdLst>
        </p14:section>
        <p14:section name="Threats / Strategic" id="{508B0806-15C2-474E-9F6A-7BF9E266C322}">
          <p14:sldIdLst>
            <p14:sldId id="2145707205"/>
            <p14:sldId id="2145707132"/>
            <p14:sldId id="2145707103"/>
            <p14:sldId id="2145707133"/>
            <p14:sldId id="2145707207"/>
          </p14:sldIdLst>
        </p14:section>
        <p14:section name="Threats / Tactical" id="{4CF90D79-1A79-46FE-8223-C0342D2D71FC}">
          <p14:sldIdLst>
            <p14:sldId id="2145707206"/>
            <p14:sldId id="2145707107"/>
            <p14:sldId id="2145707131"/>
          </p14:sldIdLst>
        </p14:section>
        <p14:section name="Threats / Cloud" id="{063E386D-385E-435D-9D06-319CDC173B4E}">
          <p14:sldIdLst>
            <p14:sldId id="2145707165"/>
            <p14:sldId id="2145707108"/>
            <p14:sldId id="323"/>
            <p14:sldId id="329"/>
            <p14:sldId id="346"/>
            <p14:sldId id="344"/>
            <p14:sldId id="345"/>
          </p14:sldIdLst>
        </p14:section>
        <p14:section name="Threats / BYAD" id="{67EF2B39-3298-4012-83E9-81AB3BD4C2C7}">
          <p14:sldIdLst>
            <p14:sldId id="2145707109"/>
            <p14:sldId id="2145707137"/>
            <p14:sldId id="2145707135"/>
          </p14:sldIdLst>
        </p14:section>
        <p14:section name="Threats / Perimeter devices" id="{ED2E55BB-06AB-4561-8494-148909A666EA}">
          <p14:sldIdLst>
            <p14:sldId id="2145707138"/>
            <p14:sldId id="2145707198"/>
            <p14:sldId id="321"/>
            <p14:sldId id="347"/>
            <p14:sldId id="352"/>
            <p14:sldId id="351"/>
            <p14:sldId id="350"/>
            <p14:sldId id="348"/>
            <p14:sldId id="358"/>
            <p14:sldId id="353"/>
            <p14:sldId id="336"/>
            <p14:sldId id="2145707260"/>
          </p14:sldIdLst>
        </p14:section>
        <p14:section name="Security" id="{594E37A8-E6F7-4BC7-ADCB-0AF512540DE9}">
          <p14:sldIdLst>
            <p14:sldId id="2145707201"/>
          </p14:sldIdLst>
        </p14:section>
        <p14:section name="Security / Decomposition" id="{1E0312FC-C2A3-4E55-AC5B-4444AF397835}">
          <p14:sldIdLst>
            <p14:sldId id="2145707115"/>
            <p14:sldId id="2145707126"/>
            <p14:sldId id="2145707202"/>
            <p14:sldId id="2145707185"/>
            <p14:sldId id="2145707125"/>
            <p14:sldId id="2145707116"/>
            <p14:sldId id="2145707117"/>
            <p14:sldId id="2145707118"/>
            <p14:sldId id="2145707119"/>
            <p14:sldId id="2145707120"/>
            <p14:sldId id="2145707121"/>
            <p14:sldId id="2145707187"/>
            <p14:sldId id="2145707189"/>
            <p14:sldId id="2145707190"/>
            <p14:sldId id="2145707124"/>
          </p14:sldIdLst>
        </p14:section>
        <p14:section name="Decomposition howto" id="{F29599CA-AD75-4397-B14F-3A88E40F58DF}">
          <p14:sldIdLst>
            <p14:sldId id="2145707194"/>
            <p14:sldId id="2145707203"/>
            <p14:sldId id="2145707195"/>
            <p14:sldId id="2145707204"/>
            <p14:sldId id="2145707214"/>
            <p14:sldId id="2145707210"/>
            <p14:sldId id="2145707151"/>
            <p14:sldId id="2145707150"/>
            <p14:sldId id="2145707211"/>
            <p14:sldId id="2145707213"/>
            <p14:sldId id="2145707215"/>
            <p14:sldId id="2145707153"/>
            <p14:sldId id="2145707221"/>
            <p14:sldId id="2145707217"/>
            <p14:sldId id="2145707218"/>
            <p14:sldId id="2145707219"/>
            <p14:sldId id="2145707230"/>
            <p14:sldId id="2145707231"/>
            <p14:sldId id="2145707232"/>
            <p14:sldId id="2145707233"/>
            <p14:sldId id="2145707160"/>
            <p14:sldId id="2145707220"/>
            <p14:sldId id="2145707177"/>
            <p14:sldId id="2145707235"/>
            <p14:sldId id="21457072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356"/>
    <a:srgbClr val="C00000"/>
    <a:srgbClr val="009245"/>
    <a:srgbClr val="B2DEC7"/>
    <a:srgbClr val="FFFFFF"/>
    <a:srgbClr val="66C6EC"/>
    <a:srgbClr val="2282A6"/>
    <a:srgbClr val="002B49"/>
    <a:srgbClr val="6E9DCF"/>
    <a:srgbClr val="7BA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E98B67-4918-4DFF-8CCE-0A13BD7B4C39}" v="32" dt="2024-11-05T14:07:03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23" autoAdjust="0"/>
    <p:restoredTop sz="65847" autoAdjust="0"/>
  </p:normalViewPr>
  <p:slideViewPr>
    <p:cSldViewPr snapToGrid="0">
      <p:cViewPr varScale="1">
        <p:scale>
          <a:sx n="117" d="100"/>
          <a:sy n="117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9" d="100"/>
        <a:sy n="49" d="100"/>
      </p:scale>
      <p:origin x="0" y="-15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theme" Target="theme/theme1.xml"/><Relationship Id="rId10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221F0-8078-42F9-950E-4D5C13A2D448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DDFCE-E627-45F6-824B-49CD9F456E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79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1B7EE-6DAA-48C2-82B0-DA855582FC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82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34C9-3E8C-CB5F-4830-E12F8B8C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26487" cy="803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2DDFF-1040-6509-24EF-79913C6779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436688"/>
            <a:ext cx="10526486" cy="4783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64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AA0DE16-A075-0F8F-9B7D-2A0D1716DB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0"/>
            <a:ext cx="6858000" cy="6858000"/>
          </a:xfrm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34E44-386A-2ED3-8A53-5BC91F1CF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31" y="1244184"/>
            <a:ext cx="4167265" cy="48643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F023F1-FEC6-D202-E95E-E52184E2A07F}"/>
              </a:ext>
            </a:extLst>
          </p:cNvPr>
          <p:cNvSpPr/>
          <p:nvPr userDrawn="1"/>
        </p:nvSpPr>
        <p:spPr>
          <a:xfrm flipH="1">
            <a:off x="0" y="6385058"/>
            <a:ext cx="12192000" cy="472942"/>
          </a:xfrm>
          <a:prstGeom prst="rect">
            <a:avLst/>
          </a:prstGeom>
          <a:gradFill>
            <a:gsLst>
              <a:gs pos="61000">
                <a:srgbClr val="103356">
                  <a:alpha val="0"/>
                </a:srgbClr>
              </a:gs>
              <a:gs pos="81000">
                <a:srgbClr val="103356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l"/>
            <a:endParaRPr lang="nl-NL" sz="110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A044D-A2AC-8E4A-399A-12BFA0362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022"/>
            <a:ext cx="1661149" cy="6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99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973F-DA5B-B83C-8AF8-AFF9FAB4C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D05A1-E72A-CB51-15D0-99A558E25A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96" y="6322021"/>
            <a:ext cx="1661148" cy="6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64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19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34C9-3E8C-CB5F-4830-E12F8B8C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26487" cy="803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2DDFF-1040-6509-24EF-79913C6779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436688"/>
            <a:ext cx="5184648" cy="4783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0B8820-7C7C-2DCE-A9E3-FCFA9521D2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3313" y="1436688"/>
            <a:ext cx="5181600" cy="4783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56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34C9-3E8C-CB5F-4830-E12F8B8C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26487" cy="803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34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77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D386-C4AE-3BEA-C763-86ED30DED4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05202"/>
            <a:ext cx="10524744" cy="803275"/>
          </a:xfrm>
        </p:spPr>
        <p:txBody>
          <a:bodyPr/>
          <a:lstStyle>
            <a:lvl1pPr>
              <a:defRPr spc="0"/>
            </a:lvl1pPr>
          </a:lstStyle>
          <a:p>
            <a:r>
              <a:rPr lang="en-US"/>
              <a:t>Stelling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A87A922-21DE-93DE-F834-0E622FCEEC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8477"/>
            <a:ext cx="8915400" cy="3952276"/>
          </a:xfrm>
        </p:spPr>
        <p:txBody>
          <a:bodyPr/>
          <a:lstStyle>
            <a:lvl3pPr marL="594360" indent="-457200">
              <a:buFont typeface="+mj-lt"/>
              <a:buAutoNum type="alphaUcPeriod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36EE00F-F5A1-F180-83CC-AAC74DF84A4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8915400" cy="803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Stelling</a:t>
            </a:r>
          </a:p>
        </p:txBody>
      </p:sp>
    </p:spTree>
    <p:extLst>
      <p:ext uri="{BB962C8B-B14F-4D97-AF65-F5344CB8AC3E}">
        <p14:creationId xmlns:p14="http://schemas.microsoft.com/office/powerpoint/2010/main" val="348547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ue fabric&#10;&#10;Description automatically generated with low confidence">
            <a:extLst>
              <a:ext uri="{FF2B5EF4-FFF2-40B4-BE49-F238E27FC236}">
                <a16:creationId xmlns:a16="http://schemas.microsoft.com/office/drawing/2014/main" id="{4D5BB032-36EB-60A7-EBA0-577346DFD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624882-599E-AEC3-B9DC-E92439E1548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81F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CBE63DA9-2274-5B4C-E529-39FFD2544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6" y="6170061"/>
            <a:ext cx="1841971" cy="703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99E0B-0020-986D-6888-A6A96CF3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7461"/>
            <a:ext cx="6102246" cy="803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33EF39-425E-4FEC-839E-0C18C511E2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5642" y="2414513"/>
            <a:ext cx="2734608" cy="2734608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014154-BAA1-B69F-D456-174B153E83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46613" y="2245382"/>
            <a:ext cx="3165663" cy="3165663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FC063A2-0477-49E0-4CBE-D96B1F9A45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4987" y="5254625"/>
            <a:ext cx="3544836" cy="12811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AE1E7B3-BDB1-29E4-28EC-6FC33D8BF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6420" y="5254625"/>
            <a:ext cx="3544836" cy="12811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6966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ue fabric&#10;&#10;Description automatically generated with low confidence">
            <a:extLst>
              <a:ext uri="{FF2B5EF4-FFF2-40B4-BE49-F238E27FC236}">
                <a16:creationId xmlns:a16="http://schemas.microsoft.com/office/drawing/2014/main" id="{4D5BB032-36EB-60A7-EBA0-577346DFD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624882-599E-AEC3-B9DC-E92439E1548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81F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CBE63DA9-2274-5B4C-E529-39FFD2544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6" y="6170061"/>
            <a:ext cx="1841971" cy="703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99E0B-0020-986D-6888-A6A96CF3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161"/>
            <a:ext cx="3884803" cy="1707091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33EF39-425E-4FEC-839E-0C18C511E2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7776" y="961203"/>
            <a:ext cx="1815926" cy="1815926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014154-BAA1-B69F-D456-174B153E83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94655" y="3742080"/>
            <a:ext cx="2102168" cy="210217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FC063A2-0477-49E0-4CBE-D96B1F9A45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06736" y="961203"/>
            <a:ext cx="4278459" cy="12811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AE1E7B3-BDB1-29E4-28EC-6FC33D8BF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6736" y="3929256"/>
            <a:ext cx="4278459" cy="12811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715DD083-540E-396C-6D32-4ADADFE013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788443"/>
            <a:ext cx="3884803" cy="30558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12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ue fabric&#10;&#10;Description automatically generated with low confidence">
            <a:extLst>
              <a:ext uri="{FF2B5EF4-FFF2-40B4-BE49-F238E27FC236}">
                <a16:creationId xmlns:a16="http://schemas.microsoft.com/office/drawing/2014/main" id="{4D5BB032-36EB-60A7-EBA0-577346DFD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624882-599E-AEC3-B9DC-E92439E1548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81F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CBE63DA9-2274-5B4C-E529-39FFD2544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6" y="6170061"/>
            <a:ext cx="1841971" cy="7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8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AA0DE16-A075-0F8F-9B7D-2A0D1716DB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858000" cy="6858000"/>
          </a:xfrm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34E44-386A-2ED3-8A53-5BC91F1CF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72597" y="1244184"/>
            <a:ext cx="4167265" cy="48643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F023F1-FEC6-D202-E95E-E52184E2A07F}"/>
              </a:ext>
            </a:extLst>
          </p:cNvPr>
          <p:cNvSpPr/>
          <p:nvPr userDrawn="1"/>
        </p:nvSpPr>
        <p:spPr>
          <a:xfrm>
            <a:off x="0" y="6385058"/>
            <a:ext cx="12192000" cy="472942"/>
          </a:xfrm>
          <a:prstGeom prst="rect">
            <a:avLst/>
          </a:prstGeom>
          <a:gradFill>
            <a:gsLst>
              <a:gs pos="61000">
                <a:srgbClr val="103356">
                  <a:alpha val="0"/>
                </a:srgbClr>
              </a:gs>
              <a:gs pos="81000">
                <a:srgbClr val="103356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l"/>
            <a:endParaRPr lang="nl-NL" sz="110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A044D-A2AC-8E4A-399A-12BFA0362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95" y="6322022"/>
            <a:ext cx="1661149" cy="6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1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69A74-971D-5798-3475-85896D08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15400" cy="803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EE95D-18DD-A7E2-DFFA-2BC5B63A4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3829"/>
            <a:ext cx="10515600" cy="4573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09C031-E041-164E-7C0F-AA24F07F581B}"/>
              </a:ext>
            </a:extLst>
          </p:cNvPr>
          <p:cNvSpPr/>
          <p:nvPr userDrawn="1"/>
        </p:nvSpPr>
        <p:spPr>
          <a:xfrm>
            <a:off x="0" y="6385058"/>
            <a:ext cx="12192000" cy="472942"/>
          </a:xfrm>
          <a:prstGeom prst="rect">
            <a:avLst/>
          </a:prstGeom>
          <a:solidFill>
            <a:srgbClr val="103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l"/>
            <a:endParaRPr lang="nl-NL" sz="110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BC9696-2EF1-F383-55B3-7EF7C7772B0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95" y="6322022"/>
            <a:ext cx="1661149" cy="6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7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2400"/>
        </a:spcBef>
        <a:buFont typeface="Wingdings" panose="05000000000000000000" pitchFamily="2" charset="2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228600" algn="l" defTabSz="914400" rtl="0" eaLnBrk="1" latinLnBrk="0" hangingPunct="1">
        <a:lnSpc>
          <a:spcPct val="90000"/>
        </a:lnSpc>
        <a:spcBef>
          <a:spcPts val="1200"/>
        </a:spcBef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-228600" algn="l" defTabSz="914400" rtl="0" eaLnBrk="1" latinLnBrk="0" hangingPunct="1">
        <a:lnSpc>
          <a:spcPct val="90000"/>
        </a:lnSpc>
        <a:spcBef>
          <a:spcPts val="300"/>
        </a:spcBef>
        <a:buFont typeface="Corbel" panose="020B0503020204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0000"/>
        </a:lnSpc>
        <a:spcBef>
          <a:spcPts val="0"/>
        </a:spcBef>
        <a:buFont typeface="Corbel" panose="020B050302020402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69A74-971D-5798-3475-85896D08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15400" cy="803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EE95D-18DD-A7E2-DFFA-2BC5B63A4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3829"/>
            <a:ext cx="10515600" cy="4573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381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2400"/>
        </a:spcBef>
        <a:buFont typeface="Wingdings" panose="05000000000000000000" pitchFamily="2" charset="2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228600" algn="l" defTabSz="914400" rtl="0" eaLnBrk="1" latinLnBrk="0" hangingPunct="1">
        <a:lnSpc>
          <a:spcPct val="90000"/>
        </a:lnSpc>
        <a:spcBef>
          <a:spcPts val="1200"/>
        </a:spcBef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-228600" algn="l" defTabSz="914400" rtl="0" eaLnBrk="1" latinLnBrk="0" hangingPunct="1">
        <a:lnSpc>
          <a:spcPct val="90000"/>
        </a:lnSpc>
        <a:spcBef>
          <a:spcPts val="300"/>
        </a:spcBef>
        <a:buFont typeface="Corbel" panose="020B0503020204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0000"/>
        </a:lnSpc>
        <a:spcBef>
          <a:spcPts val="0"/>
        </a:spcBef>
        <a:buFont typeface="Corbel" panose="020B050302020402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69A74-971D-5798-3475-85896D08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15400" cy="803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EE95D-18DD-A7E2-DFFA-2BC5B63A4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3829"/>
            <a:ext cx="10515600" cy="4573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416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2400"/>
        </a:spcBef>
        <a:buFont typeface="Wingdings" panose="05000000000000000000" pitchFamily="2" charset="2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228600" algn="l" defTabSz="914400" rtl="0" eaLnBrk="1" latinLnBrk="0" hangingPunct="1">
        <a:lnSpc>
          <a:spcPct val="90000"/>
        </a:lnSpc>
        <a:spcBef>
          <a:spcPts val="1200"/>
        </a:spcBef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-228600" algn="l" defTabSz="914400" rtl="0" eaLnBrk="1" latinLnBrk="0" hangingPunct="1">
        <a:lnSpc>
          <a:spcPct val="90000"/>
        </a:lnSpc>
        <a:spcBef>
          <a:spcPts val="300"/>
        </a:spcBef>
        <a:buFont typeface="Corbel" panose="020B0503020204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0000"/>
        </a:lnSpc>
        <a:spcBef>
          <a:spcPts val="0"/>
        </a:spcBef>
        <a:buFont typeface="Corbel" panose="020B050302020402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3B2F9A-3A52-A9C2-4822-6BEEA3837089}"/>
              </a:ext>
            </a:extLst>
          </p:cNvPr>
          <p:cNvSpPr txBox="1"/>
          <p:nvPr/>
        </p:nvSpPr>
        <p:spPr>
          <a:xfrm>
            <a:off x="1292251" y="1512981"/>
            <a:ext cx="951803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Lessons from the trenches on managing cybersecurity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</a:br>
            <a:r>
              <a:rPr lang="en-US" sz="4000" b="1" dirty="0">
                <a:solidFill>
                  <a:prstClr val="white"/>
                </a:solidFill>
                <a:latin typeface="Corbel" panose="020B0503020204020204"/>
              </a:rPr>
              <a:t>Gaining control by breaking it 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FCCBD-37A6-5652-16C2-068D828AEF24}"/>
              </a:ext>
            </a:extLst>
          </p:cNvPr>
          <p:cNvSpPr txBox="1"/>
          <p:nvPr/>
        </p:nvSpPr>
        <p:spPr>
          <a:xfrm>
            <a:off x="1292251" y="4124247"/>
            <a:ext cx="951803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Christo Butcher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◂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Executive Consultant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◂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Fox-IT  </a:t>
            </a:r>
            <a:r>
              <a:rPr lang="en-US" sz="2800" dirty="0">
                <a:solidFill>
                  <a:prstClr val="white"/>
                </a:solidFill>
                <a:latin typeface="Corbel Light" panose="020B0303020204020204" pitchFamily="34" charset="0"/>
              </a:rPr>
              <a:t>(NCC Group)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946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B947352-B2E9-3769-C5DE-CEF1DBBD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E1B602DD-9291-9309-6D1E-EE0BA02C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ed square on a black background&#10;&#10;Description automatically generated">
            <a:extLst>
              <a:ext uri="{FF2B5EF4-FFF2-40B4-BE49-F238E27FC236}">
                <a16:creationId xmlns:a16="http://schemas.microsoft.com/office/drawing/2014/main" id="{9E1001F1-5364-2BC9-BE98-04E7BAF4D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15336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0D7AA-2A48-F773-00F6-EA2BA75ACFD9}"/>
              </a:ext>
            </a:extLst>
          </p:cNvPr>
          <p:cNvSpPr txBox="1"/>
          <p:nvPr/>
        </p:nvSpPr>
        <p:spPr>
          <a:xfrm>
            <a:off x="79488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System</a:t>
            </a:r>
            <a:endParaRPr lang="nl-NL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88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B947352-B2E9-3769-C5DE-CEF1DBBD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E1B602DD-9291-9309-6D1E-EE0BA02C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ed square on a black background&#10;&#10;Description automatically generated">
            <a:extLst>
              <a:ext uri="{FF2B5EF4-FFF2-40B4-BE49-F238E27FC236}">
                <a16:creationId xmlns:a16="http://schemas.microsoft.com/office/drawing/2014/main" id="{9E1001F1-5364-2BC9-BE98-04E7BAF4D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15336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0D7AA-2A48-F773-00F6-EA2BA75ACFD9}"/>
              </a:ext>
            </a:extLst>
          </p:cNvPr>
          <p:cNvSpPr txBox="1"/>
          <p:nvPr/>
        </p:nvSpPr>
        <p:spPr>
          <a:xfrm>
            <a:off x="79488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System</a:t>
            </a:r>
            <a:endParaRPr lang="nl-NL" sz="28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EC7C5-20D0-45FD-F96E-DABE29EF36F5}"/>
              </a:ext>
            </a:extLst>
          </p:cNvPr>
          <p:cNvSpPr txBox="1"/>
          <p:nvPr/>
        </p:nvSpPr>
        <p:spPr>
          <a:xfrm>
            <a:off x="1919397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to think about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800" b="1" i="1" dirty="0">
                <a:solidFill>
                  <a:srgbClr val="103356"/>
                </a:solidFill>
              </a:rPr>
              <a:t>threats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41013D00-2416-CBE8-6B1B-478A32D582D8}"/>
              </a:ext>
            </a:extLst>
          </p:cNvPr>
          <p:cNvSpPr/>
          <p:nvPr/>
        </p:nvSpPr>
        <p:spPr>
          <a:xfrm rot="16200000">
            <a:off x="3617580" y="3053943"/>
            <a:ext cx="225831" cy="4393789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06F717-08DF-AC86-BB0D-86DC4D5918F5}"/>
              </a:ext>
            </a:extLst>
          </p:cNvPr>
          <p:cNvSpPr txBox="1"/>
          <p:nvPr/>
        </p:nvSpPr>
        <p:spPr>
          <a:xfrm>
            <a:off x="6543278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to think about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800" b="1" i="1" dirty="0">
                <a:solidFill>
                  <a:srgbClr val="103356"/>
                </a:solidFill>
              </a:rPr>
              <a:t>security</a:t>
            </a:r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5C7CE22D-9AA8-44E9-DC61-9BFFB848C266}"/>
              </a:ext>
            </a:extLst>
          </p:cNvPr>
          <p:cNvSpPr/>
          <p:nvPr/>
        </p:nvSpPr>
        <p:spPr>
          <a:xfrm rot="16200000">
            <a:off x="8241461" y="3053943"/>
            <a:ext cx="225831" cy="4393789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337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B947352-B2E9-3769-C5DE-CEF1DBBD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751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ed square on a black background&#10;&#10;Description automatically generated">
            <a:extLst>
              <a:ext uri="{FF2B5EF4-FFF2-40B4-BE49-F238E27FC236}">
                <a16:creationId xmlns:a16="http://schemas.microsoft.com/office/drawing/2014/main" id="{9E1001F1-5364-2BC9-BE98-04E7BAF4D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69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0D7AA-2A48-F773-00F6-EA2BA75ACFD9}"/>
              </a:ext>
            </a:extLst>
          </p:cNvPr>
          <p:cNvSpPr txBox="1"/>
          <p:nvPr/>
        </p:nvSpPr>
        <p:spPr>
          <a:xfrm>
            <a:off x="5256049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System</a:t>
            </a:r>
            <a:endParaRPr lang="nl-NL" sz="2800" b="1">
              <a:solidFill>
                <a:schemeClr val="bg1"/>
              </a:solidFill>
            </a:endParaRPr>
          </a:p>
        </p:txBody>
      </p:sp>
      <p:pic>
        <p:nvPicPr>
          <p:cNvPr id="4" name="Picture 3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0F473F07-E3D7-48A1-81F2-DBFC74D9F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508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A8BC1-E0E7-B651-8674-500B9B7A82B7}"/>
              </a:ext>
            </a:extLst>
          </p:cNvPr>
          <p:cNvSpPr txBox="1"/>
          <p:nvPr/>
        </p:nvSpPr>
        <p:spPr>
          <a:xfrm>
            <a:off x="2164982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to think about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800" b="1" i="1" dirty="0">
                <a:solidFill>
                  <a:srgbClr val="103356"/>
                </a:solidFill>
              </a:rPr>
              <a:t>threats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EBF6295B-6286-8806-742C-ED89F95EEF18}"/>
              </a:ext>
            </a:extLst>
          </p:cNvPr>
          <p:cNvSpPr/>
          <p:nvPr/>
        </p:nvSpPr>
        <p:spPr>
          <a:xfrm rot="16200000">
            <a:off x="3863165" y="1496669"/>
            <a:ext cx="225831" cy="7508338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395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37F70984-D7C1-7821-886F-9B812EF9A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09FD2-4885-BBC4-C8AB-EB7536C2223B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56503-64E3-FF91-7F58-720A031B4AEE}"/>
              </a:ext>
            </a:extLst>
          </p:cNvPr>
          <p:cNvSpPr txBox="1"/>
          <p:nvPr/>
        </p:nvSpPr>
        <p:spPr>
          <a:xfrm>
            <a:off x="5256049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Tech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BBECE-1738-562C-3360-4E63D707033C}"/>
              </a:ext>
            </a:extLst>
          </p:cNvPr>
          <p:cNvSpPr txBox="1"/>
          <p:nvPr/>
        </p:nvSpPr>
        <p:spPr>
          <a:xfrm>
            <a:off x="5256049" y="352602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rgbClr val="103356"/>
                </a:solidFill>
              </a:rPr>
              <a:t>Users</a:t>
            </a:r>
            <a:endParaRPr lang="nl-NL" sz="2800" b="1">
              <a:solidFill>
                <a:srgbClr val="10335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90BB6-837F-1459-9ECB-996AD406486B}"/>
              </a:ext>
            </a:extLst>
          </p:cNvPr>
          <p:cNvSpPr txBox="1"/>
          <p:nvPr/>
        </p:nvSpPr>
        <p:spPr>
          <a:xfrm>
            <a:off x="5256049" y="5706572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rgbClr val="103356"/>
                </a:solidFill>
              </a:rPr>
              <a:t>Third-parties</a:t>
            </a:r>
            <a:endParaRPr lang="nl-NL" sz="2800" b="1">
              <a:solidFill>
                <a:srgbClr val="1033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63DD64-58AB-9BF7-09E2-6A6C40C815A6}"/>
              </a:ext>
            </a:extLst>
          </p:cNvPr>
          <p:cNvSpPr txBox="1"/>
          <p:nvPr/>
        </p:nvSpPr>
        <p:spPr>
          <a:xfrm>
            <a:off x="5256049" y="352602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rgbClr val="103356"/>
                </a:solidFill>
              </a:rPr>
              <a:t>Users</a:t>
            </a:r>
            <a:endParaRPr lang="nl-NL" sz="2800" b="1">
              <a:solidFill>
                <a:srgbClr val="10335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B0AEC-DD40-23F0-C36A-21DFD759DB94}"/>
              </a:ext>
            </a:extLst>
          </p:cNvPr>
          <p:cNvSpPr txBox="1"/>
          <p:nvPr/>
        </p:nvSpPr>
        <p:spPr>
          <a:xfrm>
            <a:off x="5256049" y="5706572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rgbClr val="103356"/>
                </a:solidFill>
              </a:rPr>
              <a:t>Third-parties</a:t>
            </a:r>
            <a:endParaRPr lang="nl-NL" sz="2800" b="1">
              <a:solidFill>
                <a:srgbClr val="103356"/>
              </a:solidFill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F4BEA068-DC3E-B330-9A67-3D49217E9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06A19-26F3-8AF5-9A80-198AA7DA2F20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0C774-760D-9D54-E2B5-7369A24FE4E6}"/>
              </a:ext>
            </a:extLst>
          </p:cNvPr>
          <p:cNvSpPr txBox="1"/>
          <p:nvPr/>
        </p:nvSpPr>
        <p:spPr>
          <a:xfrm>
            <a:off x="498190" y="519170"/>
            <a:ext cx="3622196" cy="4482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Every organization has multiple</a:t>
            </a:r>
          </a:p>
          <a:p>
            <a:pPr algn="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Attack surfaces</a:t>
            </a:r>
            <a:endParaRPr lang="nl-NL" sz="2800" b="1" i="1" dirty="0">
              <a:solidFill>
                <a:srgbClr val="103356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69CE5A7-6D67-4A3B-8D16-05FF69D14FF6}"/>
              </a:ext>
            </a:extLst>
          </p:cNvPr>
          <p:cNvSpPr/>
          <p:nvPr/>
        </p:nvSpPr>
        <p:spPr>
          <a:xfrm>
            <a:off x="4124260" y="978247"/>
            <a:ext cx="939624" cy="1487480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9624" h="1487480">
                <a:moveTo>
                  <a:pt x="0" y="5521"/>
                </a:moveTo>
                <a:cubicBezTo>
                  <a:pt x="653743" y="-101684"/>
                  <a:pt x="500292" y="1386580"/>
                  <a:pt x="939624" y="148748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41228-F480-11C0-B424-E38117DE1331}"/>
              </a:ext>
            </a:extLst>
          </p:cNvPr>
          <p:cNvSpPr/>
          <p:nvPr/>
        </p:nvSpPr>
        <p:spPr>
          <a:xfrm>
            <a:off x="4124259" y="936948"/>
            <a:ext cx="1570246" cy="28645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1570246"/>
              <a:gd name="connsiteY0" fmla="*/ 37965 h 277601"/>
              <a:gd name="connsiteX1" fmla="*/ 1570246 w 1570246"/>
              <a:gd name="connsiteY1" fmla="*/ 277601 h 277601"/>
              <a:gd name="connsiteX0" fmla="*/ 0 w 1570246"/>
              <a:gd name="connsiteY0" fmla="*/ 46820 h 286456"/>
              <a:gd name="connsiteX1" fmla="*/ 1570246 w 1570246"/>
              <a:gd name="connsiteY1" fmla="*/ 286456 h 28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70246" h="286456">
                <a:moveTo>
                  <a:pt x="0" y="46820"/>
                </a:moveTo>
                <a:cubicBezTo>
                  <a:pt x="653743" y="-60385"/>
                  <a:pt x="1168751" y="15288"/>
                  <a:pt x="1570246" y="286456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0C89459-407A-1E36-2D79-4897EF24A502}"/>
              </a:ext>
            </a:extLst>
          </p:cNvPr>
          <p:cNvSpPr/>
          <p:nvPr/>
        </p:nvSpPr>
        <p:spPr>
          <a:xfrm>
            <a:off x="4120386" y="980205"/>
            <a:ext cx="901787" cy="2570189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502479"/>
              <a:gd name="connsiteY0" fmla="*/ 4205 h 2394258"/>
              <a:gd name="connsiteX1" fmla="*/ 403597 w 502479"/>
              <a:gd name="connsiteY1" fmla="*/ 2394258 h 2394258"/>
              <a:gd name="connsiteX0" fmla="*/ 0 w 403597"/>
              <a:gd name="connsiteY0" fmla="*/ 4476 h 2394529"/>
              <a:gd name="connsiteX1" fmla="*/ 403597 w 403597"/>
              <a:gd name="connsiteY1" fmla="*/ 2394529 h 2394529"/>
              <a:gd name="connsiteX0" fmla="*/ 0 w 441434"/>
              <a:gd name="connsiteY0" fmla="*/ 4491 h 2388238"/>
              <a:gd name="connsiteX1" fmla="*/ 441434 w 441434"/>
              <a:gd name="connsiteY1" fmla="*/ 2388238 h 2388238"/>
              <a:gd name="connsiteX0" fmla="*/ 0 w 901787"/>
              <a:gd name="connsiteY0" fmla="*/ 4102 h 2570729"/>
              <a:gd name="connsiteX1" fmla="*/ 901787 w 901787"/>
              <a:gd name="connsiteY1" fmla="*/ 2570729 h 2570729"/>
              <a:gd name="connsiteX0" fmla="*/ 0 w 901787"/>
              <a:gd name="connsiteY0" fmla="*/ 3562 h 2570189"/>
              <a:gd name="connsiteX1" fmla="*/ 901787 w 901787"/>
              <a:gd name="connsiteY1" fmla="*/ 2570189 h 25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1787" h="2570189">
                <a:moveTo>
                  <a:pt x="0" y="3562"/>
                </a:moveTo>
                <a:cubicBezTo>
                  <a:pt x="653743" y="-103643"/>
                  <a:pt x="159756" y="2242266"/>
                  <a:pt x="901787" y="2570189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AB0172-BE00-6630-AA60-BF83FDFFB6CE}"/>
              </a:ext>
            </a:extLst>
          </p:cNvPr>
          <p:cNvSpPr/>
          <p:nvPr/>
        </p:nvSpPr>
        <p:spPr>
          <a:xfrm>
            <a:off x="4120386" y="980973"/>
            <a:ext cx="1072054" cy="374868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502479"/>
              <a:gd name="connsiteY0" fmla="*/ 4205 h 2394258"/>
              <a:gd name="connsiteX1" fmla="*/ 403597 w 502479"/>
              <a:gd name="connsiteY1" fmla="*/ 2394258 h 2394258"/>
              <a:gd name="connsiteX0" fmla="*/ 0 w 403597"/>
              <a:gd name="connsiteY0" fmla="*/ 4476 h 2394529"/>
              <a:gd name="connsiteX1" fmla="*/ 403597 w 403597"/>
              <a:gd name="connsiteY1" fmla="*/ 2394529 h 2394529"/>
              <a:gd name="connsiteX0" fmla="*/ 0 w 441434"/>
              <a:gd name="connsiteY0" fmla="*/ 4491 h 2388238"/>
              <a:gd name="connsiteX1" fmla="*/ 441434 w 441434"/>
              <a:gd name="connsiteY1" fmla="*/ 2388238 h 2388238"/>
              <a:gd name="connsiteX0" fmla="*/ 0 w 611701"/>
              <a:gd name="connsiteY0" fmla="*/ 2796 h 3553191"/>
              <a:gd name="connsiteX1" fmla="*/ 611701 w 611701"/>
              <a:gd name="connsiteY1" fmla="*/ 3553191 h 3553191"/>
              <a:gd name="connsiteX0" fmla="*/ 0 w 611701"/>
              <a:gd name="connsiteY0" fmla="*/ 2871 h 3553266"/>
              <a:gd name="connsiteX1" fmla="*/ 611701 w 611701"/>
              <a:gd name="connsiteY1" fmla="*/ 3553266 h 3553266"/>
              <a:gd name="connsiteX0" fmla="*/ 0 w 1072054"/>
              <a:gd name="connsiteY0" fmla="*/ 2696 h 3748583"/>
              <a:gd name="connsiteX1" fmla="*/ 1072054 w 1072054"/>
              <a:gd name="connsiteY1" fmla="*/ 3748583 h 3748583"/>
              <a:gd name="connsiteX0" fmla="*/ 0 w 1072054"/>
              <a:gd name="connsiteY0" fmla="*/ 2794 h 3748681"/>
              <a:gd name="connsiteX1" fmla="*/ 1072054 w 1072054"/>
              <a:gd name="connsiteY1" fmla="*/ 3748681 h 374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2054" h="3748681">
                <a:moveTo>
                  <a:pt x="0" y="2794"/>
                </a:moveTo>
                <a:cubicBezTo>
                  <a:pt x="653743" y="-104411"/>
                  <a:pt x="-496090" y="2903649"/>
                  <a:pt x="1072054" y="3748681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3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CD8B70FD-3A7B-A50A-006A-19D5FB08D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DF8C50-7169-CCFC-AAC2-CBC0DE0B54DE}"/>
              </a:ext>
            </a:extLst>
          </p:cNvPr>
          <p:cNvSpPr txBox="1"/>
          <p:nvPr/>
        </p:nvSpPr>
        <p:spPr>
          <a:xfrm>
            <a:off x="479898" y="460805"/>
            <a:ext cx="3640488" cy="935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Adversaries use specific</a:t>
            </a:r>
          </a:p>
          <a:p>
            <a:pPr algn="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Toolkits (TTPs)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000" b="1" i="1" dirty="0">
                <a:solidFill>
                  <a:srgbClr val="103356"/>
                </a:solidFill>
              </a:rPr>
              <a:t>for each target environment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A4A073-6395-D7CE-E477-8A28B65D9C86}"/>
              </a:ext>
            </a:extLst>
          </p:cNvPr>
          <p:cNvSpPr/>
          <p:nvPr/>
        </p:nvSpPr>
        <p:spPr>
          <a:xfrm>
            <a:off x="4124260" y="975813"/>
            <a:ext cx="765330" cy="1426852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5330" h="1426852">
                <a:moveTo>
                  <a:pt x="0" y="7955"/>
                </a:moveTo>
                <a:cubicBezTo>
                  <a:pt x="653743" y="-99250"/>
                  <a:pt x="853440" y="903436"/>
                  <a:pt x="731520" y="1426852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1866691-9619-D73F-61CD-4CD44D973975}"/>
              </a:ext>
            </a:extLst>
          </p:cNvPr>
          <p:cNvSpPr/>
          <p:nvPr/>
        </p:nvSpPr>
        <p:spPr>
          <a:xfrm>
            <a:off x="4124259" y="929339"/>
            <a:ext cx="952238" cy="212084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238" h="212084">
                <a:moveTo>
                  <a:pt x="0" y="54429"/>
                </a:moveTo>
                <a:cubicBezTo>
                  <a:pt x="653743" y="-52776"/>
                  <a:pt x="796685" y="-2328"/>
                  <a:pt x="952238" y="212084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9BEDFB-7524-375B-0221-1CF0FBA2F21B}"/>
              </a:ext>
            </a:extLst>
          </p:cNvPr>
          <p:cNvSpPr/>
          <p:nvPr/>
        </p:nvSpPr>
        <p:spPr>
          <a:xfrm>
            <a:off x="4120386" y="979276"/>
            <a:ext cx="441434" cy="238823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502479"/>
              <a:gd name="connsiteY0" fmla="*/ 4205 h 2394258"/>
              <a:gd name="connsiteX1" fmla="*/ 403597 w 502479"/>
              <a:gd name="connsiteY1" fmla="*/ 2394258 h 2394258"/>
              <a:gd name="connsiteX0" fmla="*/ 0 w 403597"/>
              <a:gd name="connsiteY0" fmla="*/ 4476 h 2394529"/>
              <a:gd name="connsiteX1" fmla="*/ 403597 w 403597"/>
              <a:gd name="connsiteY1" fmla="*/ 2394529 h 2394529"/>
              <a:gd name="connsiteX0" fmla="*/ 0 w 441434"/>
              <a:gd name="connsiteY0" fmla="*/ 4491 h 2388238"/>
              <a:gd name="connsiteX1" fmla="*/ 441434 w 441434"/>
              <a:gd name="connsiteY1" fmla="*/ 2388238 h 238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434" h="2388238">
                <a:moveTo>
                  <a:pt x="0" y="4491"/>
                </a:moveTo>
                <a:cubicBezTo>
                  <a:pt x="653743" y="-102714"/>
                  <a:pt x="-180779" y="1738698"/>
                  <a:pt x="441434" y="238823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EF167F2-034C-1AF8-625B-ABC489335863}"/>
              </a:ext>
            </a:extLst>
          </p:cNvPr>
          <p:cNvSpPr/>
          <p:nvPr/>
        </p:nvSpPr>
        <p:spPr>
          <a:xfrm>
            <a:off x="4120385" y="980896"/>
            <a:ext cx="611701" cy="355326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502479"/>
              <a:gd name="connsiteY0" fmla="*/ 4205 h 2394258"/>
              <a:gd name="connsiteX1" fmla="*/ 403597 w 502479"/>
              <a:gd name="connsiteY1" fmla="*/ 2394258 h 2394258"/>
              <a:gd name="connsiteX0" fmla="*/ 0 w 403597"/>
              <a:gd name="connsiteY0" fmla="*/ 4476 h 2394529"/>
              <a:gd name="connsiteX1" fmla="*/ 403597 w 403597"/>
              <a:gd name="connsiteY1" fmla="*/ 2394529 h 2394529"/>
              <a:gd name="connsiteX0" fmla="*/ 0 w 441434"/>
              <a:gd name="connsiteY0" fmla="*/ 4491 h 2388238"/>
              <a:gd name="connsiteX1" fmla="*/ 441434 w 441434"/>
              <a:gd name="connsiteY1" fmla="*/ 2388238 h 2388238"/>
              <a:gd name="connsiteX0" fmla="*/ 0 w 611701"/>
              <a:gd name="connsiteY0" fmla="*/ 2796 h 3553191"/>
              <a:gd name="connsiteX1" fmla="*/ 611701 w 611701"/>
              <a:gd name="connsiteY1" fmla="*/ 3553191 h 3553191"/>
              <a:gd name="connsiteX0" fmla="*/ 0 w 611701"/>
              <a:gd name="connsiteY0" fmla="*/ 2871 h 3553266"/>
              <a:gd name="connsiteX1" fmla="*/ 611701 w 611701"/>
              <a:gd name="connsiteY1" fmla="*/ 3553266 h 355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1701" h="3553266">
                <a:moveTo>
                  <a:pt x="0" y="2871"/>
                </a:moveTo>
                <a:cubicBezTo>
                  <a:pt x="653743" y="-104334"/>
                  <a:pt x="-596989" y="2821746"/>
                  <a:pt x="611701" y="3553266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3C3B64-6C33-7413-17A2-5778796EAC5D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64DC892D-E3AD-DBE6-BA29-A6815C86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5C86E1-DBA1-22EE-05B3-E9F0847BB81B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36D5A-2C67-F54B-7444-B143C137CD3C}"/>
              </a:ext>
            </a:extLst>
          </p:cNvPr>
          <p:cNvSpPr txBox="1"/>
          <p:nvPr/>
        </p:nvSpPr>
        <p:spPr>
          <a:xfrm>
            <a:off x="498190" y="519170"/>
            <a:ext cx="3622196" cy="4482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Cyber attacks consist of</a:t>
            </a:r>
          </a:p>
          <a:p>
            <a:pPr algn="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Attack chains</a:t>
            </a:r>
            <a:endParaRPr lang="nl-NL" sz="2800" b="1" i="1" dirty="0">
              <a:solidFill>
                <a:srgbClr val="103356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B21054D-FF07-B280-52F9-E0C8772C7654}"/>
              </a:ext>
            </a:extLst>
          </p:cNvPr>
          <p:cNvSpPr/>
          <p:nvPr/>
        </p:nvSpPr>
        <p:spPr>
          <a:xfrm>
            <a:off x="4124260" y="977069"/>
            <a:ext cx="2856711" cy="225801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2749506"/>
              <a:gd name="connsiteY0" fmla="*/ 3622 h 2305388"/>
              <a:gd name="connsiteX1" fmla="*/ 2749506 w 2749506"/>
              <a:gd name="connsiteY1" fmla="*/ 2305388 h 2305388"/>
              <a:gd name="connsiteX0" fmla="*/ 0 w 2749506"/>
              <a:gd name="connsiteY0" fmla="*/ 6449 h 2308215"/>
              <a:gd name="connsiteX1" fmla="*/ 2749506 w 2749506"/>
              <a:gd name="connsiteY1" fmla="*/ 2308215 h 2308215"/>
              <a:gd name="connsiteX0" fmla="*/ 0 w 2856711"/>
              <a:gd name="connsiteY0" fmla="*/ 6699 h 2258016"/>
              <a:gd name="connsiteX1" fmla="*/ 2856711 w 2856711"/>
              <a:gd name="connsiteY1" fmla="*/ 2258016 h 225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6711" h="2258016">
                <a:moveTo>
                  <a:pt x="0" y="6699"/>
                </a:moveTo>
                <a:cubicBezTo>
                  <a:pt x="653743" y="-100506"/>
                  <a:pt x="2556116" y="1097674"/>
                  <a:pt x="2856711" y="2258016"/>
                </a:cubicBezTo>
              </a:path>
            </a:pathLst>
          </a:custGeom>
          <a:noFill/>
          <a:ln w="9525">
            <a:gradFill>
              <a:gsLst>
                <a:gs pos="0">
                  <a:srgbClr val="103356"/>
                </a:gs>
                <a:gs pos="52000">
                  <a:srgbClr val="103356"/>
                </a:gs>
                <a:gs pos="6300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C8D833-628C-517A-01F6-3E62BB0E27BE}"/>
              </a:ext>
            </a:extLst>
          </p:cNvPr>
          <p:cNvSpPr/>
          <p:nvPr/>
        </p:nvSpPr>
        <p:spPr>
          <a:xfrm>
            <a:off x="4120387" y="978095"/>
            <a:ext cx="1406284" cy="167051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502479"/>
              <a:gd name="connsiteY0" fmla="*/ 4205 h 2394258"/>
              <a:gd name="connsiteX1" fmla="*/ 403597 w 502479"/>
              <a:gd name="connsiteY1" fmla="*/ 2394258 h 2394258"/>
              <a:gd name="connsiteX0" fmla="*/ 0 w 403597"/>
              <a:gd name="connsiteY0" fmla="*/ 4476 h 2394529"/>
              <a:gd name="connsiteX1" fmla="*/ 403597 w 403597"/>
              <a:gd name="connsiteY1" fmla="*/ 2394529 h 2394529"/>
              <a:gd name="connsiteX0" fmla="*/ 0 w 441434"/>
              <a:gd name="connsiteY0" fmla="*/ 4491 h 2388238"/>
              <a:gd name="connsiteX1" fmla="*/ 441434 w 441434"/>
              <a:gd name="connsiteY1" fmla="*/ 2388238 h 2388238"/>
              <a:gd name="connsiteX0" fmla="*/ 0 w 901787"/>
              <a:gd name="connsiteY0" fmla="*/ 4102 h 2570729"/>
              <a:gd name="connsiteX1" fmla="*/ 901787 w 901787"/>
              <a:gd name="connsiteY1" fmla="*/ 2570729 h 2570729"/>
              <a:gd name="connsiteX0" fmla="*/ 0 w 901787"/>
              <a:gd name="connsiteY0" fmla="*/ 3562 h 2570189"/>
              <a:gd name="connsiteX1" fmla="*/ 901787 w 901787"/>
              <a:gd name="connsiteY1" fmla="*/ 2570189 h 2570189"/>
              <a:gd name="connsiteX0" fmla="*/ 0 w 1406284"/>
              <a:gd name="connsiteY0" fmla="*/ 5671 h 1670511"/>
              <a:gd name="connsiteX1" fmla="*/ 1406284 w 1406284"/>
              <a:gd name="connsiteY1" fmla="*/ 1670511 h 167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6284" h="1670511">
                <a:moveTo>
                  <a:pt x="0" y="5671"/>
                </a:moveTo>
                <a:cubicBezTo>
                  <a:pt x="653743" y="-101534"/>
                  <a:pt x="664253" y="1342588"/>
                  <a:pt x="1406284" y="1670511"/>
                </a:cubicBezTo>
              </a:path>
            </a:pathLst>
          </a:custGeom>
          <a:noFill/>
          <a:ln w="9525">
            <a:gradFill>
              <a:gsLst>
                <a:gs pos="0">
                  <a:schemeClr val="tx1"/>
                </a:gs>
                <a:gs pos="74000">
                  <a:schemeClr val="tx1"/>
                </a:gs>
                <a:gs pos="83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3C793B3-94FC-EC23-1767-2EC40064B9A9}"/>
              </a:ext>
            </a:extLst>
          </p:cNvPr>
          <p:cNvSpPr/>
          <p:nvPr/>
        </p:nvSpPr>
        <p:spPr>
          <a:xfrm>
            <a:off x="4120386" y="977201"/>
            <a:ext cx="340534" cy="149483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502479"/>
              <a:gd name="connsiteY0" fmla="*/ 4205 h 2394258"/>
              <a:gd name="connsiteX1" fmla="*/ 403597 w 502479"/>
              <a:gd name="connsiteY1" fmla="*/ 2394258 h 2394258"/>
              <a:gd name="connsiteX0" fmla="*/ 0 w 403597"/>
              <a:gd name="connsiteY0" fmla="*/ 4476 h 2394529"/>
              <a:gd name="connsiteX1" fmla="*/ 403597 w 403597"/>
              <a:gd name="connsiteY1" fmla="*/ 2394529 h 2394529"/>
              <a:gd name="connsiteX0" fmla="*/ 0 w 441434"/>
              <a:gd name="connsiteY0" fmla="*/ 4491 h 2388238"/>
              <a:gd name="connsiteX1" fmla="*/ 441434 w 441434"/>
              <a:gd name="connsiteY1" fmla="*/ 2388238 h 2388238"/>
              <a:gd name="connsiteX0" fmla="*/ 0 w 611701"/>
              <a:gd name="connsiteY0" fmla="*/ 2796 h 3553191"/>
              <a:gd name="connsiteX1" fmla="*/ 611701 w 611701"/>
              <a:gd name="connsiteY1" fmla="*/ 3553191 h 3553191"/>
              <a:gd name="connsiteX0" fmla="*/ 0 w 611701"/>
              <a:gd name="connsiteY0" fmla="*/ 2871 h 3553266"/>
              <a:gd name="connsiteX1" fmla="*/ 611701 w 611701"/>
              <a:gd name="connsiteY1" fmla="*/ 3553266 h 3553266"/>
              <a:gd name="connsiteX0" fmla="*/ 0 w 1072054"/>
              <a:gd name="connsiteY0" fmla="*/ 2696 h 3748583"/>
              <a:gd name="connsiteX1" fmla="*/ 1072054 w 1072054"/>
              <a:gd name="connsiteY1" fmla="*/ 3748583 h 3748583"/>
              <a:gd name="connsiteX0" fmla="*/ 0 w 1072054"/>
              <a:gd name="connsiteY0" fmla="*/ 2794 h 3748681"/>
              <a:gd name="connsiteX1" fmla="*/ 1072054 w 1072054"/>
              <a:gd name="connsiteY1" fmla="*/ 3748681 h 3748681"/>
              <a:gd name="connsiteX0" fmla="*/ 301646 w 642180"/>
              <a:gd name="connsiteY0" fmla="*/ 10244 h 1498509"/>
              <a:gd name="connsiteX1" fmla="*/ 642180 w 642180"/>
              <a:gd name="connsiteY1" fmla="*/ 1498509 h 1498509"/>
              <a:gd name="connsiteX0" fmla="*/ 0 w 340534"/>
              <a:gd name="connsiteY0" fmla="*/ 6566 h 1494831"/>
              <a:gd name="connsiteX1" fmla="*/ 340534 w 340534"/>
              <a:gd name="connsiteY1" fmla="*/ 1494831 h 149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0534" h="1494831">
                <a:moveTo>
                  <a:pt x="0" y="6566"/>
                </a:moveTo>
                <a:cubicBezTo>
                  <a:pt x="653743" y="-100639"/>
                  <a:pt x="33631" y="1135376"/>
                  <a:pt x="340534" y="1494831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0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525FAC-7DF3-BCF3-3163-8C1E8A69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F4DC0-008F-9756-7511-5D6D8F677FDD}"/>
              </a:ext>
            </a:extLst>
          </p:cNvPr>
          <p:cNvSpPr txBox="1"/>
          <p:nvPr/>
        </p:nvSpPr>
        <p:spPr>
          <a:xfrm>
            <a:off x="8418349" y="5242102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rgbClr val="103356"/>
                </a:solidFill>
              </a:rPr>
              <a:t>Business</a:t>
            </a:r>
            <a:endParaRPr lang="nl-NL" sz="2800" b="1">
              <a:solidFill>
                <a:srgbClr val="10335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C9C89-1CA0-E070-FE35-DE93ECFB64FA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7F7CA-1580-A5E2-8924-DC805433526C}"/>
              </a:ext>
            </a:extLst>
          </p:cNvPr>
          <p:cNvSpPr txBox="1"/>
          <p:nvPr/>
        </p:nvSpPr>
        <p:spPr>
          <a:xfrm>
            <a:off x="5703999" y="309256"/>
            <a:ext cx="4500178" cy="4482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Complex dependencies between IT and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800" b="1" i="1" dirty="0">
                <a:solidFill>
                  <a:srgbClr val="103356"/>
                </a:solidFill>
              </a:rPr>
              <a:t>Business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6835ABE-C6D8-9D94-73A1-820DA7E5454B}"/>
              </a:ext>
            </a:extLst>
          </p:cNvPr>
          <p:cNvSpPr/>
          <p:nvPr/>
        </p:nvSpPr>
        <p:spPr>
          <a:xfrm>
            <a:off x="7852018" y="800100"/>
            <a:ext cx="1031289" cy="3491800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684255 w 1031289"/>
              <a:gd name="connsiteY0" fmla="*/ 0 h 3491800"/>
              <a:gd name="connsiteX1" fmla="*/ 1031289 w 1031289"/>
              <a:gd name="connsiteY1" fmla="*/ 3491800 h 349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1289" h="3491800">
                <a:moveTo>
                  <a:pt x="684255" y="0"/>
                </a:moveTo>
                <a:cubicBezTo>
                  <a:pt x="-263779" y="94593"/>
                  <a:pt x="-297219" y="1852184"/>
                  <a:pt x="1031289" y="349180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727D59C-7AB1-0E5B-22BB-805AA311AD18}"/>
              </a:ext>
            </a:extLst>
          </p:cNvPr>
          <p:cNvSpPr/>
          <p:nvPr/>
        </p:nvSpPr>
        <p:spPr>
          <a:xfrm>
            <a:off x="8122645" y="796636"/>
            <a:ext cx="1000299" cy="1956550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395521 w 1120736"/>
              <a:gd name="connsiteY0" fmla="*/ 0 h 2219786"/>
              <a:gd name="connsiteX1" fmla="*/ 1120736 w 1120736"/>
              <a:gd name="connsiteY1" fmla="*/ 2219786 h 2219786"/>
              <a:gd name="connsiteX0" fmla="*/ 441338 w 1000299"/>
              <a:gd name="connsiteY0" fmla="*/ 0 h 1956550"/>
              <a:gd name="connsiteX1" fmla="*/ 1000299 w 1000299"/>
              <a:gd name="connsiteY1" fmla="*/ 1956550 h 195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299" h="1956550">
                <a:moveTo>
                  <a:pt x="441338" y="0"/>
                </a:moveTo>
                <a:cubicBezTo>
                  <a:pt x="-405797" y="88287"/>
                  <a:pt x="69082" y="1502501"/>
                  <a:pt x="1000299" y="195655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A3A74E0-A4A5-CCD4-26E1-3849EAAF9F60}"/>
              </a:ext>
            </a:extLst>
          </p:cNvPr>
          <p:cNvSpPr/>
          <p:nvPr/>
        </p:nvSpPr>
        <p:spPr>
          <a:xfrm>
            <a:off x="8354526" y="800100"/>
            <a:ext cx="519333" cy="73598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514612 w 981272"/>
              <a:gd name="connsiteY0" fmla="*/ 0 h 1002688"/>
              <a:gd name="connsiteX1" fmla="*/ 981272 w 981272"/>
              <a:gd name="connsiteY1" fmla="*/ 1002688 h 1002688"/>
              <a:gd name="connsiteX0" fmla="*/ 380307 w 846967"/>
              <a:gd name="connsiteY0" fmla="*/ 0 h 1002688"/>
              <a:gd name="connsiteX1" fmla="*/ 846967 w 846967"/>
              <a:gd name="connsiteY1" fmla="*/ 1002688 h 1002688"/>
              <a:gd name="connsiteX0" fmla="*/ 283698 w 750358"/>
              <a:gd name="connsiteY0" fmla="*/ 0 h 1002688"/>
              <a:gd name="connsiteX1" fmla="*/ 750358 w 750358"/>
              <a:gd name="connsiteY1" fmla="*/ 1002688 h 1002688"/>
              <a:gd name="connsiteX0" fmla="*/ 317979 w 625311"/>
              <a:gd name="connsiteY0" fmla="*/ 0 h 735988"/>
              <a:gd name="connsiteX1" fmla="*/ 625311 w 625311"/>
              <a:gd name="connsiteY1" fmla="*/ 735988 h 735988"/>
              <a:gd name="connsiteX0" fmla="*/ 212001 w 519333"/>
              <a:gd name="connsiteY0" fmla="*/ 0 h 735988"/>
              <a:gd name="connsiteX1" fmla="*/ 519333 w 519333"/>
              <a:gd name="connsiteY1" fmla="*/ 735988 h 73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9333" h="735988">
                <a:moveTo>
                  <a:pt x="212001" y="0"/>
                </a:moveTo>
                <a:cubicBezTo>
                  <a:pt x="-276326" y="73190"/>
                  <a:pt x="187206" y="622474"/>
                  <a:pt x="519333" y="73598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596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64DC892D-E3AD-DBE6-BA29-A6815C86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5C86E1-DBA1-22EE-05B3-E9F0847BB81B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F1E108-6017-FA47-CC70-CF0E19C55889}"/>
              </a:ext>
            </a:extLst>
          </p:cNvPr>
          <p:cNvSpPr/>
          <p:nvPr/>
        </p:nvSpPr>
        <p:spPr>
          <a:xfrm>
            <a:off x="2907161" y="4256690"/>
            <a:ext cx="6016122" cy="16080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0DBAF-CD46-357C-A54C-EB5434AAB7E0}"/>
              </a:ext>
            </a:extLst>
          </p:cNvPr>
          <p:cNvSpPr txBox="1"/>
          <p:nvPr/>
        </p:nvSpPr>
        <p:spPr>
          <a:xfrm>
            <a:off x="-335447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Strategic threats</a:t>
            </a: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Who and why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7738F697-FD31-4AD5-C3E6-CAE7CD01B943}"/>
              </a:ext>
            </a:extLst>
          </p:cNvPr>
          <p:cNvSpPr/>
          <p:nvPr/>
        </p:nvSpPr>
        <p:spPr>
          <a:xfrm rot="16200000">
            <a:off x="1362738" y="3997096"/>
            <a:ext cx="225831" cy="2507484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0C0162-23F2-AE6D-3912-38F626060034}"/>
              </a:ext>
            </a:extLst>
          </p:cNvPr>
          <p:cNvSpPr txBox="1"/>
          <p:nvPr/>
        </p:nvSpPr>
        <p:spPr>
          <a:xfrm>
            <a:off x="4192411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Tactical threats</a:t>
            </a: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and where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DFF02174-DF1A-9F86-8557-0E5948C47330}"/>
              </a:ext>
            </a:extLst>
          </p:cNvPr>
          <p:cNvSpPr/>
          <p:nvPr/>
        </p:nvSpPr>
        <p:spPr>
          <a:xfrm rot="16200000">
            <a:off x="5890596" y="3308524"/>
            <a:ext cx="225831" cy="3884628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92CDE08-6453-B1C1-8E14-1E764D9AC77C}"/>
              </a:ext>
            </a:extLst>
          </p:cNvPr>
          <p:cNvSpPr txBox="1">
            <a:spLocks/>
          </p:cNvSpPr>
          <p:nvPr/>
        </p:nvSpPr>
        <p:spPr>
          <a:xfrm>
            <a:off x="8362031" y="617251"/>
            <a:ext cx="3682824" cy="52352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Strategic threats</a:t>
            </a:r>
          </a:p>
          <a:p>
            <a:pPr lvl="2"/>
            <a:r>
              <a:rPr lang="en-US" dirty="0"/>
              <a:t>Where the threats are coming from and what they are targeting</a:t>
            </a:r>
          </a:p>
          <a:p>
            <a:pPr lvl="2"/>
            <a:r>
              <a:rPr lang="en-US" dirty="0"/>
              <a:t>The people </a:t>
            </a:r>
            <a:r>
              <a:rPr lang="en-US" sz="2000" dirty="0">
                <a:latin typeface="Corbel Light" panose="020B0303020204020204" pitchFamily="34" charset="0"/>
              </a:rPr>
              <a:t>(“threat actors”)</a:t>
            </a:r>
            <a:br>
              <a:rPr lang="en-US" dirty="0"/>
            </a:br>
            <a:r>
              <a:rPr lang="en-US" dirty="0"/>
              <a:t>and their motivations</a:t>
            </a:r>
          </a:p>
          <a:p>
            <a:pPr>
              <a:spcBef>
                <a:spcPts val="4200"/>
              </a:spcBef>
            </a:pPr>
            <a:r>
              <a:rPr lang="en-US" dirty="0"/>
              <a:t>Tactical threats</a:t>
            </a:r>
          </a:p>
          <a:p>
            <a:pPr lvl="2"/>
            <a:r>
              <a:rPr lang="en-US" dirty="0"/>
              <a:t>How cyberattacks manifest in practice</a:t>
            </a:r>
          </a:p>
          <a:p>
            <a:pPr lvl="2"/>
            <a:r>
              <a:rPr lang="en-US" dirty="0"/>
              <a:t>The tools and techniques </a:t>
            </a:r>
            <a:r>
              <a:rPr lang="en-US" sz="2000" dirty="0">
                <a:latin typeface="Corbel Light" panose="020B0303020204020204" pitchFamily="34" charset="0"/>
              </a:rPr>
              <a:t>(“TTPs”)</a:t>
            </a:r>
            <a:br>
              <a:rPr lang="en-US" sz="2000" dirty="0">
                <a:latin typeface="Corbel Light" panose="020B0303020204020204" pitchFamily="34" charset="0"/>
              </a:rPr>
            </a:br>
            <a:r>
              <a:rPr lang="en-US" dirty="0"/>
              <a:t>used by threat actors</a:t>
            </a:r>
            <a:endParaRPr lang="en-US" sz="2000" dirty="0">
              <a:latin typeface="Corbel Light" panose="020B0303020204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F2EA162-DC66-8AE0-8BCB-85D2F94F4DB1}"/>
              </a:ext>
            </a:extLst>
          </p:cNvPr>
          <p:cNvSpPr/>
          <p:nvPr/>
        </p:nvSpPr>
        <p:spPr>
          <a:xfrm>
            <a:off x="1851246" y="378259"/>
            <a:ext cx="6463119" cy="1209709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514612 w 981272"/>
              <a:gd name="connsiteY0" fmla="*/ 0 h 1002688"/>
              <a:gd name="connsiteX1" fmla="*/ 981272 w 981272"/>
              <a:gd name="connsiteY1" fmla="*/ 1002688 h 1002688"/>
              <a:gd name="connsiteX0" fmla="*/ 380307 w 846967"/>
              <a:gd name="connsiteY0" fmla="*/ 0 h 1002688"/>
              <a:gd name="connsiteX1" fmla="*/ 846967 w 846967"/>
              <a:gd name="connsiteY1" fmla="*/ 1002688 h 1002688"/>
              <a:gd name="connsiteX0" fmla="*/ 283698 w 750358"/>
              <a:gd name="connsiteY0" fmla="*/ 0 h 1002688"/>
              <a:gd name="connsiteX1" fmla="*/ 750358 w 750358"/>
              <a:gd name="connsiteY1" fmla="*/ 1002688 h 1002688"/>
              <a:gd name="connsiteX0" fmla="*/ 317979 w 625311"/>
              <a:gd name="connsiteY0" fmla="*/ 0 h 735988"/>
              <a:gd name="connsiteX1" fmla="*/ 625311 w 625311"/>
              <a:gd name="connsiteY1" fmla="*/ 735988 h 735988"/>
              <a:gd name="connsiteX0" fmla="*/ 212001 w 519333"/>
              <a:gd name="connsiteY0" fmla="*/ 0 h 735988"/>
              <a:gd name="connsiteX1" fmla="*/ 519333 w 519333"/>
              <a:gd name="connsiteY1" fmla="*/ 735988 h 735988"/>
              <a:gd name="connsiteX0" fmla="*/ 6352808 w 6352808"/>
              <a:gd name="connsiteY0" fmla="*/ 0 h 282031"/>
              <a:gd name="connsiteX1" fmla="*/ 12906 w 6352808"/>
              <a:gd name="connsiteY1" fmla="*/ 282031 h 282031"/>
              <a:gd name="connsiteX0" fmla="*/ 6339902 w 6339902"/>
              <a:gd name="connsiteY0" fmla="*/ 291215 h 573246"/>
              <a:gd name="connsiteX1" fmla="*/ 0 w 6339902"/>
              <a:gd name="connsiteY1" fmla="*/ 573246 h 573246"/>
              <a:gd name="connsiteX0" fmla="*/ 6275051 w 6275051"/>
              <a:gd name="connsiteY0" fmla="*/ 286885 h 575401"/>
              <a:gd name="connsiteX1" fmla="*/ 0 w 6275051"/>
              <a:gd name="connsiteY1" fmla="*/ 575401 h 575401"/>
              <a:gd name="connsiteX0" fmla="*/ 6275051 w 6275051"/>
              <a:gd name="connsiteY0" fmla="*/ 402955 h 691471"/>
              <a:gd name="connsiteX1" fmla="*/ 0 w 6275051"/>
              <a:gd name="connsiteY1" fmla="*/ 691471 h 691471"/>
              <a:gd name="connsiteX0" fmla="*/ 6275051 w 6275051"/>
              <a:gd name="connsiteY0" fmla="*/ 503172 h 791688"/>
              <a:gd name="connsiteX1" fmla="*/ 0 w 6275051"/>
              <a:gd name="connsiteY1" fmla="*/ 791688 h 791688"/>
              <a:gd name="connsiteX0" fmla="*/ 6275051 w 6275051"/>
              <a:gd name="connsiteY0" fmla="*/ 495868 h 784384"/>
              <a:gd name="connsiteX1" fmla="*/ 0 w 6275051"/>
              <a:gd name="connsiteY1" fmla="*/ 784384 h 784384"/>
              <a:gd name="connsiteX0" fmla="*/ 6275051 w 6275051"/>
              <a:gd name="connsiteY0" fmla="*/ 391909 h 680425"/>
              <a:gd name="connsiteX1" fmla="*/ 0 w 6275051"/>
              <a:gd name="connsiteY1" fmla="*/ 680425 h 680425"/>
              <a:gd name="connsiteX0" fmla="*/ 6275051 w 6275051"/>
              <a:gd name="connsiteY0" fmla="*/ 480948 h 769464"/>
              <a:gd name="connsiteX1" fmla="*/ 0 w 6275051"/>
              <a:gd name="connsiteY1" fmla="*/ 769464 h 769464"/>
              <a:gd name="connsiteX0" fmla="*/ 6463119 w 6463119"/>
              <a:gd name="connsiteY0" fmla="*/ 334818 h 1116202"/>
              <a:gd name="connsiteX1" fmla="*/ 0 w 6463119"/>
              <a:gd name="connsiteY1" fmla="*/ 1116202 h 1116202"/>
              <a:gd name="connsiteX0" fmla="*/ 6463119 w 6463119"/>
              <a:gd name="connsiteY0" fmla="*/ 428325 h 1209709"/>
              <a:gd name="connsiteX1" fmla="*/ 0 w 6463119"/>
              <a:gd name="connsiteY1" fmla="*/ 1209709 h 120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63119" h="1209709">
                <a:moveTo>
                  <a:pt x="6463119" y="428325"/>
                </a:moveTo>
                <a:cubicBezTo>
                  <a:pt x="3199167" y="-348034"/>
                  <a:pt x="925984" y="-58155"/>
                  <a:pt x="0" y="1209709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5F9F7EA-0625-C841-DF15-48AC691200A8}"/>
              </a:ext>
            </a:extLst>
          </p:cNvPr>
          <p:cNvSpPr/>
          <p:nvPr/>
        </p:nvSpPr>
        <p:spPr>
          <a:xfrm>
            <a:off x="7357102" y="3672479"/>
            <a:ext cx="1009144" cy="72564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514612 w 981272"/>
              <a:gd name="connsiteY0" fmla="*/ 0 h 1002688"/>
              <a:gd name="connsiteX1" fmla="*/ 981272 w 981272"/>
              <a:gd name="connsiteY1" fmla="*/ 1002688 h 1002688"/>
              <a:gd name="connsiteX0" fmla="*/ 380307 w 846967"/>
              <a:gd name="connsiteY0" fmla="*/ 0 h 1002688"/>
              <a:gd name="connsiteX1" fmla="*/ 846967 w 846967"/>
              <a:gd name="connsiteY1" fmla="*/ 1002688 h 1002688"/>
              <a:gd name="connsiteX0" fmla="*/ 283698 w 750358"/>
              <a:gd name="connsiteY0" fmla="*/ 0 h 1002688"/>
              <a:gd name="connsiteX1" fmla="*/ 750358 w 750358"/>
              <a:gd name="connsiteY1" fmla="*/ 1002688 h 1002688"/>
              <a:gd name="connsiteX0" fmla="*/ 317979 w 625311"/>
              <a:gd name="connsiteY0" fmla="*/ 0 h 735988"/>
              <a:gd name="connsiteX1" fmla="*/ 625311 w 625311"/>
              <a:gd name="connsiteY1" fmla="*/ 735988 h 735988"/>
              <a:gd name="connsiteX0" fmla="*/ 212001 w 519333"/>
              <a:gd name="connsiteY0" fmla="*/ 0 h 735988"/>
              <a:gd name="connsiteX1" fmla="*/ 519333 w 519333"/>
              <a:gd name="connsiteY1" fmla="*/ 735988 h 735988"/>
              <a:gd name="connsiteX0" fmla="*/ 6352808 w 6352808"/>
              <a:gd name="connsiteY0" fmla="*/ 0 h 282031"/>
              <a:gd name="connsiteX1" fmla="*/ 12906 w 6352808"/>
              <a:gd name="connsiteY1" fmla="*/ 282031 h 282031"/>
              <a:gd name="connsiteX0" fmla="*/ 6339902 w 6339902"/>
              <a:gd name="connsiteY0" fmla="*/ 291215 h 573246"/>
              <a:gd name="connsiteX1" fmla="*/ 0 w 6339902"/>
              <a:gd name="connsiteY1" fmla="*/ 573246 h 573246"/>
              <a:gd name="connsiteX0" fmla="*/ 6275051 w 6275051"/>
              <a:gd name="connsiteY0" fmla="*/ 286885 h 575401"/>
              <a:gd name="connsiteX1" fmla="*/ 0 w 6275051"/>
              <a:gd name="connsiteY1" fmla="*/ 575401 h 575401"/>
              <a:gd name="connsiteX0" fmla="*/ 6275051 w 6275051"/>
              <a:gd name="connsiteY0" fmla="*/ 402955 h 691471"/>
              <a:gd name="connsiteX1" fmla="*/ 0 w 6275051"/>
              <a:gd name="connsiteY1" fmla="*/ 691471 h 691471"/>
              <a:gd name="connsiteX0" fmla="*/ 6275051 w 6275051"/>
              <a:gd name="connsiteY0" fmla="*/ 503172 h 791688"/>
              <a:gd name="connsiteX1" fmla="*/ 0 w 6275051"/>
              <a:gd name="connsiteY1" fmla="*/ 791688 h 791688"/>
              <a:gd name="connsiteX0" fmla="*/ 6275051 w 6275051"/>
              <a:gd name="connsiteY0" fmla="*/ 495868 h 784384"/>
              <a:gd name="connsiteX1" fmla="*/ 0 w 6275051"/>
              <a:gd name="connsiteY1" fmla="*/ 784384 h 784384"/>
              <a:gd name="connsiteX0" fmla="*/ 6275051 w 6275051"/>
              <a:gd name="connsiteY0" fmla="*/ 391909 h 680425"/>
              <a:gd name="connsiteX1" fmla="*/ 0 w 6275051"/>
              <a:gd name="connsiteY1" fmla="*/ 680425 h 680425"/>
              <a:gd name="connsiteX0" fmla="*/ 6275051 w 6275051"/>
              <a:gd name="connsiteY0" fmla="*/ 480948 h 769464"/>
              <a:gd name="connsiteX1" fmla="*/ 0 w 6275051"/>
              <a:gd name="connsiteY1" fmla="*/ 769464 h 769464"/>
              <a:gd name="connsiteX0" fmla="*/ 1628598 w 1628598"/>
              <a:gd name="connsiteY0" fmla="*/ 375806 h 988577"/>
              <a:gd name="connsiteX1" fmla="*/ 619454 w 1628598"/>
              <a:gd name="connsiteY1" fmla="*/ 988577 h 988577"/>
              <a:gd name="connsiteX0" fmla="*/ 1698516 w 1698516"/>
              <a:gd name="connsiteY0" fmla="*/ 204801 h 856796"/>
              <a:gd name="connsiteX1" fmla="*/ 689372 w 1698516"/>
              <a:gd name="connsiteY1" fmla="*/ 817572 h 856796"/>
              <a:gd name="connsiteX0" fmla="*/ 1009144 w 1009144"/>
              <a:gd name="connsiteY0" fmla="*/ 99 h 677372"/>
              <a:gd name="connsiteX1" fmla="*/ 0 w 1009144"/>
              <a:gd name="connsiteY1" fmla="*/ 612870 h 677372"/>
              <a:gd name="connsiteX0" fmla="*/ 1009144 w 1009144"/>
              <a:gd name="connsiteY0" fmla="*/ 86 h 725646"/>
              <a:gd name="connsiteX1" fmla="*/ 0 w 1009144"/>
              <a:gd name="connsiteY1" fmla="*/ 612857 h 72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9144" h="725646">
                <a:moveTo>
                  <a:pt x="1009144" y="86"/>
                </a:moveTo>
                <a:cubicBezTo>
                  <a:pt x="754281" y="-11030"/>
                  <a:pt x="407175" y="1070033"/>
                  <a:pt x="0" y="612857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97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64DC892D-E3AD-DBE6-BA29-A6815C86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E44958-3A1A-2C04-D5A1-80E186DF15BA}"/>
              </a:ext>
            </a:extLst>
          </p:cNvPr>
          <p:cNvSpPr/>
          <p:nvPr/>
        </p:nvSpPr>
        <p:spPr>
          <a:xfrm>
            <a:off x="2907161" y="4256690"/>
            <a:ext cx="6016122" cy="16080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C86E1-DBA1-22EE-05B3-E9F0847BB81B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F1E108-6017-FA47-CC70-CF0E19C55889}"/>
              </a:ext>
            </a:extLst>
          </p:cNvPr>
          <p:cNvSpPr/>
          <p:nvPr/>
        </p:nvSpPr>
        <p:spPr>
          <a:xfrm>
            <a:off x="2907161" y="4256690"/>
            <a:ext cx="6016122" cy="16080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0DBAF-CD46-357C-A54C-EB5434AAB7E0}"/>
              </a:ext>
            </a:extLst>
          </p:cNvPr>
          <p:cNvSpPr txBox="1"/>
          <p:nvPr/>
        </p:nvSpPr>
        <p:spPr>
          <a:xfrm>
            <a:off x="-335447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Strategic threats</a:t>
            </a: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Who and why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7738F697-FD31-4AD5-C3E6-CAE7CD01B943}"/>
              </a:ext>
            </a:extLst>
          </p:cNvPr>
          <p:cNvSpPr/>
          <p:nvPr/>
        </p:nvSpPr>
        <p:spPr>
          <a:xfrm rot="16200000">
            <a:off x="1362738" y="3997096"/>
            <a:ext cx="225831" cy="2507484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0C0162-23F2-AE6D-3912-38F626060034}"/>
              </a:ext>
            </a:extLst>
          </p:cNvPr>
          <p:cNvSpPr txBox="1"/>
          <p:nvPr/>
        </p:nvSpPr>
        <p:spPr>
          <a:xfrm>
            <a:off x="4192411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Tactical threats</a:t>
            </a: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and where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DFF02174-DF1A-9F86-8557-0E5948C47330}"/>
              </a:ext>
            </a:extLst>
          </p:cNvPr>
          <p:cNvSpPr/>
          <p:nvPr/>
        </p:nvSpPr>
        <p:spPr>
          <a:xfrm rot="16200000">
            <a:off x="5890596" y="3308524"/>
            <a:ext cx="225831" cy="3884628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DCA282-0A79-7545-282E-CBFD840ABDCD}"/>
              </a:ext>
            </a:extLst>
          </p:cNvPr>
          <p:cNvSpPr/>
          <p:nvPr/>
        </p:nvSpPr>
        <p:spPr>
          <a:xfrm>
            <a:off x="3966604" y="5125310"/>
            <a:ext cx="4148293" cy="102324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92CDE08-6453-B1C1-8E14-1E764D9AC77C}"/>
              </a:ext>
            </a:extLst>
          </p:cNvPr>
          <p:cNvSpPr txBox="1">
            <a:spLocks/>
          </p:cNvSpPr>
          <p:nvPr/>
        </p:nvSpPr>
        <p:spPr>
          <a:xfrm>
            <a:off x="8362031" y="617251"/>
            <a:ext cx="3682824" cy="52906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Strategic threats</a:t>
            </a:r>
          </a:p>
          <a:p>
            <a:pPr lvl="2"/>
            <a:r>
              <a:rPr lang="en-US" dirty="0"/>
              <a:t>Where the threats are coming from and what they are targeting</a:t>
            </a:r>
          </a:p>
          <a:p>
            <a:pPr lvl="2"/>
            <a:r>
              <a:rPr lang="en-US" dirty="0"/>
              <a:t>The people </a:t>
            </a:r>
            <a:r>
              <a:rPr lang="en-US" sz="2000" dirty="0">
                <a:latin typeface="Corbel Light" panose="020B0303020204020204" pitchFamily="34" charset="0"/>
              </a:rPr>
              <a:t>(“threat actors”)</a:t>
            </a:r>
            <a:br>
              <a:rPr lang="en-US" dirty="0"/>
            </a:br>
            <a:r>
              <a:rPr lang="en-US" dirty="0"/>
              <a:t>and their motivations</a:t>
            </a:r>
          </a:p>
          <a:p>
            <a:pPr>
              <a:spcBef>
                <a:spcPts val="4200"/>
              </a:spcBef>
            </a:pPr>
            <a:r>
              <a:rPr lang="en-US" dirty="0"/>
              <a:t>Tactical threats</a:t>
            </a:r>
          </a:p>
          <a:p>
            <a:pPr lvl="2"/>
            <a:r>
              <a:rPr lang="en-US" dirty="0"/>
              <a:t>How cyberattacks manifest in practice</a:t>
            </a:r>
          </a:p>
          <a:p>
            <a:pPr lvl="2"/>
            <a:r>
              <a:rPr lang="en-US" dirty="0"/>
              <a:t>The tools and techniques </a:t>
            </a:r>
            <a:r>
              <a:rPr lang="en-US" sz="2000" dirty="0">
                <a:latin typeface="Corbel Light" panose="020B0303020204020204" pitchFamily="34" charset="0"/>
              </a:rPr>
              <a:t>(“TTPs”)</a:t>
            </a:r>
            <a:br>
              <a:rPr lang="en-US" sz="2800" dirty="0">
                <a:latin typeface="Corbel Light" panose="020B0303020204020204" pitchFamily="34" charset="0"/>
              </a:rPr>
            </a:br>
            <a:r>
              <a:rPr lang="en-US" dirty="0"/>
              <a:t>used by threat actors</a:t>
            </a:r>
            <a:endParaRPr lang="en-US" sz="2000" dirty="0">
              <a:latin typeface="Corbel Light" panose="020B0303020204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F2EA162-DC66-8AE0-8BCB-85D2F94F4DB1}"/>
              </a:ext>
            </a:extLst>
          </p:cNvPr>
          <p:cNvSpPr/>
          <p:nvPr/>
        </p:nvSpPr>
        <p:spPr>
          <a:xfrm>
            <a:off x="1851246" y="378259"/>
            <a:ext cx="6463119" cy="1209709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514612 w 981272"/>
              <a:gd name="connsiteY0" fmla="*/ 0 h 1002688"/>
              <a:gd name="connsiteX1" fmla="*/ 981272 w 981272"/>
              <a:gd name="connsiteY1" fmla="*/ 1002688 h 1002688"/>
              <a:gd name="connsiteX0" fmla="*/ 380307 w 846967"/>
              <a:gd name="connsiteY0" fmla="*/ 0 h 1002688"/>
              <a:gd name="connsiteX1" fmla="*/ 846967 w 846967"/>
              <a:gd name="connsiteY1" fmla="*/ 1002688 h 1002688"/>
              <a:gd name="connsiteX0" fmla="*/ 283698 w 750358"/>
              <a:gd name="connsiteY0" fmla="*/ 0 h 1002688"/>
              <a:gd name="connsiteX1" fmla="*/ 750358 w 750358"/>
              <a:gd name="connsiteY1" fmla="*/ 1002688 h 1002688"/>
              <a:gd name="connsiteX0" fmla="*/ 317979 w 625311"/>
              <a:gd name="connsiteY0" fmla="*/ 0 h 735988"/>
              <a:gd name="connsiteX1" fmla="*/ 625311 w 625311"/>
              <a:gd name="connsiteY1" fmla="*/ 735988 h 735988"/>
              <a:gd name="connsiteX0" fmla="*/ 212001 w 519333"/>
              <a:gd name="connsiteY0" fmla="*/ 0 h 735988"/>
              <a:gd name="connsiteX1" fmla="*/ 519333 w 519333"/>
              <a:gd name="connsiteY1" fmla="*/ 735988 h 735988"/>
              <a:gd name="connsiteX0" fmla="*/ 6352808 w 6352808"/>
              <a:gd name="connsiteY0" fmla="*/ 0 h 282031"/>
              <a:gd name="connsiteX1" fmla="*/ 12906 w 6352808"/>
              <a:gd name="connsiteY1" fmla="*/ 282031 h 282031"/>
              <a:gd name="connsiteX0" fmla="*/ 6339902 w 6339902"/>
              <a:gd name="connsiteY0" fmla="*/ 291215 h 573246"/>
              <a:gd name="connsiteX1" fmla="*/ 0 w 6339902"/>
              <a:gd name="connsiteY1" fmla="*/ 573246 h 573246"/>
              <a:gd name="connsiteX0" fmla="*/ 6275051 w 6275051"/>
              <a:gd name="connsiteY0" fmla="*/ 286885 h 575401"/>
              <a:gd name="connsiteX1" fmla="*/ 0 w 6275051"/>
              <a:gd name="connsiteY1" fmla="*/ 575401 h 575401"/>
              <a:gd name="connsiteX0" fmla="*/ 6275051 w 6275051"/>
              <a:gd name="connsiteY0" fmla="*/ 402955 h 691471"/>
              <a:gd name="connsiteX1" fmla="*/ 0 w 6275051"/>
              <a:gd name="connsiteY1" fmla="*/ 691471 h 691471"/>
              <a:gd name="connsiteX0" fmla="*/ 6275051 w 6275051"/>
              <a:gd name="connsiteY0" fmla="*/ 503172 h 791688"/>
              <a:gd name="connsiteX1" fmla="*/ 0 w 6275051"/>
              <a:gd name="connsiteY1" fmla="*/ 791688 h 791688"/>
              <a:gd name="connsiteX0" fmla="*/ 6275051 w 6275051"/>
              <a:gd name="connsiteY0" fmla="*/ 495868 h 784384"/>
              <a:gd name="connsiteX1" fmla="*/ 0 w 6275051"/>
              <a:gd name="connsiteY1" fmla="*/ 784384 h 784384"/>
              <a:gd name="connsiteX0" fmla="*/ 6275051 w 6275051"/>
              <a:gd name="connsiteY0" fmla="*/ 391909 h 680425"/>
              <a:gd name="connsiteX1" fmla="*/ 0 w 6275051"/>
              <a:gd name="connsiteY1" fmla="*/ 680425 h 680425"/>
              <a:gd name="connsiteX0" fmla="*/ 6275051 w 6275051"/>
              <a:gd name="connsiteY0" fmla="*/ 480948 h 769464"/>
              <a:gd name="connsiteX1" fmla="*/ 0 w 6275051"/>
              <a:gd name="connsiteY1" fmla="*/ 769464 h 769464"/>
              <a:gd name="connsiteX0" fmla="*/ 6463119 w 6463119"/>
              <a:gd name="connsiteY0" fmla="*/ 334818 h 1116202"/>
              <a:gd name="connsiteX1" fmla="*/ 0 w 6463119"/>
              <a:gd name="connsiteY1" fmla="*/ 1116202 h 1116202"/>
              <a:gd name="connsiteX0" fmla="*/ 6463119 w 6463119"/>
              <a:gd name="connsiteY0" fmla="*/ 428325 h 1209709"/>
              <a:gd name="connsiteX1" fmla="*/ 0 w 6463119"/>
              <a:gd name="connsiteY1" fmla="*/ 1209709 h 120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63119" h="1209709">
                <a:moveTo>
                  <a:pt x="6463119" y="428325"/>
                </a:moveTo>
                <a:cubicBezTo>
                  <a:pt x="3199167" y="-348034"/>
                  <a:pt x="925984" y="-58155"/>
                  <a:pt x="0" y="1209709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Freeform: Shape 4" hidden="1">
            <a:extLst>
              <a:ext uri="{FF2B5EF4-FFF2-40B4-BE49-F238E27FC236}">
                <a16:creationId xmlns:a16="http://schemas.microsoft.com/office/drawing/2014/main" id="{95F9F7EA-0625-C841-DF15-48AC691200A8}"/>
              </a:ext>
            </a:extLst>
          </p:cNvPr>
          <p:cNvSpPr/>
          <p:nvPr/>
        </p:nvSpPr>
        <p:spPr>
          <a:xfrm>
            <a:off x="7357102" y="3672479"/>
            <a:ext cx="1009144" cy="72564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514612 w 981272"/>
              <a:gd name="connsiteY0" fmla="*/ 0 h 1002688"/>
              <a:gd name="connsiteX1" fmla="*/ 981272 w 981272"/>
              <a:gd name="connsiteY1" fmla="*/ 1002688 h 1002688"/>
              <a:gd name="connsiteX0" fmla="*/ 380307 w 846967"/>
              <a:gd name="connsiteY0" fmla="*/ 0 h 1002688"/>
              <a:gd name="connsiteX1" fmla="*/ 846967 w 846967"/>
              <a:gd name="connsiteY1" fmla="*/ 1002688 h 1002688"/>
              <a:gd name="connsiteX0" fmla="*/ 283698 w 750358"/>
              <a:gd name="connsiteY0" fmla="*/ 0 h 1002688"/>
              <a:gd name="connsiteX1" fmla="*/ 750358 w 750358"/>
              <a:gd name="connsiteY1" fmla="*/ 1002688 h 1002688"/>
              <a:gd name="connsiteX0" fmla="*/ 317979 w 625311"/>
              <a:gd name="connsiteY0" fmla="*/ 0 h 735988"/>
              <a:gd name="connsiteX1" fmla="*/ 625311 w 625311"/>
              <a:gd name="connsiteY1" fmla="*/ 735988 h 735988"/>
              <a:gd name="connsiteX0" fmla="*/ 212001 w 519333"/>
              <a:gd name="connsiteY0" fmla="*/ 0 h 735988"/>
              <a:gd name="connsiteX1" fmla="*/ 519333 w 519333"/>
              <a:gd name="connsiteY1" fmla="*/ 735988 h 735988"/>
              <a:gd name="connsiteX0" fmla="*/ 6352808 w 6352808"/>
              <a:gd name="connsiteY0" fmla="*/ 0 h 282031"/>
              <a:gd name="connsiteX1" fmla="*/ 12906 w 6352808"/>
              <a:gd name="connsiteY1" fmla="*/ 282031 h 282031"/>
              <a:gd name="connsiteX0" fmla="*/ 6339902 w 6339902"/>
              <a:gd name="connsiteY0" fmla="*/ 291215 h 573246"/>
              <a:gd name="connsiteX1" fmla="*/ 0 w 6339902"/>
              <a:gd name="connsiteY1" fmla="*/ 573246 h 573246"/>
              <a:gd name="connsiteX0" fmla="*/ 6275051 w 6275051"/>
              <a:gd name="connsiteY0" fmla="*/ 286885 h 575401"/>
              <a:gd name="connsiteX1" fmla="*/ 0 w 6275051"/>
              <a:gd name="connsiteY1" fmla="*/ 575401 h 575401"/>
              <a:gd name="connsiteX0" fmla="*/ 6275051 w 6275051"/>
              <a:gd name="connsiteY0" fmla="*/ 402955 h 691471"/>
              <a:gd name="connsiteX1" fmla="*/ 0 w 6275051"/>
              <a:gd name="connsiteY1" fmla="*/ 691471 h 691471"/>
              <a:gd name="connsiteX0" fmla="*/ 6275051 w 6275051"/>
              <a:gd name="connsiteY0" fmla="*/ 503172 h 791688"/>
              <a:gd name="connsiteX1" fmla="*/ 0 w 6275051"/>
              <a:gd name="connsiteY1" fmla="*/ 791688 h 791688"/>
              <a:gd name="connsiteX0" fmla="*/ 6275051 w 6275051"/>
              <a:gd name="connsiteY0" fmla="*/ 495868 h 784384"/>
              <a:gd name="connsiteX1" fmla="*/ 0 w 6275051"/>
              <a:gd name="connsiteY1" fmla="*/ 784384 h 784384"/>
              <a:gd name="connsiteX0" fmla="*/ 6275051 w 6275051"/>
              <a:gd name="connsiteY0" fmla="*/ 391909 h 680425"/>
              <a:gd name="connsiteX1" fmla="*/ 0 w 6275051"/>
              <a:gd name="connsiteY1" fmla="*/ 680425 h 680425"/>
              <a:gd name="connsiteX0" fmla="*/ 6275051 w 6275051"/>
              <a:gd name="connsiteY0" fmla="*/ 480948 h 769464"/>
              <a:gd name="connsiteX1" fmla="*/ 0 w 6275051"/>
              <a:gd name="connsiteY1" fmla="*/ 769464 h 769464"/>
              <a:gd name="connsiteX0" fmla="*/ 1628598 w 1628598"/>
              <a:gd name="connsiteY0" fmla="*/ 375806 h 988577"/>
              <a:gd name="connsiteX1" fmla="*/ 619454 w 1628598"/>
              <a:gd name="connsiteY1" fmla="*/ 988577 h 988577"/>
              <a:gd name="connsiteX0" fmla="*/ 1698516 w 1698516"/>
              <a:gd name="connsiteY0" fmla="*/ 204801 h 856796"/>
              <a:gd name="connsiteX1" fmla="*/ 689372 w 1698516"/>
              <a:gd name="connsiteY1" fmla="*/ 817572 h 856796"/>
              <a:gd name="connsiteX0" fmla="*/ 1009144 w 1009144"/>
              <a:gd name="connsiteY0" fmla="*/ 99 h 677372"/>
              <a:gd name="connsiteX1" fmla="*/ 0 w 1009144"/>
              <a:gd name="connsiteY1" fmla="*/ 612870 h 677372"/>
              <a:gd name="connsiteX0" fmla="*/ 1009144 w 1009144"/>
              <a:gd name="connsiteY0" fmla="*/ 86 h 725646"/>
              <a:gd name="connsiteX1" fmla="*/ 0 w 1009144"/>
              <a:gd name="connsiteY1" fmla="*/ 612857 h 72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9144" h="725646">
                <a:moveTo>
                  <a:pt x="1009144" y="86"/>
                </a:moveTo>
                <a:cubicBezTo>
                  <a:pt x="754281" y="-11030"/>
                  <a:pt x="407175" y="1070033"/>
                  <a:pt x="0" y="612857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84591C-7A2F-3BB3-3C20-351B3CF3CA2D}"/>
              </a:ext>
            </a:extLst>
          </p:cNvPr>
          <p:cNvSpPr/>
          <p:nvPr/>
        </p:nvSpPr>
        <p:spPr>
          <a:xfrm>
            <a:off x="8292662" y="3464784"/>
            <a:ext cx="3752193" cy="263599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9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stem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B947352-B2E9-3769-C5DE-CEF1DBBD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ecurity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Threats arrow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E1B602DD-9291-9309-6D1E-EE0BA02C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Threats" descr="A red square on a black background&#10;&#10;Description automatically generated">
            <a:extLst>
              <a:ext uri="{FF2B5EF4-FFF2-40B4-BE49-F238E27FC236}">
                <a16:creationId xmlns:a16="http://schemas.microsoft.com/office/drawing/2014/main" id="{9E1001F1-5364-2BC9-BE98-04E7BAF4D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Threats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15336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  <p:sp>
        <p:nvSpPr>
          <p:cNvPr id="11" name="TextBox System">
            <a:extLst>
              <a:ext uri="{FF2B5EF4-FFF2-40B4-BE49-F238E27FC236}">
                <a16:creationId xmlns:a16="http://schemas.microsoft.com/office/drawing/2014/main" id="{FBA0D7AA-2A48-F773-00F6-EA2BA75ACFD9}"/>
              </a:ext>
            </a:extLst>
          </p:cNvPr>
          <p:cNvSpPr txBox="1"/>
          <p:nvPr/>
        </p:nvSpPr>
        <p:spPr>
          <a:xfrm>
            <a:off x="79488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System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square on a black background&#10;&#10;Description automatically generated">
            <a:extLst>
              <a:ext uri="{FF2B5EF4-FFF2-40B4-BE49-F238E27FC236}">
                <a16:creationId xmlns:a16="http://schemas.microsoft.com/office/drawing/2014/main" id="{DACDACAA-4D46-6CC9-D624-435AD879A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EBD7A8-F52C-9B00-3AFD-F352C20FCC33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ack rectangle with black lines&#10;&#10;Description automatically generated">
            <a:extLst>
              <a:ext uri="{FF2B5EF4-FFF2-40B4-BE49-F238E27FC236}">
                <a16:creationId xmlns:a16="http://schemas.microsoft.com/office/drawing/2014/main" id="{5E84333C-9F1E-6D17-728E-69D8D5678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5A4B7E-BA32-5B55-2188-B22ABC8AF44E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048FF-4C73-BA77-9D12-BB9A76105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49" y="4285763"/>
            <a:ext cx="1773936" cy="177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E9152-3BF7-C8A2-CB10-6EEDE5F83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49" y="287084"/>
            <a:ext cx="1773936" cy="177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F6F07-6947-AC2D-1267-1F6EE7E2B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49" y="2280117"/>
            <a:ext cx="1773937" cy="177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5001DD-EFAB-AA46-1DE6-EE8056E59261}"/>
              </a:ext>
            </a:extLst>
          </p:cNvPr>
          <p:cNvSpPr txBox="1"/>
          <p:nvPr/>
        </p:nvSpPr>
        <p:spPr>
          <a:xfrm>
            <a:off x="5461175" y="287084"/>
            <a:ext cx="5164784" cy="177393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State actors</a:t>
            </a:r>
          </a:p>
          <a:p>
            <a:pPr>
              <a:lnSpc>
                <a:spcPct val="80000"/>
              </a:lnSpc>
            </a:pPr>
            <a:r>
              <a:rPr lang="en-US" dirty="0"/>
              <a:t>Driven by national interests and geopolitics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Russian influence operations and sabotage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Chinese espionage and prepositioning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North Korean financial theft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…</a:t>
            </a:r>
            <a:endParaRPr lang="nl-NL" sz="1400" dirty="0">
              <a:latin typeface="Corbel Light" panose="020B03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3D74F-25C9-00F4-DFC3-9426F017A4F3}"/>
              </a:ext>
            </a:extLst>
          </p:cNvPr>
          <p:cNvSpPr txBox="1"/>
          <p:nvPr/>
        </p:nvSpPr>
        <p:spPr>
          <a:xfrm>
            <a:off x="5461175" y="2280117"/>
            <a:ext cx="5164784" cy="177393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Cyber criminals</a:t>
            </a:r>
          </a:p>
          <a:p>
            <a:pPr>
              <a:lnSpc>
                <a:spcPct val="80000"/>
              </a:lnSpc>
            </a:pPr>
            <a:r>
              <a:rPr lang="en-US" dirty="0"/>
              <a:t>Driven by personal gain: money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Ransomware and data theft extortion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Business e-mail compromise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Mobile malware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…</a:t>
            </a:r>
            <a:endParaRPr lang="nl-NL" sz="1400" dirty="0"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CB01F-5543-05FF-72A2-44E9D4B8C9D9}"/>
              </a:ext>
            </a:extLst>
          </p:cNvPr>
          <p:cNvSpPr txBox="1"/>
          <p:nvPr/>
        </p:nvSpPr>
        <p:spPr>
          <a:xfrm>
            <a:off x="5461175" y="4285763"/>
            <a:ext cx="5164784" cy="177393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Other motivations</a:t>
            </a:r>
          </a:p>
          <a:p>
            <a:pPr>
              <a:lnSpc>
                <a:spcPct val="80000"/>
              </a:lnSpc>
            </a:pPr>
            <a:r>
              <a:rPr lang="en-US" dirty="0"/>
              <a:t>Driven by personal motivations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Intentional insiders, disgruntled </a:t>
            </a:r>
            <a:r>
              <a:rPr lang="en-US" sz="1400" dirty="0" err="1">
                <a:latin typeface="Corbel Light" panose="020B0303020204020204" pitchFamily="34" charset="0"/>
              </a:rPr>
              <a:t>empolyees</a:t>
            </a:r>
            <a:endParaRPr lang="en-US" sz="1400" dirty="0">
              <a:latin typeface="Corbel Light" panose="020B0303020204020204" pitchFamily="34" charset="0"/>
            </a:endParaRPr>
          </a:p>
          <a:p>
            <a:r>
              <a:rPr lang="en-US" sz="1400" dirty="0">
                <a:latin typeface="Corbel Light" panose="020B0303020204020204" pitchFamily="34" charset="0"/>
              </a:rPr>
              <a:t>Unintentional insiders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Hacktivists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…</a:t>
            </a:r>
            <a:endParaRPr lang="nl-NL" sz="1400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background with red arrows&#10;&#10;Description automatically generated">
            <a:extLst>
              <a:ext uri="{FF2B5EF4-FFF2-40B4-BE49-F238E27FC236}">
                <a16:creationId xmlns:a16="http://schemas.microsoft.com/office/drawing/2014/main" id="{81A1D92E-8E20-35AB-C464-B62A30D28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and black rectangle with black lines&#10;&#10;Description automatically generated">
            <a:extLst>
              <a:ext uri="{FF2B5EF4-FFF2-40B4-BE49-F238E27FC236}">
                <a16:creationId xmlns:a16="http://schemas.microsoft.com/office/drawing/2014/main" id="{5E84333C-9F1E-6D17-728E-69D8D5678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1F91B7-6184-EE38-7CB7-EAA4E62CD3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736" y="1174052"/>
            <a:ext cx="1038503" cy="103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178BDE-3641-B5DD-6B55-5C7ACD29F3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91" y="896751"/>
            <a:ext cx="1192887" cy="119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DAF203-F0AB-DEF7-5C9E-F97836C0CA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852" y="3648518"/>
            <a:ext cx="1524213" cy="152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5A4B7E-BA32-5B55-2188-B22ABC8AF44E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048FF-4C73-BA77-9D12-BB9A76105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49" y="4285763"/>
            <a:ext cx="1773936" cy="177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E9152-3BF7-C8A2-CB10-6EEDE5F83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49" y="287084"/>
            <a:ext cx="1773936" cy="177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F6F07-6947-AC2D-1267-1F6EE7E2B3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49" y="2280117"/>
            <a:ext cx="1773937" cy="177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5001DD-EFAB-AA46-1DE6-EE8056E59261}"/>
              </a:ext>
            </a:extLst>
          </p:cNvPr>
          <p:cNvSpPr txBox="1"/>
          <p:nvPr/>
        </p:nvSpPr>
        <p:spPr>
          <a:xfrm>
            <a:off x="5461175" y="287084"/>
            <a:ext cx="5164784" cy="177393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State actors</a:t>
            </a:r>
          </a:p>
          <a:p>
            <a:pPr>
              <a:lnSpc>
                <a:spcPct val="80000"/>
              </a:lnSpc>
            </a:pPr>
            <a:r>
              <a:rPr lang="en-US" dirty="0"/>
              <a:t>Driven by national interests and geopolitics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Russian influence operations and sabotage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Chinese espionage and prepositioning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North Korean financial theft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…</a:t>
            </a:r>
            <a:endParaRPr lang="nl-NL" sz="1400" dirty="0">
              <a:latin typeface="Corbel Light" panose="020B03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3D74F-25C9-00F4-DFC3-9426F017A4F3}"/>
              </a:ext>
            </a:extLst>
          </p:cNvPr>
          <p:cNvSpPr txBox="1"/>
          <p:nvPr/>
        </p:nvSpPr>
        <p:spPr>
          <a:xfrm>
            <a:off x="5461175" y="2280117"/>
            <a:ext cx="5164784" cy="177393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Cyber criminals</a:t>
            </a:r>
          </a:p>
          <a:p>
            <a:pPr>
              <a:lnSpc>
                <a:spcPct val="80000"/>
              </a:lnSpc>
            </a:pPr>
            <a:r>
              <a:rPr lang="en-US" dirty="0"/>
              <a:t>Driven by personal gain: money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Ransomware and data theft extortion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Business e-mail compromise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Mobile malware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…</a:t>
            </a:r>
            <a:endParaRPr lang="nl-NL" sz="1400" dirty="0"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CB01F-5543-05FF-72A2-44E9D4B8C9D9}"/>
              </a:ext>
            </a:extLst>
          </p:cNvPr>
          <p:cNvSpPr txBox="1"/>
          <p:nvPr/>
        </p:nvSpPr>
        <p:spPr>
          <a:xfrm>
            <a:off x="5461175" y="4285763"/>
            <a:ext cx="5164784" cy="177393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Other motivations</a:t>
            </a:r>
          </a:p>
          <a:p>
            <a:pPr>
              <a:lnSpc>
                <a:spcPct val="80000"/>
              </a:lnSpc>
            </a:pPr>
            <a:r>
              <a:rPr lang="en-US" dirty="0"/>
              <a:t>Driven by personal motivations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Intentional insiders, disgruntled </a:t>
            </a:r>
            <a:r>
              <a:rPr lang="en-US" sz="1400" dirty="0" err="1">
                <a:latin typeface="Corbel Light" panose="020B0303020204020204" pitchFamily="34" charset="0"/>
              </a:rPr>
              <a:t>empolyees</a:t>
            </a:r>
            <a:endParaRPr lang="en-US" sz="1400" dirty="0">
              <a:latin typeface="Corbel Light" panose="020B0303020204020204" pitchFamily="34" charset="0"/>
            </a:endParaRPr>
          </a:p>
          <a:p>
            <a:r>
              <a:rPr lang="en-US" sz="1400" dirty="0">
                <a:latin typeface="Corbel Light" panose="020B0303020204020204" pitchFamily="34" charset="0"/>
              </a:rPr>
              <a:t>Unintentional insiders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Hacktivists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…</a:t>
            </a:r>
            <a:endParaRPr lang="nl-NL" sz="1400" dirty="0">
              <a:latin typeface="Corbel Light" panose="020B03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0E4467-089A-C2B1-42F0-F3B5AF365F15}"/>
              </a:ext>
            </a:extLst>
          </p:cNvPr>
          <p:cNvSpPr txBox="1"/>
          <p:nvPr/>
        </p:nvSpPr>
        <p:spPr>
          <a:xfrm>
            <a:off x="9282736" y="2280117"/>
            <a:ext cx="2774732" cy="177393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Cybercrime ecosystem</a:t>
            </a:r>
          </a:p>
          <a:p>
            <a:pPr>
              <a:lnSpc>
                <a:spcPct val="80000"/>
              </a:lnSpc>
            </a:pPr>
            <a:r>
              <a:rPr lang="en-US" dirty="0"/>
              <a:t>Money, money, money!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Huge ecosystems</a:t>
            </a:r>
          </a:p>
          <a:p>
            <a:r>
              <a:rPr lang="en-US" sz="1400" dirty="0">
                <a:latin typeface="Corbel Light" panose="020B0303020204020204" pitchFamily="34" charset="0"/>
              </a:rPr>
              <a:t>Everything as a service</a:t>
            </a:r>
            <a:endParaRPr lang="nl-NL" sz="1400" dirty="0">
              <a:latin typeface="Corbel Light" panose="020B0303020204020204" pitchFamily="34" charset="0"/>
            </a:endParaRPr>
          </a:p>
          <a:p>
            <a:endParaRPr lang="nl-NL" sz="1400" dirty="0">
              <a:latin typeface="Corbel Light" panose="020B0303020204020204" pitchFamily="34" charset="0"/>
            </a:endParaRPr>
          </a:p>
          <a:p>
            <a:endParaRPr lang="en-US" sz="1400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0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64DC892D-E3AD-DBE6-BA29-A6815C86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E44958-3A1A-2C04-D5A1-80E186DF15BA}"/>
              </a:ext>
            </a:extLst>
          </p:cNvPr>
          <p:cNvSpPr/>
          <p:nvPr/>
        </p:nvSpPr>
        <p:spPr>
          <a:xfrm>
            <a:off x="2907161" y="4256690"/>
            <a:ext cx="6016122" cy="16080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C86E1-DBA1-22EE-05B3-E9F0847BB81B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F1E108-6017-FA47-CC70-CF0E19C55889}"/>
              </a:ext>
            </a:extLst>
          </p:cNvPr>
          <p:cNvSpPr/>
          <p:nvPr/>
        </p:nvSpPr>
        <p:spPr>
          <a:xfrm>
            <a:off x="2907161" y="4256690"/>
            <a:ext cx="6016122" cy="16080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0DBAF-CD46-357C-A54C-EB5434AAB7E0}"/>
              </a:ext>
            </a:extLst>
          </p:cNvPr>
          <p:cNvSpPr txBox="1"/>
          <p:nvPr/>
        </p:nvSpPr>
        <p:spPr>
          <a:xfrm>
            <a:off x="-335447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Strategic threats</a:t>
            </a: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Who and why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7738F697-FD31-4AD5-C3E6-CAE7CD01B943}"/>
              </a:ext>
            </a:extLst>
          </p:cNvPr>
          <p:cNvSpPr/>
          <p:nvPr/>
        </p:nvSpPr>
        <p:spPr>
          <a:xfrm rot="16200000">
            <a:off x="1362738" y="3997096"/>
            <a:ext cx="225831" cy="2507484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0C0162-23F2-AE6D-3912-38F626060034}"/>
              </a:ext>
            </a:extLst>
          </p:cNvPr>
          <p:cNvSpPr txBox="1"/>
          <p:nvPr/>
        </p:nvSpPr>
        <p:spPr>
          <a:xfrm>
            <a:off x="4192411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Tactical threats</a:t>
            </a: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and where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DFF02174-DF1A-9F86-8557-0E5948C47330}"/>
              </a:ext>
            </a:extLst>
          </p:cNvPr>
          <p:cNvSpPr/>
          <p:nvPr/>
        </p:nvSpPr>
        <p:spPr>
          <a:xfrm rot="16200000">
            <a:off x="5890596" y="3308524"/>
            <a:ext cx="225831" cy="3884628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DCA282-0A79-7545-282E-CBFD840ABDCD}"/>
              </a:ext>
            </a:extLst>
          </p:cNvPr>
          <p:cNvSpPr/>
          <p:nvPr/>
        </p:nvSpPr>
        <p:spPr>
          <a:xfrm>
            <a:off x="3966604" y="5125310"/>
            <a:ext cx="4148293" cy="102324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92CDE08-6453-B1C1-8E14-1E764D9AC77C}"/>
              </a:ext>
            </a:extLst>
          </p:cNvPr>
          <p:cNvSpPr txBox="1">
            <a:spLocks/>
          </p:cNvSpPr>
          <p:nvPr/>
        </p:nvSpPr>
        <p:spPr>
          <a:xfrm>
            <a:off x="8362031" y="617251"/>
            <a:ext cx="3682824" cy="52352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Strategic threats</a:t>
            </a:r>
          </a:p>
          <a:p>
            <a:pPr lvl="2"/>
            <a:r>
              <a:rPr lang="en-US" dirty="0"/>
              <a:t>Where the threats are coming from and what they are targeting</a:t>
            </a:r>
          </a:p>
          <a:p>
            <a:pPr lvl="2"/>
            <a:r>
              <a:rPr lang="en-US" dirty="0"/>
              <a:t>The people </a:t>
            </a:r>
            <a:r>
              <a:rPr lang="en-US" sz="2000" dirty="0">
                <a:latin typeface="Corbel Light" panose="020B0303020204020204" pitchFamily="34" charset="0"/>
              </a:rPr>
              <a:t>(“threat actors”)</a:t>
            </a:r>
            <a:br>
              <a:rPr lang="en-US" dirty="0"/>
            </a:br>
            <a:r>
              <a:rPr lang="en-US" dirty="0"/>
              <a:t>and their motivations</a:t>
            </a:r>
          </a:p>
          <a:p>
            <a:pPr>
              <a:spcBef>
                <a:spcPts val="4200"/>
              </a:spcBef>
            </a:pPr>
            <a:r>
              <a:rPr lang="en-US" dirty="0"/>
              <a:t>Tactical threats</a:t>
            </a:r>
          </a:p>
          <a:p>
            <a:pPr lvl="2"/>
            <a:r>
              <a:rPr lang="en-US" dirty="0"/>
              <a:t>How cyberattacks manifest in practice</a:t>
            </a:r>
          </a:p>
          <a:p>
            <a:pPr lvl="2"/>
            <a:r>
              <a:rPr lang="en-US" dirty="0"/>
              <a:t>The tools and techniques </a:t>
            </a:r>
            <a:r>
              <a:rPr lang="en-US" sz="2000" dirty="0">
                <a:latin typeface="Corbel Light" panose="020B0303020204020204" pitchFamily="34" charset="0"/>
              </a:rPr>
              <a:t>(“TTPs”)</a:t>
            </a:r>
            <a:br>
              <a:rPr lang="en-US" sz="2000" dirty="0">
                <a:latin typeface="Corbel Light" panose="020B0303020204020204" pitchFamily="34" charset="0"/>
              </a:rPr>
            </a:br>
            <a:r>
              <a:rPr lang="en-US" dirty="0"/>
              <a:t>used by threat actors</a:t>
            </a:r>
            <a:endParaRPr lang="en-US" sz="2000" dirty="0">
              <a:latin typeface="Corbel Light" panose="020B0303020204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F2EA162-DC66-8AE0-8BCB-85D2F94F4DB1}"/>
              </a:ext>
            </a:extLst>
          </p:cNvPr>
          <p:cNvSpPr/>
          <p:nvPr/>
        </p:nvSpPr>
        <p:spPr>
          <a:xfrm>
            <a:off x="1851246" y="378259"/>
            <a:ext cx="6463119" cy="1209709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514612 w 981272"/>
              <a:gd name="connsiteY0" fmla="*/ 0 h 1002688"/>
              <a:gd name="connsiteX1" fmla="*/ 981272 w 981272"/>
              <a:gd name="connsiteY1" fmla="*/ 1002688 h 1002688"/>
              <a:gd name="connsiteX0" fmla="*/ 380307 w 846967"/>
              <a:gd name="connsiteY0" fmla="*/ 0 h 1002688"/>
              <a:gd name="connsiteX1" fmla="*/ 846967 w 846967"/>
              <a:gd name="connsiteY1" fmla="*/ 1002688 h 1002688"/>
              <a:gd name="connsiteX0" fmla="*/ 283698 w 750358"/>
              <a:gd name="connsiteY0" fmla="*/ 0 h 1002688"/>
              <a:gd name="connsiteX1" fmla="*/ 750358 w 750358"/>
              <a:gd name="connsiteY1" fmla="*/ 1002688 h 1002688"/>
              <a:gd name="connsiteX0" fmla="*/ 317979 w 625311"/>
              <a:gd name="connsiteY0" fmla="*/ 0 h 735988"/>
              <a:gd name="connsiteX1" fmla="*/ 625311 w 625311"/>
              <a:gd name="connsiteY1" fmla="*/ 735988 h 735988"/>
              <a:gd name="connsiteX0" fmla="*/ 212001 w 519333"/>
              <a:gd name="connsiteY0" fmla="*/ 0 h 735988"/>
              <a:gd name="connsiteX1" fmla="*/ 519333 w 519333"/>
              <a:gd name="connsiteY1" fmla="*/ 735988 h 735988"/>
              <a:gd name="connsiteX0" fmla="*/ 6352808 w 6352808"/>
              <a:gd name="connsiteY0" fmla="*/ 0 h 282031"/>
              <a:gd name="connsiteX1" fmla="*/ 12906 w 6352808"/>
              <a:gd name="connsiteY1" fmla="*/ 282031 h 282031"/>
              <a:gd name="connsiteX0" fmla="*/ 6339902 w 6339902"/>
              <a:gd name="connsiteY0" fmla="*/ 291215 h 573246"/>
              <a:gd name="connsiteX1" fmla="*/ 0 w 6339902"/>
              <a:gd name="connsiteY1" fmla="*/ 573246 h 573246"/>
              <a:gd name="connsiteX0" fmla="*/ 6275051 w 6275051"/>
              <a:gd name="connsiteY0" fmla="*/ 286885 h 575401"/>
              <a:gd name="connsiteX1" fmla="*/ 0 w 6275051"/>
              <a:gd name="connsiteY1" fmla="*/ 575401 h 575401"/>
              <a:gd name="connsiteX0" fmla="*/ 6275051 w 6275051"/>
              <a:gd name="connsiteY0" fmla="*/ 402955 h 691471"/>
              <a:gd name="connsiteX1" fmla="*/ 0 w 6275051"/>
              <a:gd name="connsiteY1" fmla="*/ 691471 h 691471"/>
              <a:gd name="connsiteX0" fmla="*/ 6275051 w 6275051"/>
              <a:gd name="connsiteY0" fmla="*/ 503172 h 791688"/>
              <a:gd name="connsiteX1" fmla="*/ 0 w 6275051"/>
              <a:gd name="connsiteY1" fmla="*/ 791688 h 791688"/>
              <a:gd name="connsiteX0" fmla="*/ 6275051 w 6275051"/>
              <a:gd name="connsiteY0" fmla="*/ 495868 h 784384"/>
              <a:gd name="connsiteX1" fmla="*/ 0 w 6275051"/>
              <a:gd name="connsiteY1" fmla="*/ 784384 h 784384"/>
              <a:gd name="connsiteX0" fmla="*/ 6275051 w 6275051"/>
              <a:gd name="connsiteY0" fmla="*/ 391909 h 680425"/>
              <a:gd name="connsiteX1" fmla="*/ 0 w 6275051"/>
              <a:gd name="connsiteY1" fmla="*/ 680425 h 680425"/>
              <a:gd name="connsiteX0" fmla="*/ 6275051 w 6275051"/>
              <a:gd name="connsiteY0" fmla="*/ 480948 h 769464"/>
              <a:gd name="connsiteX1" fmla="*/ 0 w 6275051"/>
              <a:gd name="connsiteY1" fmla="*/ 769464 h 769464"/>
              <a:gd name="connsiteX0" fmla="*/ 6463119 w 6463119"/>
              <a:gd name="connsiteY0" fmla="*/ 334818 h 1116202"/>
              <a:gd name="connsiteX1" fmla="*/ 0 w 6463119"/>
              <a:gd name="connsiteY1" fmla="*/ 1116202 h 1116202"/>
              <a:gd name="connsiteX0" fmla="*/ 6463119 w 6463119"/>
              <a:gd name="connsiteY0" fmla="*/ 428325 h 1209709"/>
              <a:gd name="connsiteX1" fmla="*/ 0 w 6463119"/>
              <a:gd name="connsiteY1" fmla="*/ 1209709 h 120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63119" h="1209709">
                <a:moveTo>
                  <a:pt x="6463119" y="428325"/>
                </a:moveTo>
                <a:cubicBezTo>
                  <a:pt x="3199167" y="-348034"/>
                  <a:pt x="925984" y="-58155"/>
                  <a:pt x="0" y="1209709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Freeform: Shape 4" hidden="1">
            <a:extLst>
              <a:ext uri="{FF2B5EF4-FFF2-40B4-BE49-F238E27FC236}">
                <a16:creationId xmlns:a16="http://schemas.microsoft.com/office/drawing/2014/main" id="{95F9F7EA-0625-C841-DF15-48AC691200A8}"/>
              </a:ext>
            </a:extLst>
          </p:cNvPr>
          <p:cNvSpPr/>
          <p:nvPr/>
        </p:nvSpPr>
        <p:spPr>
          <a:xfrm>
            <a:off x="7357102" y="3672479"/>
            <a:ext cx="1009144" cy="72564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514612 w 981272"/>
              <a:gd name="connsiteY0" fmla="*/ 0 h 1002688"/>
              <a:gd name="connsiteX1" fmla="*/ 981272 w 981272"/>
              <a:gd name="connsiteY1" fmla="*/ 1002688 h 1002688"/>
              <a:gd name="connsiteX0" fmla="*/ 380307 w 846967"/>
              <a:gd name="connsiteY0" fmla="*/ 0 h 1002688"/>
              <a:gd name="connsiteX1" fmla="*/ 846967 w 846967"/>
              <a:gd name="connsiteY1" fmla="*/ 1002688 h 1002688"/>
              <a:gd name="connsiteX0" fmla="*/ 283698 w 750358"/>
              <a:gd name="connsiteY0" fmla="*/ 0 h 1002688"/>
              <a:gd name="connsiteX1" fmla="*/ 750358 w 750358"/>
              <a:gd name="connsiteY1" fmla="*/ 1002688 h 1002688"/>
              <a:gd name="connsiteX0" fmla="*/ 317979 w 625311"/>
              <a:gd name="connsiteY0" fmla="*/ 0 h 735988"/>
              <a:gd name="connsiteX1" fmla="*/ 625311 w 625311"/>
              <a:gd name="connsiteY1" fmla="*/ 735988 h 735988"/>
              <a:gd name="connsiteX0" fmla="*/ 212001 w 519333"/>
              <a:gd name="connsiteY0" fmla="*/ 0 h 735988"/>
              <a:gd name="connsiteX1" fmla="*/ 519333 w 519333"/>
              <a:gd name="connsiteY1" fmla="*/ 735988 h 735988"/>
              <a:gd name="connsiteX0" fmla="*/ 6352808 w 6352808"/>
              <a:gd name="connsiteY0" fmla="*/ 0 h 282031"/>
              <a:gd name="connsiteX1" fmla="*/ 12906 w 6352808"/>
              <a:gd name="connsiteY1" fmla="*/ 282031 h 282031"/>
              <a:gd name="connsiteX0" fmla="*/ 6339902 w 6339902"/>
              <a:gd name="connsiteY0" fmla="*/ 291215 h 573246"/>
              <a:gd name="connsiteX1" fmla="*/ 0 w 6339902"/>
              <a:gd name="connsiteY1" fmla="*/ 573246 h 573246"/>
              <a:gd name="connsiteX0" fmla="*/ 6275051 w 6275051"/>
              <a:gd name="connsiteY0" fmla="*/ 286885 h 575401"/>
              <a:gd name="connsiteX1" fmla="*/ 0 w 6275051"/>
              <a:gd name="connsiteY1" fmla="*/ 575401 h 575401"/>
              <a:gd name="connsiteX0" fmla="*/ 6275051 w 6275051"/>
              <a:gd name="connsiteY0" fmla="*/ 402955 h 691471"/>
              <a:gd name="connsiteX1" fmla="*/ 0 w 6275051"/>
              <a:gd name="connsiteY1" fmla="*/ 691471 h 691471"/>
              <a:gd name="connsiteX0" fmla="*/ 6275051 w 6275051"/>
              <a:gd name="connsiteY0" fmla="*/ 503172 h 791688"/>
              <a:gd name="connsiteX1" fmla="*/ 0 w 6275051"/>
              <a:gd name="connsiteY1" fmla="*/ 791688 h 791688"/>
              <a:gd name="connsiteX0" fmla="*/ 6275051 w 6275051"/>
              <a:gd name="connsiteY0" fmla="*/ 495868 h 784384"/>
              <a:gd name="connsiteX1" fmla="*/ 0 w 6275051"/>
              <a:gd name="connsiteY1" fmla="*/ 784384 h 784384"/>
              <a:gd name="connsiteX0" fmla="*/ 6275051 w 6275051"/>
              <a:gd name="connsiteY0" fmla="*/ 391909 h 680425"/>
              <a:gd name="connsiteX1" fmla="*/ 0 w 6275051"/>
              <a:gd name="connsiteY1" fmla="*/ 680425 h 680425"/>
              <a:gd name="connsiteX0" fmla="*/ 6275051 w 6275051"/>
              <a:gd name="connsiteY0" fmla="*/ 480948 h 769464"/>
              <a:gd name="connsiteX1" fmla="*/ 0 w 6275051"/>
              <a:gd name="connsiteY1" fmla="*/ 769464 h 769464"/>
              <a:gd name="connsiteX0" fmla="*/ 1628598 w 1628598"/>
              <a:gd name="connsiteY0" fmla="*/ 375806 h 988577"/>
              <a:gd name="connsiteX1" fmla="*/ 619454 w 1628598"/>
              <a:gd name="connsiteY1" fmla="*/ 988577 h 988577"/>
              <a:gd name="connsiteX0" fmla="*/ 1698516 w 1698516"/>
              <a:gd name="connsiteY0" fmla="*/ 204801 h 856796"/>
              <a:gd name="connsiteX1" fmla="*/ 689372 w 1698516"/>
              <a:gd name="connsiteY1" fmla="*/ 817572 h 856796"/>
              <a:gd name="connsiteX0" fmla="*/ 1009144 w 1009144"/>
              <a:gd name="connsiteY0" fmla="*/ 99 h 677372"/>
              <a:gd name="connsiteX1" fmla="*/ 0 w 1009144"/>
              <a:gd name="connsiteY1" fmla="*/ 612870 h 677372"/>
              <a:gd name="connsiteX0" fmla="*/ 1009144 w 1009144"/>
              <a:gd name="connsiteY0" fmla="*/ 86 h 725646"/>
              <a:gd name="connsiteX1" fmla="*/ 0 w 1009144"/>
              <a:gd name="connsiteY1" fmla="*/ 612857 h 72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9144" h="725646">
                <a:moveTo>
                  <a:pt x="1009144" y="86"/>
                </a:moveTo>
                <a:cubicBezTo>
                  <a:pt x="754281" y="-11030"/>
                  <a:pt x="407175" y="1070033"/>
                  <a:pt x="0" y="612857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84591C-7A2F-3BB3-3C20-351B3CF3CA2D}"/>
              </a:ext>
            </a:extLst>
          </p:cNvPr>
          <p:cNvSpPr/>
          <p:nvPr/>
        </p:nvSpPr>
        <p:spPr>
          <a:xfrm>
            <a:off x="8292662" y="3464784"/>
            <a:ext cx="3752193" cy="263599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46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64DC892D-E3AD-DBE6-BA29-A6815C86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5C86E1-DBA1-22EE-05B3-E9F0847BB81B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F1E108-6017-FA47-CC70-CF0E19C55889}"/>
              </a:ext>
            </a:extLst>
          </p:cNvPr>
          <p:cNvSpPr/>
          <p:nvPr/>
        </p:nvSpPr>
        <p:spPr>
          <a:xfrm>
            <a:off x="2907161" y="4256690"/>
            <a:ext cx="6016122" cy="16080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0DBAF-CD46-357C-A54C-EB5434AAB7E0}"/>
              </a:ext>
            </a:extLst>
          </p:cNvPr>
          <p:cNvSpPr txBox="1"/>
          <p:nvPr/>
        </p:nvSpPr>
        <p:spPr>
          <a:xfrm>
            <a:off x="-335447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Strategic threats</a:t>
            </a: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Who and why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7738F697-FD31-4AD5-C3E6-CAE7CD01B943}"/>
              </a:ext>
            </a:extLst>
          </p:cNvPr>
          <p:cNvSpPr/>
          <p:nvPr/>
        </p:nvSpPr>
        <p:spPr>
          <a:xfrm rot="16200000">
            <a:off x="1362738" y="3997096"/>
            <a:ext cx="225831" cy="2507484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0C0162-23F2-AE6D-3912-38F626060034}"/>
              </a:ext>
            </a:extLst>
          </p:cNvPr>
          <p:cNvSpPr txBox="1"/>
          <p:nvPr/>
        </p:nvSpPr>
        <p:spPr>
          <a:xfrm>
            <a:off x="4192411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Tactical threats</a:t>
            </a: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and where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DFF02174-DF1A-9F86-8557-0E5948C47330}"/>
              </a:ext>
            </a:extLst>
          </p:cNvPr>
          <p:cNvSpPr/>
          <p:nvPr/>
        </p:nvSpPr>
        <p:spPr>
          <a:xfrm rot="16200000">
            <a:off x="5890596" y="3308524"/>
            <a:ext cx="225831" cy="3884628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92CDE08-6453-B1C1-8E14-1E764D9AC77C}"/>
              </a:ext>
            </a:extLst>
          </p:cNvPr>
          <p:cNvSpPr txBox="1">
            <a:spLocks/>
          </p:cNvSpPr>
          <p:nvPr/>
        </p:nvSpPr>
        <p:spPr>
          <a:xfrm>
            <a:off x="8362031" y="617251"/>
            <a:ext cx="3682824" cy="52352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Strategic threats</a:t>
            </a:r>
          </a:p>
          <a:p>
            <a:pPr lvl="2"/>
            <a:r>
              <a:rPr lang="en-US" dirty="0"/>
              <a:t>Where the threats are coming from and what they are targeting</a:t>
            </a:r>
          </a:p>
          <a:p>
            <a:pPr lvl="2"/>
            <a:r>
              <a:rPr lang="en-US" dirty="0"/>
              <a:t>The people </a:t>
            </a:r>
            <a:r>
              <a:rPr lang="en-US" sz="2000" dirty="0">
                <a:latin typeface="Corbel Light" panose="020B0303020204020204" pitchFamily="34" charset="0"/>
              </a:rPr>
              <a:t>(“threat actors”)</a:t>
            </a:r>
            <a:br>
              <a:rPr lang="en-US" dirty="0"/>
            </a:br>
            <a:r>
              <a:rPr lang="en-US" dirty="0"/>
              <a:t>and their motivations</a:t>
            </a:r>
          </a:p>
          <a:p>
            <a:pPr>
              <a:spcBef>
                <a:spcPts val="4200"/>
              </a:spcBef>
            </a:pPr>
            <a:r>
              <a:rPr lang="en-US" dirty="0"/>
              <a:t>Tactical threats</a:t>
            </a:r>
          </a:p>
          <a:p>
            <a:pPr lvl="2"/>
            <a:r>
              <a:rPr lang="en-US" dirty="0"/>
              <a:t>How cyberattacks manifest in practice</a:t>
            </a:r>
          </a:p>
          <a:p>
            <a:pPr lvl="2"/>
            <a:r>
              <a:rPr lang="en-US" dirty="0"/>
              <a:t>The tools and techniques </a:t>
            </a:r>
            <a:r>
              <a:rPr lang="en-US" sz="2000" dirty="0">
                <a:latin typeface="Corbel Light" panose="020B0303020204020204" pitchFamily="34" charset="0"/>
              </a:rPr>
              <a:t>(“TTPs”)</a:t>
            </a:r>
            <a:br>
              <a:rPr lang="en-US" sz="2000" dirty="0">
                <a:latin typeface="Corbel Light" panose="020B0303020204020204" pitchFamily="34" charset="0"/>
              </a:rPr>
            </a:br>
            <a:r>
              <a:rPr lang="en-US" dirty="0"/>
              <a:t>used by threat actors</a:t>
            </a:r>
            <a:endParaRPr lang="en-US" sz="2000" dirty="0">
              <a:latin typeface="Corbel Light" panose="020B0303020204020204" pitchFamily="34" charset="0"/>
            </a:endParaRPr>
          </a:p>
        </p:txBody>
      </p:sp>
      <p:sp>
        <p:nvSpPr>
          <p:cNvPr id="4" name="Freeform: Shape 3" hidden="1">
            <a:extLst>
              <a:ext uri="{FF2B5EF4-FFF2-40B4-BE49-F238E27FC236}">
                <a16:creationId xmlns:a16="http://schemas.microsoft.com/office/drawing/2014/main" id="{AF2EA162-DC66-8AE0-8BCB-85D2F94F4DB1}"/>
              </a:ext>
            </a:extLst>
          </p:cNvPr>
          <p:cNvSpPr/>
          <p:nvPr/>
        </p:nvSpPr>
        <p:spPr>
          <a:xfrm>
            <a:off x="1851246" y="378259"/>
            <a:ext cx="6463119" cy="1209709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514612 w 981272"/>
              <a:gd name="connsiteY0" fmla="*/ 0 h 1002688"/>
              <a:gd name="connsiteX1" fmla="*/ 981272 w 981272"/>
              <a:gd name="connsiteY1" fmla="*/ 1002688 h 1002688"/>
              <a:gd name="connsiteX0" fmla="*/ 380307 w 846967"/>
              <a:gd name="connsiteY0" fmla="*/ 0 h 1002688"/>
              <a:gd name="connsiteX1" fmla="*/ 846967 w 846967"/>
              <a:gd name="connsiteY1" fmla="*/ 1002688 h 1002688"/>
              <a:gd name="connsiteX0" fmla="*/ 283698 w 750358"/>
              <a:gd name="connsiteY0" fmla="*/ 0 h 1002688"/>
              <a:gd name="connsiteX1" fmla="*/ 750358 w 750358"/>
              <a:gd name="connsiteY1" fmla="*/ 1002688 h 1002688"/>
              <a:gd name="connsiteX0" fmla="*/ 317979 w 625311"/>
              <a:gd name="connsiteY0" fmla="*/ 0 h 735988"/>
              <a:gd name="connsiteX1" fmla="*/ 625311 w 625311"/>
              <a:gd name="connsiteY1" fmla="*/ 735988 h 735988"/>
              <a:gd name="connsiteX0" fmla="*/ 212001 w 519333"/>
              <a:gd name="connsiteY0" fmla="*/ 0 h 735988"/>
              <a:gd name="connsiteX1" fmla="*/ 519333 w 519333"/>
              <a:gd name="connsiteY1" fmla="*/ 735988 h 735988"/>
              <a:gd name="connsiteX0" fmla="*/ 6352808 w 6352808"/>
              <a:gd name="connsiteY0" fmla="*/ 0 h 282031"/>
              <a:gd name="connsiteX1" fmla="*/ 12906 w 6352808"/>
              <a:gd name="connsiteY1" fmla="*/ 282031 h 282031"/>
              <a:gd name="connsiteX0" fmla="*/ 6339902 w 6339902"/>
              <a:gd name="connsiteY0" fmla="*/ 291215 h 573246"/>
              <a:gd name="connsiteX1" fmla="*/ 0 w 6339902"/>
              <a:gd name="connsiteY1" fmla="*/ 573246 h 573246"/>
              <a:gd name="connsiteX0" fmla="*/ 6275051 w 6275051"/>
              <a:gd name="connsiteY0" fmla="*/ 286885 h 575401"/>
              <a:gd name="connsiteX1" fmla="*/ 0 w 6275051"/>
              <a:gd name="connsiteY1" fmla="*/ 575401 h 575401"/>
              <a:gd name="connsiteX0" fmla="*/ 6275051 w 6275051"/>
              <a:gd name="connsiteY0" fmla="*/ 402955 h 691471"/>
              <a:gd name="connsiteX1" fmla="*/ 0 w 6275051"/>
              <a:gd name="connsiteY1" fmla="*/ 691471 h 691471"/>
              <a:gd name="connsiteX0" fmla="*/ 6275051 w 6275051"/>
              <a:gd name="connsiteY0" fmla="*/ 503172 h 791688"/>
              <a:gd name="connsiteX1" fmla="*/ 0 w 6275051"/>
              <a:gd name="connsiteY1" fmla="*/ 791688 h 791688"/>
              <a:gd name="connsiteX0" fmla="*/ 6275051 w 6275051"/>
              <a:gd name="connsiteY0" fmla="*/ 495868 h 784384"/>
              <a:gd name="connsiteX1" fmla="*/ 0 w 6275051"/>
              <a:gd name="connsiteY1" fmla="*/ 784384 h 784384"/>
              <a:gd name="connsiteX0" fmla="*/ 6275051 w 6275051"/>
              <a:gd name="connsiteY0" fmla="*/ 391909 h 680425"/>
              <a:gd name="connsiteX1" fmla="*/ 0 w 6275051"/>
              <a:gd name="connsiteY1" fmla="*/ 680425 h 680425"/>
              <a:gd name="connsiteX0" fmla="*/ 6275051 w 6275051"/>
              <a:gd name="connsiteY0" fmla="*/ 480948 h 769464"/>
              <a:gd name="connsiteX1" fmla="*/ 0 w 6275051"/>
              <a:gd name="connsiteY1" fmla="*/ 769464 h 769464"/>
              <a:gd name="connsiteX0" fmla="*/ 6463119 w 6463119"/>
              <a:gd name="connsiteY0" fmla="*/ 334818 h 1116202"/>
              <a:gd name="connsiteX1" fmla="*/ 0 w 6463119"/>
              <a:gd name="connsiteY1" fmla="*/ 1116202 h 1116202"/>
              <a:gd name="connsiteX0" fmla="*/ 6463119 w 6463119"/>
              <a:gd name="connsiteY0" fmla="*/ 428325 h 1209709"/>
              <a:gd name="connsiteX1" fmla="*/ 0 w 6463119"/>
              <a:gd name="connsiteY1" fmla="*/ 1209709 h 120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63119" h="1209709">
                <a:moveTo>
                  <a:pt x="6463119" y="428325"/>
                </a:moveTo>
                <a:cubicBezTo>
                  <a:pt x="3199167" y="-348034"/>
                  <a:pt x="925984" y="-58155"/>
                  <a:pt x="0" y="1209709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5F9F7EA-0625-C841-DF15-48AC691200A8}"/>
              </a:ext>
            </a:extLst>
          </p:cNvPr>
          <p:cNvSpPr/>
          <p:nvPr/>
        </p:nvSpPr>
        <p:spPr>
          <a:xfrm>
            <a:off x="7357102" y="3672479"/>
            <a:ext cx="1009144" cy="72564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514612 w 981272"/>
              <a:gd name="connsiteY0" fmla="*/ 0 h 1002688"/>
              <a:gd name="connsiteX1" fmla="*/ 981272 w 981272"/>
              <a:gd name="connsiteY1" fmla="*/ 1002688 h 1002688"/>
              <a:gd name="connsiteX0" fmla="*/ 380307 w 846967"/>
              <a:gd name="connsiteY0" fmla="*/ 0 h 1002688"/>
              <a:gd name="connsiteX1" fmla="*/ 846967 w 846967"/>
              <a:gd name="connsiteY1" fmla="*/ 1002688 h 1002688"/>
              <a:gd name="connsiteX0" fmla="*/ 283698 w 750358"/>
              <a:gd name="connsiteY0" fmla="*/ 0 h 1002688"/>
              <a:gd name="connsiteX1" fmla="*/ 750358 w 750358"/>
              <a:gd name="connsiteY1" fmla="*/ 1002688 h 1002688"/>
              <a:gd name="connsiteX0" fmla="*/ 317979 w 625311"/>
              <a:gd name="connsiteY0" fmla="*/ 0 h 735988"/>
              <a:gd name="connsiteX1" fmla="*/ 625311 w 625311"/>
              <a:gd name="connsiteY1" fmla="*/ 735988 h 735988"/>
              <a:gd name="connsiteX0" fmla="*/ 212001 w 519333"/>
              <a:gd name="connsiteY0" fmla="*/ 0 h 735988"/>
              <a:gd name="connsiteX1" fmla="*/ 519333 w 519333"/>
              <a:gd name="connsiteY1" fmla="*/ 735988 h 735988"/>
              <a:gd name="connsiteX0" fmla="*/ 6352808 w 6352808"/>
              <a:gd name="connsiteY0" fmla="*/ 0 h 282031"/>
              <a:gd name="connsiteX1" fmla="*/ 12906 w 6352808"/>
              <a:gd name="connsiteY1" fmla="*/ 282031 h 282031"/>
              <a:gd name="connsiteX0" fmla="*/ 6339902 w 6339902"/>
              <a:gd name="connsiteY0" fmla="*/ 291215 h 573246"/>
              <a:gd name="connsiteX1" fmla="*/ 0 w 6339902"/>
              <a:gd name="connsiteY1" fmla="*/ 573246 h 573246"/>
              <a:gd name="connsiteX0" fmla="*/ 6275051 w 6275051"/>
              <a:gd name="connsiteY0" fmla="*/ 286885 h 575401"/>
              <a:gd name="connsiteX1" fmla="*/ 0 w 6275051"/>
              <a:gd name="connsiteY1" fmla="*/ 575401 h 575401"/>
              <a:gd name="connsiteX0" fmla="*/ 6275051 w 6275051"/>
              <a:gd name="connsiteY0" fmla="*/ 402955 h 691471"/>
              <a:gd name="connsiteX1" fmla="*/ 0 w 6275051"/>
              <a:gd name="connsiteY1" fmla="*/ 691471 h 691471"/>
              <a:gd name="connsiteX0" fmla="*/ 6275051 w 6275051"/>
              <a:gd name="connsiteY0" fmla="*/ 503172 h 791688"/>
              <a:gd name="connsiteX1" fmla="*/ 0 w 6275051"/>
              <a:gd name="connsiteY1" fmla="*/ 791688 h 791688"/>
              <a:gd name="connsiteX0" fmla="*/ 6275051 w 6275051"/>
              <a:gd name="connsiteY0" fmla="*/ 495868 h 784384"/>
              <a:gd name="connsiteX1" fmla="*/ 0 w 6275051"/>
              <a:gd name="connsiteY1" fmla="*/ 784384 h 784384"/>
              <a:gd name="connsiteX0" fmla="*/ 6275051 w 6275051"/>
              <a:gd name="connsiteY0" fmla="*/ 391909 h 680425"/>
              <a:gd name="connsiteX1" fmla="*/ 0 w 6275051"/>
              <a:gd name="connsiteY1" fmla="*/ 680425 h 680425"/>
              <a:gd name="connsiteX0" fmla="*/ 6275051 w 6275051"/>
              <a:gd name="connsiteY0" fmla="*/ 480948 h 769464"/>
              <a:gd name="connsiteX1" fmla="*/ 0 w 6275051"/>
              <a:gd name="connsiteY1" fmla="*/ 769464 h 769464"/>
              <a:gd name="connsiteX0" fmla="*/ 1628598 w 1628598"/>
              <a:gd name="connsiteY0" fmla="*/ 375806 h 988577"/>
              <a:gd name="connsiteX1" fmla="*/ 619454 w 1628598"/>
              <a:gd name="connsiteY1" fmla="*/ 988577 h 988577"/>
              <a:gd name="connsiteX0" fmla="*/ 1698516 w 1698516"/>
              <a:gd name="connsiteY0" fmla="*/ 204801 h 856796"/>
              <a:gd name="connsiteX1" fmla="*/ 689372 w 1698516"/>
              <a:gd name="connsiteY1" fmla="*/ 817572 h 856796"/>
              <a:gd name="connsiteX0" fmla="*/ 1009144 w 1009144"/>
              <a:gd name="connsiteY0" fmla="*/ 99 h 677372"/>
              <a:gd name="connsiteX1" fmla="*/ 0 w 1009144"/>
              <a:gd name="connsiteY1" fmla="*/ 612870 h 677372"/>
              <a:gd name="connsiteX0" fmla="*/ 1009144 w 1009144"/>
              <a:gd name="connsiteY0" fmla="*/ 86 h 725646"/>
              <a:gd name="connsiteX1" fmla="*/ 0 w 1009144"/>
              <a:gd name="connsiteY1" fmla="*/ 612857 h 72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9144" h="725646">
                <a:moveTo>
                  <a:pt x="1009144" y="86"/>
                </a:moveTo>
                <a:cubicBezTo>
                  <a:pt x="754281" y="-11030"/>
                  <a:pt x="407175" y="1070033"/>
                  <a:pt x="0" y="612857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072A2B-F169-D4AC-2E68-99339DD037AA}"/>
              </a:ext>
            </a:extLst>
          </p:cNvPr>
          <p:cNvSpPr/>
          <p:nvPr/>
        </p:nvSpPr>
        <p:spPr>
          <a:xfrm>
            <a:off x="8366246" y="598895"/>
            <a:ext cx="3675461" cy="263599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48E4DC-F99D-75A9-C029-50DFF86CF092}"/>
              </a:ext>
            </a:extLst>
          </p:cNvPr>
          <p:cNvSpPr/>
          <p:nvPr/>
        </p:nvSpPr>
        <p:spPr>
          <a:xfrm>
            <a:off x="94593" y="5125310"/>
            <a:ext cx="2812568" cy="102324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7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DE5382EA-F6A6-95E3-4ECC-095177691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red square with black background&#10;&#10;Description automatically generated">
            <a:extLst>
              <a:ext uri="{FF2B5EF4-FFF2-40B4-BE49-F238E27FC236}">
                <a16:creationId xmlns:a16="http://schemas.microsoft.com/office/drawing/2014/main" id="{6312304A-1B45-AAB7-A906-78A4A855C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3698E3DD-930C-9723-50F6-BE1249C44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red objects on a black background&#10;&#10;Description automatically generated">
            <a:extLst>
              <a:ext uri="{FF2B5EF4-FFF2-40B4-BE49-F238E27FC236}">
                <a16:creationId xmlns:a16="http://schemas.microsoft.com/office/drawing/2014/main" id="{89BCAA35-931F-52AA-F4A4-0CA471606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912B72E-FC23-65BA-5BE0-77C44A06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45BA0F-8851-18C1-13BF-CC4D2461A1BD}"/>
              </a:ext>
            </a:extLst>
          </p:cNvPr>
          <p:cNvSpPr txBox="1">
            <a:spLocks/>
          </p:cNvSpPr>
          <p:nvPr/>
        </p:nvSpPr>
        <p:spPr>
          <a:xfrm>
            <a:off x="8586283" y="1008993"/>
            <a:ext cx="3338755" cy="48031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Cloud adoption</a:t>
            </a:r>
          </a:p>
          <a:p>
            <a:pPr lvl="1"/>
            <a:r>
              <a:rPr lang="en-US" dirty="0"/>
              <a:t>Almost everyone is using cloud environments</a:t>
            </a:r>
          </a:p>
          <a:p>
            <a:pPr lvl="2"/>
            <a:r>
              <a:rPr lang="en-US" dirty="0"/>
              <a:t>Applications (SaaS)</a:t>
            </a:r>
          </a:p>
          <a:p>
            <a:pPr lvl="2"/>
            <a:r>
              <a:rPr lang="en-US" dirty="0"/>
              <a:t>Infrastructure (IaaS)</a:t>
            </a:r>
          </a:p>
          <a:p>
            <a:pPr lvl="2"/>
            <a:r>
              <a:rPr lang="en-US" dirty="0"/>
              <a:t>Identity and access management (IAM)</a:t>
            </a:r>
          </a:p>
        </p:txBody>
      </p:sp>
    </p:spTree>
    <p:extLst>
      <p:ext uri="{BB962C8B-B14F-4D97-AF65-F5344CB8AC3E}">
        <p14:creationId xmlns:p14="http://schemas.microsoft.com/office/powerpoint/2010/main" val="222224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screen shot of a cloud&#10;&#10;Description automatically generated">
            <a:extLst>
              <a:ext uri="{FF2B5EF4-FFF2-40B4-BE49-F238E27FC236}">
                <a16:creationId xmlns:a16="http://schemas.microsoft.com/office/drawing/2014/main" id="{2046166F-8993-2AE1-7422-92EC67899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45BA0F-8851-18C1-13BF-CC4D2461A1BD}"/>
              </a:ext>
            </a:extLst>
          </p:cNvPr>
          <p:cNvSpPr txBox="1">
            <a:spLocks/>
          </p:cNvSpPr>
          <p:nvPr/>
        </p:nvSpPr>
        <p:spPr>
          <a:xfrm>
            <a:off x="8586283" y="1008993"/>
            <a:ext cx="3338755" cy="48031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Cloud adoption</a:t>
            </a:r>
          </a:p>
          <a:p>
            <a:pPr lvl="1"/>
            <a:r>
              <a:rPr lang="en-US" dirty="0"/>
              <a:t>Almost everyone is using cloud environments</a:t>
            </a:r>
          </a:p>
          <a:p>
            <a:pPr lvl="2"/>
            <a:r>
              <a:rPr lang="en-US" dirty="0"/>
              <a:t>Applications (SaaS)</a:t>
            </a:r>
          </a:p>
          <a:p>
            <a:pPr lvl="2"/>
            <a:r>
              <a:rPr lang="en-US" dirty="0"/>
              <a:t>Infrastructure (IaaS)</a:t>
            </a:r>
          </a:p>
          <a:p>
            <a:pPr lvl="2"/>
            <a:r>
              <a:rPr lang="en-US" dirty="0"/>
              <a:t>Identity and access management (IAM)</a:t>
            </a:r>
          </a:p>
          <a:p>
            <a:r>
              <a:rPr lang="en-US" dirty="0"/>
              <a:t>Cloud targeting</a:t>
            </a:r>
          </a:p>
          <a:p>
            <a:pPr lvl="1"/>
            <a:r>
              <a:rPr lang="en-US" dirty="0"/>
              <a:t>Threat actors are following their victims into the clouds</a:t>
            </a:r>
          </a:p>
        </p:txBody>
      </p:sp>
    </p:spTree>
    <p:extLst>
      <p:ext uri="{BB962C8B-B14F-4D97-AF65-F5344CB8AC3E}">
        <p14:creationId xmlns:p14="http://schemas.microsoft.com/office/powerpoint/2010/main" val="4034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BE62936-FB88-901B-4A68-94130B72873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8BB63-2F4F-6A4A-1E66-BE875C8F6C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Cloud is everywhere</a:t>
            </a:r>
          </a:p>
          <a:p>
            <a:pPr lvl="1"/>
            <a:r>
              <a:rPr lang="en-US" dirty="0"/>
              <a:t>… and threat actors know it   </a:t>
            </a:r>
            <a:r>
              <a:rPr lang="nl-NL" sz="1800" dirty="0"/>
              <a:t>😈</a:t>
            </a:r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Identity is key</a:t>
            </a:r>
          </a:p>
          <a:p>
            <a:pPr lvl="2"/>
            <a:r>
              <a:rPr lang="en-US" dirty="0"/>
              <a:t>They want your MFA</a:t>
            </a:r>
          </a:p>
          <a:p>
            <a:pPr lvl="2"/>
            <a:r>
              <a:rPr lang="en-US" dirty="0"/>
              <a:t>And they have backdoors</a:t>
            </a:r>
          </a:p>
        </p:txBody>
      </p:sp>
    </p:spTree>
    <p:extLst>
      <p:ext uri="{BB962C8B-B14F-4D97-AF65-F5344CB8AC3E}">
        <p14:creationId xmlns:p14="http://schemas.microsoft.com/office/powerpoint/2010/main" val="26439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stem complex" descr="A screenshot of a computer&#10;&#10;Description automatically generated">
            <a:extLst>
              <a:ext uri="{FF2B5EF4-FFF2-40B4-BE49-F238E27FC236}">
                <a16:creationId xmlns:a16="http://schemas.microsoft.com/office/drawing/2014/main" id="{A77F0F30-1396-9A07-BE45-B33957B94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ecurity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Threats arrow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E1B602DD-9291-9309-6D1E-EE0BA02C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Threats" descr="A red square on a black background&#10;&#10;Description automatically generated">
            <a:extLst>
              <a:ext uri="{FF2B5EF4-FFF2-40B4-BE49-F238E27FC236}">
                <a16:creationId xmlns:a16="http://schemas.microsoft.com/office/drawing/2014/main" id="{9E1001F1-5364-2BC9-BE98-04E7BAF4D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Threats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15336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2A9CF8-6FE8-99EF-2744-5A6C76E34915}"/>
              </a:ext>
            </a:extLst>
          </p:cNvPr>
          <p:cNvSpPr/>
          <p:nvPr/>
        </p:nvSpPr>
        <p:spPr>
          <a:xfrm>
            <a:off x="4798541" y="3810005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logs in to compromised user account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051CE62-87D6-413B-7574-CEE5CB6B610E}"/>
              </a:ext>
            </a:extLst>
          </p:cNvPr>
          <p:cNvSpPr/>
          <p:nvPr/>
        </p:nvSpPr>
        <p:spPr>
          <a:xfrm>
            <a:off x="4249015" y="3431140"/>
            <a:ext cx="549526" cy="68540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526" h="685402">
                <a:moveTo>
                  <a:pt x="549526" y="685392"/>
                </a:moveTo>
                <a:cubicBezTo>
                  <a:pt x="-238256" y="688543"/>
                  <a:pt x="54186" y="2865"/>
                  <a:pt x="48456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6F028C-CB61-C53C-ED58-A77C04D3D478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914400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3DBB7B-338C-1842-91D3-387AEE87144E}"/>
              </a:ext>
            </a:extLst>
          </p:cNvPr>
          <p:cNvCxnSpPr>
            <a:cxnSpLocks/>
            <a:stCxn id="16" idx="6"/>
            <a:endCxn id="4" idx="2"/>
          </p:cNvCxnSpPr>
          <p:nvPr/>
        </p:nvCxnSpPr>
        <p:spPr>
          <a:xfrm>
            <a:off x="3641660" y="3429000"/>
            <a:ext cx="579487" cy="0"/>
          </a:xfrm>
          <a:prstGeom prst="line">
            <a:avLst/>
          </a:prstGeom>
          <a:ln w="762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12505B2-E5B2-E2D7-E2A9-215147074DED}"/>
              </a:ext>
            </a:extLst>
          </p:cNvPr>
          <p:cNvSpPr/>
          <p:nvPr/>
        </p:nvSpPr>
        <p:spPr>
          <a:xfrm>
            <a:off x="4221147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D05FCE-84E4-6CC2-76F9-05C88F1F5B2F}"/>
              </a:ext>
            </a:extLst>
          </p:cNvPr>
          <p:cNvSpPr/>
          <p:nvPr/>
        </p:nvSpPr>
        <p:spPr>
          <a:xfrm>
            <a:off x="3946460" y="4648209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phishes user and steals session token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AA1568B-A3B4-46DE-4407-02F2C25C25D6}"/>
              </a:ext>
            </a:extLst>
          </p:cNvPr>
          <p:cNvSpPr/>
          <p:nvPr/>
        </p:nvSpPr>
        <p:spPr>
          <a:xfrm>
            <a:off x="3460129" y="3427611"/>
            <a:ext cx="486331" cy="152712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486331 w 486331"/>
              <a:gd name="connsiteY0" fmla="*/ 1527124 h 1527128"/>
              <a:gd name="connsiteX1" fmla="*/ 100318 w 486331"/>
              <a:gd name="connsiteY1" fmla="*/ 0 h 152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6331" h="1527128">
                <a:moveTo>
                  <a:pt x="486331" y="1527124"/>
                </a:moveTo>
                <a:cubicBezTo>
                  <a:pt x="-301451" y="1530275"/>
                  <a:pt x="106048" y="2865"/>
                  <a:pt x="10031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67711D-25DE-143D-5140-EEC6F6D01755}"/>
              </a:ext>
            </a:extLst>
          </p:cNvPr>
          <p:cNvSpPr/>
          <p:nvPr/>
        </p:nvSpPr>
        <p:spPr>
          <a:xfrm>
            <a:off x="1777724" y="5486409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prepares infrastructure to bypass MFA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E16E26-36E6-7169-3714-727E1A783F03}"/>
              </a:ext>
            </a:extLst>
          </p:cNvPr>
          <p:cNvSpPr/>
          <p:nvPr/>
        </p:nvSpPr>
        <p:spPr>
          <a:xfrm>
            <a:off x="1344535" y="3430134"/>
            <a:ext cx="433189" cy="236280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433189 w 433189"/>
              <a:gd name="connsiteY0" fmla="*/ 2362801 h 2362804"/>
              <a:gd name="connsiteX1" fmla="*/ 168288 w 433189"/>
              <a:gd name="connsiteY1" fmla="*/ 0 h 236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189" h="2362804">
                <a:moveTo>
                  <a:pt x="433189" y="2362801"/>
                </a:moveTo>
                <a:cubicBezTo>
                  <a:pt x="-354593" y="2365952"/>
                  <a:pt x="174018" y="2865"/>
                  <a:pt x="16828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F14B5A-C67E-C479-DE13-D9A1E4DF6AE9}"/>
              </a:ext>
            </a:extLst>
          </p:cNvPr>
          <p:cNvCxnSpPr>
            <a:cxnSpLocks/>
            <a:stCxn id="17" idx="6"/>
            <a:endCxn id="16" idx="2"/>
          </p:cNvCxnSpPr>
          <p:nvPr/>
        </p:nvCxnSpPr>
        <p:spPr>
          <a:xfrm>
            <a:off x="1600200" y="3429000"/>
            <a:ext cx="1889060" cy="0"/>
          </a:xfrm>
          <a:prstGeom prst="line">
            <a:avLst/>
          </a:prstGeom>
          <a:ln w="381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01BCF08-481F-A829-8A4D-F46DB55E344B}"/>
              </a:ext>
            </a:extLst>
          </p:cNvPr>
          <p:cNvSpPr/>
          <p:nvPr/>
        </p:nvSpPr>
        <p:spPr>
          <a:xfrm>
            <a:off x="348926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09F6C7-4B90-DC66-1CBD-20C5D1347DFD}"/>
              </a:ext>
            </a:extLst>
          </p:cNvPr>
          <p:cNvSpPr/>
          <p:nvPr/>
        </p:nvSpPr>
        <p:spPr>
          <a:xfrm>
            <a:off x="14478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8FCDC6-DD6F-00D7-9ACE-3104242CD0D6}"/>
              </a:ext>
            </a:extLst>
          </p:cNvPr>
          <p:cNvSpPr/>
          <p:nvPr/>
        </p:nvSpPr>
        <p:spPr>
          <a:xfrm>
            <a:off x="4873978" y="383400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24E824-F613-191B-38F5-48F7EE7185A1}"/>
              </a:ext>
            </a:extLst>
          </p:cNvPr>
          <p:cNvSpPr/>
          <p:nvPr/>
        </p:nvSpPr>
        <p:spPr>
          <a:xfrm>
            <a:off x="1843651" y="5502918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9F5E6D-9F4D-E834-875F-FA27C67D1CF6}"/>
              </a:ext>
            </a:extLst>
          </p:cNvPr>
          <p:cNvSpPr/>
          <p:nvPr/>
        </p:nvSpPr>
        <p:spPr>
          <a:xfrm>
            <a:off x="4022249" y="46696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09FC9-0431-6386-CA2B-CDD692949231}"/>
              </a:ext>
            </a:extLst>
          </p:cNvPr>
          <p:cNvSpPr txBox="1">
            <a:spLocks/>
          </p:cNvSpPr>
          <p:nvPr/>
        </p:nvSpPr>
        <p:spPr>
          <a:xfrm>
            <a:off x="508031" y="1244184"/>
            <a:ext cx="4167265" cy="48643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Cloud is everywhere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 and threat actors know it  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😈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9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16437C-E36C-8946-D69C-296671430223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4373547" y="3429000"/>
            <a:ext cx="5003618" cy="0"/>
          </a:xfrm>
          <a:prstGeom prst="line">
            <a:avLst/>
          </a:prstGeom>
          <a:ln w="762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2A9CF8-6FE8-99EF-2744-5A6C76E34915}"/>
              </a:ext>
            </a:extLst>
          </p:cNvPr>
          <p:cNvSpPr/>
          <p:nvPr/>
        </p:nvSpPr>
        <p:spPr>
          <a:xfrm>
            <a:off x="4798541" y="3810005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logs in to compromised user account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051CE62-87D6-413B-7574-CEE5CB6B610E}"/>
              </a:ext>
            </a:extLst>
          </p:cNvPr>
          <p:cNvSpPr/>
          <p:nvPr/>
        </p:nvSpPr>
        <p:spPr>
          <a:xfrm>
            <a:off x="4249015" y="3431140"/>
            <a:ext cx="549526" cy="68540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526" h="685402">
                <a:moveTo>
                  <a:pt x="549526" y="685392"/>
                </a:moveTo>
                <a:cubicBezTo>
                  <a:pt x="-238256" y="688543"/>
                  <a:pt x="54186" y="2865"/>
                  <a:pt x="48456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6F028C-CB61-C53C-ED58-A77C04D3D478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914400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3DBB7B-338C-1842-91D3-387AEE87144E}"/>
              </a:ext>
            </a:extLst>
          </p:cNvPr>
          <p:cNvCxnSpPr>
            <a:cxnSpLocks/>
            <a:stCxn id="16" idx="6"/>
            <a:endCxn id="4" idx="2"/>
          </p:cNvCxnSpPr>
          <p:nvPr/>
        </p:nvCxnSpPr>
        <p:spPr>
          <a:xfrm>
            <a:off x="3641660" y="3429000"/>
            <a:ext cx="579487" cy="0"/>
          </a:xfrm>
          <a:prstGeom prst="line">
            <a:avLst/>
          </a:prstGeom>
          <a:ln w="762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12505B2-E5B2-E2D7-E2A9-215147074DED}"/>
              </a:ext>
            </a:extLst>
          </p:cNvPr>
          <p:cNvSpPr/>
          <p:nvPr/>
        </p:nvSpPr>
        <p:spPr>
          <a:xfrm>
            <a:off x="4221147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D05FCE-84E4-6CC2-76F9-05C88F1F5B2F}"/>
              </a:ext>
            </a:extLst>
          </p:cNvPr>
          <p:cNvSpPr/>
          <p:nvPr/>
        </p:nvSpPr>
        <p:spPr>
          <a:xfrm>
            <a:off x="3946460" y="4648209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phishes user and steals session token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AA1568B-A3B4-46DE-4407-02F2C25C25D6}"/>
              </a:ext>
            </a:extLst>
          </p:cNvPr>
          <p:cNvSpPr/>
          <p:nvPr/>
        </p:nvSpPr>
        <p:spPr>
          <a:xfrm>
            <a:off x="3460129" y="3427611"/>
            <a:ext cx="486331" cy="152712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486331 w 486331"/>
              <a:gd name="connsiteY0" fmla="*/ 1527124 h 1527128"/>
              <a:gd name="connsiteX1" fmla="*/ 100318 w 486331"/>
              <a:gd name="connsiteY1" fmla="*/ 0 h 152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6331" h="1527128">
                <a:moveTo>
                  <a:pt x="486331" y="1527124"/>
                </a:moveTo>
                <a:cubicBezTo>
                  <a:pt x="-301451" y="1530275"/>
                  <a:pt x="106048" y="2865"/>
                  <a:pt x="10031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67711D-25DE-143D-5140-EEC6F6D01755}"/>
              </a:ext>
            </a:extLst>
          </p:cNvPr>
          <p:cNvSpPr/>
          <p:nvPr/>
        </p:nvSpPr>
        <p:spPr>
          <a:xfrm>
            <a:off x="1777724" y="5486409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prepares infrastructure to bypass MFA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E16E26-36E6-7169-3714-727E1A783F03}"/>
              </a:ext>
            </a:extLst>
          </p:cNvPr>
          <p:cNvSpPr/>
          <p:nvPr/>
        </p:nvSpPr>
        <p:spPr>
          <a:xfrm>
            <a:off x="1344535" y="3430134"/>
            <a:ext cx="433189" cy="236280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433189 w 433189"/>
              <a:gd name="connsiteY0" fmla="*/ 2362801 h 2362804"/>
              <a:gd name="connsiteX1" fmla="*/ 168288 w 433189"/>
              <a:gd name="connsiteY1" fmla="*/ 0 h 236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189" h="2362804">
                <a:moveTo>
                  <a:pt x="433189" y="2362801"/>
                </a:moveTo>
                <a:cubicBezTo>
                  <a:pt x="-354593" y="2365952"/>
                  <a:pt x="174018" y="2865"/>
                  <a:pt x="16828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464435-F8C4-A7B5-7212-50A0F12FEEF3}"/>
              </a:ext>
            </a:extLst>
          </p:cNvPr>
          <p:cNvSpPr/>
          <p:nvPr/>
        </p:nvSpPr>
        <p:spPr>
          <a:xfrm>
            <a:off x="9672689" y="2458156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steals data, performs fraud, …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1BB6F7-77F1-B52B-6469-5A725CB22E74}"/>
              </a:ext>
            </a:extLst>
          </p:cNvPr>
          <p:cNvSpPr/>
          <p:nvPr/>
        </p:nvSpPr>
        <p:spPr>
          <a:xfrm>
            <a:off x="9224765" y="2764683"/>
            <a:ext cx="447924" cy="66502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447924 w 447924"/>
              <a:gd name="connsiteY0" fmla="*/ 0 h 665022"/>
              <a:gd name="connsiteX1" fmla="*/ 146690 w 447924"/>
              <a:gd name="connsiteY1" fmla="*/ 665013 h 66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7924" h="665022">
                <a:moveTo>
                  <a:pt x="447924" y="0"/>
                </a:moveTo>
                <a:cubicBezTo>
                  <a:pt x="-339858" y="3151"/>
                  <a:pt x="152420" y="667878"/>
                  <a:pt x="146690" y="66501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D28E604-5475-B41B-F05A-93B242064EF5}"/>
              </a:ext>
            </a:extLst>
          </p:cNvPr>
          <p:cNvSpPr/>
          <p:nvPr/>
        </p:nvSpPr>
        <p:spPr>
          <a:xfrm>
            <a:off x="8974909" y="1604677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creates inbox rules to hide activity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DC76B4-CEDE-B7CE-91CB-DFD81ACF7129}"/>
              </a:ext>
            </a:extLst>
          </p:cNvPr>
          <p:cNvSpPr/>
          <p:nvPr/>
        </p:nvSpPr>
        <p:spPr>
          <a:xfrm>
            <a:off x="8519251" y="1911204"/>
            <a:ext cx="455658" cy="151280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455658 w 455658"/>
              <a:gd name="connsiteY0" fmla="*/ 0 h 1512806"/>
              <a:gd name="connsiteX1" fmla="*/ 136257 w 455658"/>
              <a:gd name="connsiteY1" fmla="*/ 1512802 h 15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5658" h="1512806">
                <a:moveTo>
                  <a:pt x="455658" y="0"/>
                </a:moveTo>
                <a:cubicBezTo>
                  <a:pt x="-332124" y="3151"/>
                  <a:pt x="141987" y="1515667"/>
                  <a:pt x="136257" y="1512802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6474178" y="752707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creates backdoor to maintain persistence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395E7E8-248D-CCA6-E6D9-7DF77276659F}"/>
              </a:ext>
            </a:extLst>
          </p:cNvPr>
          <p:cNvSpPr/>
          <p:nvPr/>
        </p:nvSpPr>
        <p:spPr>
          <a:xfrm>
            <a:off x="5184178" y="1059234"/>
            <a:ext cx="1289999" cy="236664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9999" h="2366648">
                <a:moveTo>
                  <a:pt x="1289999" y="0"/>
                </a:moveTo>
                <a:cubicBezTo>
                  <a:pt x="-763409" y="21318"/>
                  <a:pt x="251568" y="2369511"/>
                  <a:pt x="245838" y="2366646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2ECB7C1-5E77-2387-D8CF-518D287DBB2E}"/>
              </a:ext>
            </a:extLst>
          </p:cNvPr>
          <p:cNvSpPr/>
          <p:nvPr/>
        </p:nvSpPr>
        <p:spPr>
          <a:xfrm>
            <a:off x="8584751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179DCE-90A2-D0E2-0947-C675FF659B8E}"/>
              </a:ext>
            </a:extLst>
          </p:cNvPr>
          <p:cNvSpPr/>
          <p:nvPr/>
        </p:nvSpPr>
        <p:spPr>
          <a:xfrm>
            <a:off x="5359477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758AC62A-012B-E64E-38CD-A0869CF19717}"/>
              </a:ext>
            </a:extLst>
          </p:cNvPr>
          <p:cNvSpPr/>
          <p:nvPr/>
        </p:nvSpPr>
        <p:spPr>
          <a:xfrm>
            <a:off x="9224765" y="3278742"/>
            <a:ext cx="304800" cy="304795"/>
          </a:xfrm>
          <a:prstGeom prst="irregularSeal1">
            <a:avLst/>
          </a:prstGeom>
          <a:solidFill>
            <a:schemeClr val="bg1"/>
          </a:solidFill>
          <a:ln w="9525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F14B5A-C67E-C479-DE13-D9A1E4DF6AE9}"/>
              </a:ext>
            </a:extLst>
          </p:cNvPr>
          <p:cNvCxnSpPr>
            <a:cxnSpLocks/>
            <a:stCxn id="17" idx="6"/>
            <a:endCxn id="16" idx="2"/>
          </p:cNvCxnSpPr>
          <p:nvPr/>
        </p:nvCxnSpPr>
        <p:spPr>
          <a:xfrm>
            <a:off x="1600200" y="3429000"/>
            <a:ext cx="1889060" cy="0"/>
          </a:xfrm>
          <a:prstGeom prst="line">
            <a:avLst/>
          </a:prstGeom>
          <a:ln w="381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01BCF08-481F-A829-8A4D-F46DB55E344B}"/>
              </a:ext>
            </a:extLst>
          </p:cNvPr>
          <p:cNvSpPr/>
          <p:nvPr/>
        </p:nvSpPr>
        <p:spPr>
          <a:xfrm>
            <a:off x="348926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09F6C7-4B90-DC66-1CBD-20C5D1347DFD}"/>
              </a:ext>
            </a:extLst>
          </p:cNvPr>
          <p:cNvSpPr/>
          <p:nvPr/>
        </p:nvSpPr>
        <p:spPr>
          <a:xfrm>
            <a:off x="14478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8FCDC6-DD6F-00D7-9ACE-3104242CD0D6}"/>
              </a:ext>
            </a:extLst>
          </p:cNvPr>
          <p:cNvSpPr/>
          <p:nvPr/>
        </p:nvSpPr>
        <p:spPr>
          <a:xfrm>
            <a:off x="4873978" y="383400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24E824-F613-191B-38F5-48F7EE7185A1}"/>
              </a:ext>
            </a:extLst>
          </p:cNvPr>
          <p:cNvSpPr/>
          <p:nvPr/>
        </p:nvSpPr>
        <p:spPr>
          <a:xfrm>
            <a:off x="1843651" y="5502918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9F5E6D-9F4D-E834-875F-FA27C67D1CF6}"/>
              </a:ext>
            </a:extLst>
          </p:cNvPr>
          <p:cNvSpPr/>
          <p:nvPr/>
        </p:nvSpPr>
        <p:spPr>
          <a:xfrm>
            <a:off x="4022249" y="46696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6541222" y="77092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3247115-4291-AF84-E5BF-64B2E1468872}"/>
              </a:ext>
            </a:extLst>
          </p:cNvPr>
          <p:cNvSpPr/>
          <p:nvPr/>
        </p:nvSpPr>
        <p:spPr>
          <a:xfrm>
            <a:off x="9051516" y="1633904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Defense evasion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99A4BCB-85CA-5381-5A6D-7069F3E17E60}"/>
              </a:ext>
            </a:extLst>
          </p:cNvPr>
          <p:cNvSpPr/>
          <p:nvPr/>
        </p:nvSpPr>
        <p:spPr>
          <a:xfrm>
            <a:off x="9752845" y="247931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Impact, exfiltration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09FC9-0431-6386-CA2B-CDD692949231}"/>
              </a:ext>
            </a:extLst>
          </p:cNvPr>
          <p:cNvSpPr txBox="1">
            <a:spLocks/>
          </p:cNvSpPr>
          <p:nvPr/>
        </p:nvSpPr>
        <p:spPr>
          <a:xfrm>
            <a:off x="508031" y="1244184"/>
            <a:ext cx="4167265" cy="48643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Cloud is everywhere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 and threat actors know it  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😈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1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16437C-E36C-8946-D69C-296671430223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4373547" y="3429000"/>
            <a:ext cx="5003618" cy="0"/>
          </a:xfrm>
          <a:prstGeom prst="line">
            <a:avLst/>
          </a:prstGeom>
          <a:ln w="762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2A9CF8-6FE8-99EF-2744-5A6C76E34915}"/>
              </a:ext>
            </a:extLst>
          </p:cNvPr>
          <p:cNvSpPr/>
          <p:nvPr/>
        </p:nvSpPr>
        <p:spPr>
          <a:xfrm>
            <a:off x="4798541" y="3810005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logs in to compromised user account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051CE62-87D6-413B-7574-CEE5CB6B610E}"/>
              </a:ext>
            </a:extLst>
          </p:cNvPr>
          <p:cNvSpPr/>
          <p:nvPr/>
        </p:nvSpPr>
        <p:spPr>
          <a:xfrm>
            <a:off x="4249015" y="3431140"/>
            <a:ext cx="549526" cy="68540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526" h="685402">
                <a:moveTo>
                  <a:pt x="549526" y="685392"/>
                </a:moveTo>
                <a:cubicBezTo>
                  <a:pt x="-238256" y="688543"/>
                  <a:pt x="54186" y="2865"/>
                  <a:pt x="48456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5C0515B-689E-848A-FA6D-122DD4A2C7B4}"/>
              </a:ext>
            </a:extLst>
          </p:cNvPr>
          <p:cNvSpPr/>
          <p:nvPr/>
        </p:nvSpPr>
        <p:spPr>
          <a:xfrm>
            <a:off x="6096000" y="3810005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tIns="22860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Mimic legitimate users: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geo location, user agent, …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6F028C-CB61-C53C-ED58-A77C04D3D478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914400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3DBB7B-338C-1842-91D3-387AEE87144E}"/>
              </a:ext>
            </a:extLst>
          </p:cNvPr>
          <p:cNvCxnSpPr>
            <a:cxnSpLocks/>
            <a:stCxn id="16" idx="6"/>
            <a:endCxn id="4" idx="2"/>
          </p:cNvCxnSpPr>
          <p:nvPr/>
        </p:nvCxnSpPr>
        <p:spPr>
          <a:xfrm>
            <a:off x="3641660" y="3429000"/>
            <a:ext cx="579487" cy="0"/>
          </a:xfrm>
          <a:prstGeom prst="line">
            <a:avLst/>
          </a:prstGeom>
          <a:ln w="762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12505B2-E5B2-E2D7-E2A9-215147074DED}"/>
              </a:ext>
            </a:extLst>
          </p:cNvPr>
          <p:cNvSpPr/>
          <p:nvPr/>
        </p:nvSpPr>
        <p:spPr>
          <a:xfrm>
            <a:off x="4221147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D05FCE-84E4-6CC2-76F9-05C88F1F5B2F}"/>
              </a:ext>
            </a:extLst>
          </p:cNvPr>
          <p:cNvSpPr/>
          <p:nvPr/>
        </p:nvSpPr>
        <p:spPr>
          <a:xfrm>
            <a:off x="3946460" y="4648209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phishes user and steals session token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AA1568B-A3B4-46DE-4407-02F2C25C25D6}"/>
              </a:ext>
            </a:extLst>
          </p:cNvPr>
          <p:cNvSpPr/>
          <p:nvPr/>
        </p:nvSpPr>
        <p:spPr>
          <a:xfrm>
            <a:off x="3460129" y="3427611"/>
            <a:ext cx="486331" cy="152712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486331 w 486331"/>
              <a:gd name="connsiteY0" fmla="*/ 1527124 h 1527128"/>
              <a:gd name="connsiteX1" fmla="*/ 100318 w 486331"/>
              <a:gd name="connsiteY1" fmla="*/ 0 h 152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6331" h="1527128">
                <a:moveTo>
                  <a:pt x="486331" y="1527124"/>
                </a:moveTo>
                <a:cubicBezTo>
                  <a:pt x="-301451" y="1530275"/>
                  <a:pt x="106048" y="2865"/>
                  <a:pt x="10031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67711D-25DE-143D-5140-EEC6F6D01755}"/>
              </a:ext>
            </a:extLst>
          </p:cNvPr>
          <p:cNvSpPr/>
          <p:nvPr/>
        </p:nvSpPr>
        <p:spPr>
          <a:xfrm>
            <a:off x="1777724" y="5486409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prepares infrastructure to bypass MFA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E16E26-36E6-7169-3714-727E1A783F03}"/>
              </a:ext>
            </a:extLst>
          </p:cNvPr>
          <p:cNvSpPr/>
          <p:nvPr/>
        </p:nvSpPr>
        <p:spPr>
          <a:xfrm>
            <a:off x="1344535" y="3430134"/>
            <a:ext cx="433189" cy="236280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433189 w 433189"/>
              <a:gd name="connsiteY0" fmla="*/ 2362801 h 2362804"/>
              <a:gd name="connsiteX1" fmla="*/ 168288 w 433189"/>
              <a:gd name="connsiteY1" fmla="*/ 0 h 236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189" h="2362804">
                <a:moveTo>
                  <a:pt x="433189" y="2362801"/>
                </a:moveTo>
                <a:cubicBezTo>
                  <a:pt x="-354593" y="2365952"/>
                  <a:pt x="174018" y="2865"/>
                  <a:pt x="16828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4F8C15-6F7F-08BF-080A-5704F6A26DE3}"/>
              </a:ext>
            </a:extLst>
          </p:cNvPr>
          <p:cNvSpPr/>
          <p:nvPr/>
        </p:nvSpPr>
        <p:spPr>
          <a:xfrm>
            <a:off x="3075183" y="5486409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Open source tools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MFA bypass “as-a-Service”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464435-F8C4-A7B5-7212-50A0F12FEEF3}"/>
              </a:ext>
            </a:extLst>
          </p:cNvPr>
          <p:cNvSpPr/>
          <p:nvPr/>
        </p:nvSpPr>
        <p:spPr>
          <a:xfrm>
            <a:off x="9672689" y="2458156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steals data, performs fraud, …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1BB6F7-77F1-B52B-6469-5A725CB22E74}"/>
              </a:ext>
            </a:extLst>
          </p:cNvPr>
          <p:cNvSpPr/>
          <p:nvPr/>
        </p:nvSpPr>
        <p:spPr>
          <a:xfrm>
            <a:off x="9224765" y="2764683"/>
            <a:ext cx="447924" cy="66502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447924 w 447924"/>
              <a:gd name="connsiteY0" fmla="*/ 0 h 665022"/>
              <a:gd name="connsiteX1" fmla="*/ 146690 w 447924"/>
              <a:gd name="connsiteY1" fmla="*/ 665013 h 66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7924" h="665022">
                <a:moveTo>
                  <a:pt x="447924" y="0"/>
                </a:moveTo>
                <a:cubicBezTo>
                  <a:pt x="-339858" y="3151"/>
                  <a:pt x="152420" y="667878"/>
                  <a:pt x="146690" y="66501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D28E604-5475-B41B-F05A-93B242064EF5}"/>
              </a:ext>
            </a:extLst>
          </p:cNvPr>
          <p:cNvSpPr/>
          <p:nvPr/>
        </p:nvSpPr>
        <p:spPr>
          <a:xfrm>
            <a:off x="8974909" y="1604677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creates inbox rules to hide activity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DC76B4-CEDE-B7CE-91CB-DFD81ACF7129}"/>
              </a:ext>
            </a:extLst>
          </p:cNvPr>
          <p:cNvSpPr/>
          <p:nvPr/>
        </p:nvSpPr>
        <p:spPr>
          <a:xfrm>
            <a:off x="8519251" y="1911204"/>
            <a:ext cx="455658" cy="151280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455658 w 455658"/>
              <a:gd name="connsiteY0" fmla="*/ 0 h 1512806"/>
              <a:gd name="connsiteX1" fmla="*/ 136257 w 455658"/>
              <a:gd name="connsiteY1" fmla="*/ 1512802 h 15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5658" h="1512806">
                <a:moveTo>
                  <a:pt x="455658" y="0"/>
                </a:moveTo>
                <a:cubicBezTo>
                  <a:pt x="-332124" y="3151"/>
                  <a:pt x="141987" y="1515667"/>
                  <a:pt x="136257" y="1512802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6474178" y="752707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creates backdoor to maintain persistence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395E7E8-248D-CCA6-E6D9-7DF77276659F}"/>
              </a:ext>
            </a:extLst>
          </p:cNvPr>
          <p:cNvSpPr/>
          <p:nvPr/>
        </p:nvSpPr>
        <p:spPr>
          <a:xfrm>
            <a:off x="5184178" y="1059234"/>
            <a:ext cx="1289999" cy="236664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9999" h="2366648">
                <a:moveTo>
                  <a:pt x="1289999" y="0"/>
                </a:moveTo>
                <a:cubicBezTo>
                  <a:pt x="-763409" y="21318"/>
                  <a:pt x="251568" y="2369511"/>
                  <a:pt x="245838" y="2366646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D30403-2758-39AB-01CA-7CB0A9CF3809}"/>
              </a:ext>
            </a:extLst>
          </p:cNvPr>
          <p:cNvSpPr/>
          <p:nvPr/>
        </p:nvSpPr>
        <p:spPr>
          <a:xfrm>
            <a:off x="7771637" y="752707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Create new user accounts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Register new apps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Hijack existing apps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2ECB7C1-5E77-2387-D8CF-518D287DBB2E}"/>
              </a:ext>
            </a:extLst>
          </p:cNvPr>
          <p:cNvSpPr/>
          <p:nvPr/>
        </p:nvSpPr>
        <p:spPr>
          <a:xfrm>
            <a:off x="8584751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179DCE-90A2-D0E2-0947-C675FF659B8E}"/>
              </a:ext>
            </a:extLst>
          </p:cNvPr>
          <p:cNvSpPr/>
          <p:nvPr/>
        </p:nvSpPr>
        <p:spPr>
          <a:xfrm>
            <a:off x="5359477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758AC62A-012B-E64E-38CD-A0869CF19717}"/>
              </a:ext>
            </a:extLst>
          </p:cNvPr>
          <p:cNvSpPr/>
          <p:nvPr/>
        </p:nvSpPr>
        <p:spPr>
          <a:xfrm>
            <a:off x="9224765" y="3278742"/>
            <a:ext cx="304800" cy="304795"/>
          </a:xfrm>
          <a:prstGeom prst="irregularSeal1">
            <a:avLst/>
          </a:prstGeom>
          <a:solidFill>
            <a:schemeClr val="bg1"/>
          </a:solidFill>
          <a:ln w="9525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F14B5A-C67E-C479-DE13-D9A1E4DF6AE9}"/>
              </a:ext>
            </a:extLst>
          </p:cNvPr>
          <p:cNvCxnSpPr>
            <a:cxnSpLocks/>
            <a:stCxn id="17" idx="6"/>
            <a:endCxn id="16" idx="2"/>
          </p:cNvCxnSpPr>
          <p:nvPr/>
        </p:nvCxnSpPr>
        <p:spPr>
          <a:xfrm>
            <a:off x="1600200" y="3429000"/>
            <a:ext cx="1889060" cy="0"/>
          </a:xfrm>
          <a:prstGeom prst="line">
            <a:avLst/>
          </a:prstGeom>
          <a:ln w="381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01BCF08-481F-A829-8A4D-F46DB55E344B}"/>
              </a:ext>
            </a:extLst>
          </p:cNvPr>
          <p:cNvSpPr/>
          <p:nvPr/>
        </p:nvSpPr>
        <p:spPr>
          <a:xfrm>
            <a:off x="348926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09F6C7-4B90-DC66-1CBD-20C5D1347DFD}"/>
              </a:ext>
            </a:extLst>
          </p:cNvPr>
          <p:cNvSpPr/>
          <p:nvPr/>
        </p:nvSpPr>
        <p:spPr>
          <a:xfrm>
            <a:off x="14478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8FCDC6-DD6F-00D7-9ACE-3104242CD0D6}"/>
              </a:ext>
            </a:extLst>
          </p:cNvPr>
          <p:cNvSpPr/>
          <p:nvPr/>
        </p:nvSpPr>
        <p:spPr>
          <a:xfrm>
            <a:off x="4873978" y="383400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24E824-F613-191B-38F5-48F7EE7185A1}"/>
              </a:ext>
            </a:extLst>
          </p:cNvPr>
          <p:cNvSpPr/>
          <p:nvPr/>
        </p:nvSpPr>
        <p:spPr>
          <a:xfrm>
            <a:off x="1843651" y="5502918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9F5E6D-9F4D-E834-875F-FA27C67D1CF6}"/>
              </a:ext>
            </a:extLst>
          </p:cNvPr>
          <p:cNvSpPr/>
          <p:nvPr/>
        </p:nvSpPr>
        <p:spPr>
          <a:xfrm>
            <a:off x="4022249" y="46696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6541222" y="77092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3247115-4291-AF84-E5BF-64B2E1468872}"/>
              </a:ext>
            </a:extLst>
          </p:cNvPr>
          <p:cNvSpPr/>
          <p:nvPr/>
        </p:nvSpPr>
        <p:spPr>
          <a:xfrm>
            <a:off x="9051516" y="1633904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Defense evasion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99A4BCB-85CA-5381-5A6D-7069F3E17E60}"/>
              </a:ext>
            </a:extLst>
          </p:cNvPr>
          <p:cNvSpPr/>
          <p:nvPr/>
        </p:nvSpPr>
        <p:spPr>
          <a:xfrm>
            <a:off x="9752845" y="247931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Impact, exfiltration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9B5DF9B-F06E-8B97-D544-11A34E53C6F0}"/>
              </a:ext>
            </a:extLst>
          </p:cNvPr>
          <p:cNvSpPr/>
          <p:nvPr/>
        </p:nvSpPr>
        <p:spPr>
          <a:xfrm>
            <a:off x="7123843" y="383644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D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Defense evasion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09FC9-0431-6386-CA2B-CDD692949231}"/>
              </a:ext>
            </a:extLst>
          </p:cNvPr>
          <p:cNvSpPr txBox="1">
            <a:spLocks/>
          </p:cNvSpPr>
          <p:nvPr/>
        </p:nvSpPr>
        <p:spPr>
          <a:xfrm>
            <a:off x="508031" y="1244184"/>
            <a:ext cx="4167265" cy="48643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Cloud is everywhere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 and threat actors know it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😈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2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16437C-E36C-8946-D69C-296671430223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4373547" y="3429000"/>
            <a:ext cx="5003618" cy="0"/>
          </a:xfrm>
          <a:prstGeom prst="line">
            <a:avLst/>
          </a:prstGeom>
          <a:ln w="762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2A9CF8-6FE8-99EF-2744-5A6C76E34915}"/>
              </a:ext>
            </a:extLst>
          </p:cNvPr>
          <p:cNvSpPr/>
          <p:nvPr/>
        </p:nvSpPr>
        <p:spPr>
          <a:xfrm>
            <a:off x="4798541" y="3810005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logs in to compromised user account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051CE62-87D6-413B-7574-CEE5CB6B610E}"/>
              </a:ext>
            </a:extLst>
          </p:cNvPr>
          <p:cNvSpPr/>
          <p:nvPr/>
        </p:nvSpPr>
        <p:spPr>
          <a:xfrm>
            <a:off x="4249015" y="3431140"/>
            <a:ext cx="549526" cy="68540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526" h="685402">
                <a:moveTo>
                  <a:pt x="549526" y="685392"/>
                </a:moveTo>
                <a:cubicBezTo>
                  <a:pt x="-238256" y="688543"/>
                  <a:pt x="54186" y="2865"/>
                  <a:pt x="48456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5C0515B-689E-848A-FA6D-122DD4A2C7B4}"/>
              </a:ext>
            </a:extLst>
          </p:cNvPr>
          <p:cNvSpPr/>
          <p:nvPr/>
        </p:nvSpPr>
        <p:spPr>
          <a:xfrm>
            <a:off x="6096000" y="3810005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tIns="22860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Mimic legitimate users: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geo location, user agent, …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6F028C-CB61-C53C-ED58-A77C04D3D478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914400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3DBB7B-338C-1842-91D3-387AEE87144E}"/>
              </a:ext>
            </a:extLst>
          </p:cNvPr>
          <p:cNvCxnSpPr>
            <a:cxnSpLocks/>
            <a:stCxn id="16" idx="6"/>
            <a:endCxn id="4" idx="2"/>
          </p:cNvCxnSpPr>
          <p:nvPr/>
        </p:nvCxnSpPr>
        <p:spPr>
          <a:xfrm>
            <a:off x="3641660" y="3429000"/>
            <a:ext cx="579487" cy="0"/>
          </a:xfrm>
          <a:prstGeom prst="line">
            <a:avLst/>
          </a:prstGeom>
          <a:ln w="762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12505B2-E5B2-E2D7-E2A9-215147074DED}"/>
              </a:ext>
            </a:extLst>
          </p:cNvPr>
          <p:cNvSpPr/>
          <p:nvPr/>
        </p:nvSpPr>
        <p:spPr>
          <a:xfrm>
            <a:off x="4221147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D05FCE-84E4-6CC2-76F9-05C88F1F5B2F}"/>
              </a:ext>
            </a:extLst>
          </p:cNvPr>
          <p:cNvSpPr/>
          <p:nvPr/>
        </p:nvSpPr>
        <p:spPr>
          <a:xfrm>
            <a:off x="3946460" y="4648209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phishes user and steals session token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AA1568B-A3B4-46DE-4407-02F2C25C25D6}"/>
              </a:ext>
            </a:extLst>
          </p:cNvPr>
          <p:cNvSpPr/>
          <p:nvPr/>
        </p:nvSpPr>
        <p:spPr>
          <a:xfrm>
            <a:off x="3460129" y="3427611"/>
            <a:ext cx="486331" cy="152712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486331 w 486331"/>
              <a:gd name="connsiteY0" fmla="*/ 1527124 h 1527128"/>
              <a:gd name="connsiteX1" fmla="*/ 100318 w 486331"/>
              <a:gd name="connsiteY1" fmla="*/ 0 h 152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6331" h="1527128">
                <a:moveTo>
                  <a:pt x="486331" y="1527124"/>
                </a:moveTo>
                <a:cubicBezTo>
                  <a:pt x="-301451" y="1530275"/>
                  <a:pt x="106048" y="2865"/>
                  <a:pt x="10031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67711D-25DE-143D-5140-EEC6F6D01755}"/>
              </a:ext>
            </a:extLst>
          </p:cNvPr>
          <p:cNvSpPr/>
          <p:nvPr/>
        </p:nvSpPr>
        <p:spPr>
          <a:xfrm>
            <a:off x="1777724" y="5486409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prepares infrastructure to bypass MFA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E16E26-36E6-7169-3714-727E1A783F03}"/>
              </a:ext>
            </a:extLst>
          </p:cNvPr>
          <p:cNvSpPr/>
          <p:nvPr/>
        </p:nvSpPr>
        <p:spPr>
          <a:xfrm>
            <a:off x="1344535" y="3430134"/>
            <a:ext cx="433189" cy="236280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433189 w 433189"/>
              <a:gd name="connsiteY0" fmla="*/ 2362801 h 2362804"/>
              <a:gd name="connsiteX1" fmla="*/ 168288 w 433189"/>
              <a:gd name="connsiteY1" fmla="*/ 0 h 236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189" h="2362804">
                <a:moveTo>
                  <a:pt x="433189" y="2362801"/>
                </a:moveTo>
                <a:cubicBezTo>
                  <a:pt x="-354593" y="2365952"/>
                  <a:pt x="174018" y="2865"/>
                  <a:pt x="16828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4F8C15-6F7F-08BF-080A-5704F6A26DE3}"/>
              </a:ext>
            </a:extLst>
          </p:cNvPr>
          <p:cNvSpPr/>
          <p:nvPr/>
        </p:nvSpPr>
        <p:spPr>
          <a:xfrm>
            <a:off x="3075183" y="5486409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Open source tools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MFA bypass “as-a-Service”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464435-F8C4-A7B5-7212-50A0F12FEEF3}"/>
              </a:ext>
            </a:extLst>
          </p:cNvPr>
          <p:cNvSpPr/>
          <p:nvPr/>
        </p:nvSpPr>
        <p:spPr>
          <a:xfrm>
            <a:off x="9672689" y="2458156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steals data, performs fraud, …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1BB6F7-77F1-B52B-6469-5A725CB22E74}"/>
              </a:ext>
            </a:extLst>
          </p:cNvPr>
          <p:cNvSpPr/>
          <p:nvPr/>
        </p:nvSpPr>
        <p:spPr>
          <a:xfrm>
            <a:off x="9224765" y="2764683"/>
            <a:ext cx="447924" cy="66502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447924 w 447924"/>
              <a:gd name="connsiteY0" fmla="*/ 0 h 665022"/>
              <a:gd name="connsiteX1" fmla="*/ 146690 w 447924"/>
              <a:gd name="connsiteY1" fmla="*/ 665013 h 66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7924" h="665022">
                <a:moveTo>
                  <a:pt x="447924" y="0"/>
                </a:moveTo>
                <a:cubicBezTo>
                  <a:pt x="-339858" y="3151"/>
                  <a:pt x="152420" y="667878"/>
                  <a:pt x="146690" y="66501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D28E604-5475-B41B-F05A-93B242064EF5}"/>
              </a:ext>
            </a:extLst>
          </p:cNvPr>
          <p:cNvSpPr/>
          <p:nvPr/>
        </p:nvSpPr>
        <p:spPr>
          <a:xfrm>
            <a:off x="8974909" y="1604677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creates inbox rules to hide activity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DC76B4-CEDE-B7CE-91CB-DFD81ACF7129}"/>
              </a:ext>
            </a:extLst>
          </p:cNvPr>
          <p:cNvSpPr/>
          <p:nvPr/>
        </p:nvSpPr>
        <p:spPr>
          <a:xfrm>
            <a:off x="8519251" y="1911204"/>
            <a:ext cx="455658" cy="151280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455658 w 455658"/>
              <a:gd name="connsiteY0" fmla="*/ 0 h 1512806"/>
              <a:gd name="connsiteX1" fmla="*/ 136257 w 455658"/>
              <a:gd name="connsiteY1" fmla="*/ 1512802 h 15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5658" h="1512806">
                <a:moveTo>
                  <a:pt x="455658" y="0"/>
                </a:moveTo>
                <a:cubicBezTo>
                  <a:pt x="-332124" y="3151"/>
                  <a:pt x="141987" y="1515667"/>
                  <a:pt x="136257" y="1512802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6474178" y="752707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creates backdoor to maintain persistence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395E7E8-248D-CCA6-E6D9-7DF77276659F}"/>
              </a:ext>
            </a:extLst>
          </p:cNvPr>
          <p:cNvSpPr/>
          <p:nvPr/>
        </p:nvSpPr>
        <p:spPr>
          <a:xfrm>
            <a:off x="5184178" y="1059234"/>
            <a:ext cx="1289999" cy="236664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9999" h="2366648">
                <a:moveTo>
                  <a:pt x="1289999" y="0"/>
                </a:moveTo>
                <a:cubicBezTo>
                  <a:pt x="-763409" y="21318"/>
                  <a:pt x="251568" y="2369511"/>
                  <a:pt x="245838" y="2366646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D30403-2758-39AB-01CA-7CB0A9CF3809}"/>
              </a:ext>
            </a:extLst>
          </p:cNvPr>
          <p:cNvSpPr/>
          <p:nvPr/>
        </p:nvSpPr>
        <p:spPr>
          <a:xfrm>
            <a:off x="7771637" y="752707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Create new user accounts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Register new apps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Hijack existing apps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2ECB7C1-5E77-2387-D8CF-518D287DBB2E}"/>
              </a:ext>
            </a:extLst>
          </p:cNvPr>
          <p:cNvSpPr/>
          <p:nvPr/>
        </p:nvSpPr>
        <p:spPr>
          <a:xfrm>
            <a:off x="8584751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179DCE-90A2-D0E2-0947-C675FF659B8E}"/>
              </a:ext>
            </a:extLst>
          </p:cNvPr>
          <p:cNvSpPr/>
          <p:nvPr/>
        </p:nvSpPr>
        <p:spPr>
          <a:xfrm>
            <a:off x="5359477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758AC62A-012B-E64E-38CD-A0869CF19717}"/>
              </a:ext>
            </a:extLst>
          </p:cNvPr>
          <p:cNvSpPr/>
          <p:nvPr/>
        </p:nvSpPr>
        <p:spPr>
          <a:xfrm>
            <a:off x="9224765" y="3278742"/>
            <a:ext cx="304800" cy="304795"/>
          </a:xfrm>
          <a:prstGeom prst="irregularSeal1">
            <a:avLst/>
          </a:prstGeom>
          <a:solidFill>
            <a:schemeClr val="bg1"/>
          </a:solidFill>
          <a:ln w="9525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F14B5A-C67E-C479-DE13-D9A1E4DF6AE9}"/>
              </a:ext>
            </a:extLst>
          </p:cNvPr>
          <p:cNvCxnSpPr>
            <a:cxnSpLocks/>
            <a:stCxn id="17" idx="6"/>
            <a:endCxn id="16" idx="2"/>
          </p:cNvCxnSpPr>
          <p:nvPr/>
        </p:nvCxnSpPr>
        <p:spPr>
          <a:xfrm>
            <a:off x="1600200" y="3429000"/>
            <a:ext cx="1889060" cy="0"/>
          </a:xfrm>
          <a:prstGeom prst="line">
            <a:avLst/>
          </a:prstGeom>
          <a:ln w="381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01BCF08-481F-A829-8A4D-F46DB55E344B}"/>
              </a:ext>
            </a:extLst>
          </p:cNvPr>
          <p:cNvSpPr/>
          <p:nvPr/>
        </p:nvSpPr>
        <p:spPr>
          <a:xfrm>
            <a:off x="348926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09F6C7-4B90-DC66-1CBD-20C5D1347DFD}"/>
              </a:ext>
            </a:extLst>
          </p:cNvPr>
          <p:cNvSpPr/>
          <p:nvPr/>
        </p:nvSpPr>
        <p:spPr>
          <a:xfrm>
            <a:off x="14478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8FCDC6-DD6F-00D7-9ACE-3104242CD0D6}"/>
              </a:ext>
            </a:extLst>
          </p:cNvPr>
          <p:cNvSpPr/>
          <p:nvPr/>
        </p:nvSpPr>
        <p:spPr>
          <a:xfrm>
            <a:off x="4873978" y="383400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24E824-F613-191B-38F5-48F7EE7185A1}"/>
              </a:ext>
            </a:extLst>
          </p:cNvPr>
          <p:cNvSpPr/>
          <p:nvPr/>
        </p:nvSpPr>
        <p:spPr>
          <a:xfrm>
            <a:off x="1843651" y="5502918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9F5E6D-9F4D-E834-875F-FA27C67D1CF6}"/>
              </a:ext>
            </a:extLst>
          </p:cNvPr>
          <p:cNvSpPr/>
          <p:nvPr/>
        </p:nvSpPr>
        <p:spPr>
          <a:xfrm>
            <a:off x="4022249" y="46696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6541222" y="77092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3247115-4291-AF84-E5BF-64B2E1468872}"/>
              </a:ext>
            </a:extLst>
          </p:cNvPr>
          <p:cNvSpPr/>
          <p:nvPr/>
        </p:nvSpPr>
        <p:spPr>
          <a:xfrm>
            <a:off x="9051516" y="1633904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Defense evasion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99A4BCB-85CA-5381-5A6D-7069F3E17E60}"/>
              </a:ext>
            </a:extLst>
          </p:cNvPr>
          <p:cNvSpPr/>
          <p:nvPr/>
        </p:nvSpPr>
        <p:spPr>
          <a:xfrm>
            <a:off x="9752845" y="247931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Impact, exfiltration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9B5DF9B-F06E-8B97-D544-11A34E53C6F0}"/>
              </a:ext>
            </a:extLst>
          </p:cNvPr>
          <p:cNvSpPr/>
          <p:nvPr/>
        </p:nvSpPr>
        <p:spPr>
          <a:xfrm>
            <a:off x="7123843" y="383644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D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Defense evasion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09FC9-0431-6386-CA2B-CDD692949231}"/>
              </a:ext>
            </a:extLst>
          </p:cNvPr>
          <p:cNvSpPr txBox="1">
            <a:spLocks/>
          </p:cNvSpPr>
          <p:nvPr/>
        </p:nvSpPr>
        <p:spPr>
          <a:xfrm>
            <a:off x="435678" y="261867"/>
            <a:ext cx="4167265" cy="2825103"/>
          </a:xfrm>
          <a:prstGeom prst="roundRect">
            <a:avLst>
              <a:gd name="adj" fmla="val 3376"/>
            </a:avLst>
          </a:prstGeom>
          <a:solidFill>
            <a:schemeClr val="tx2"/>
          </a:solidFill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lIns="274320" tIns="18288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Lessons</a:t>
            </a:r>
          </a:p>
          <a:p>
            <a:pPr marL="365760" marR="0" lvl="2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Good MFA, bad MFA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Use phishing resistant MFA</a:t>
            </a:r>
          </a:p>
          <a:p>
            <a:pPr marL="365760" marR="0" lvl="2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Protect identities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Respond to suspicious activity</a:t>
            </a:r>
          </a:p>
          <a:p>
            <a:pPr marL="365760" marR="0" lvl="2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Post-compromise TTPs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Identify, protect, detect, respond</a:t>
            </a:r>
          </a:p>
          <a:p>
            <a:pPr marL="640080" marR="0" lvl="3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Char char="−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6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3BDF44E6-08B5-FF91-8834-518867868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21473AF0-47A0-BDB9-EEC0-900FB29C7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8F77085-E4DE-E114-5BFB-BC04F6DD413E}"/>
              </a:ext>
            </a:extLst>
          </p:cNvPr>
          <p:cNvSpPr txBox="1">
            <a:spLocks/>
          </p:cNvSpPr>
          <p:nvPr/>
        </p:nvSpPr>
        <p:spPr>
          <a:xfrm>
            <a:off x="8586284" y="1008993"/>
            <a:ext cx="3206324" cy="48031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Bring your own</a:t>
            </a:r>
            <a:br>
              <a:rPr lang="en-US" dirty="0"/>
            </a:br>
            <a:r>
              <a:rPr lang="en-US" dirty="0"/>
              <a:t>device (BYOD)</a:t>
            </a:r>
          </a:p>
          <a:p>
            <a:pPr lvl="1"/>
            <a:r>
              <a:rPr lang="en-US" dirty="0"/>
              <a:t>People like to bring their own devices</a:t>
            </a:r>
          </a:p>
        </p:txBody>
      </p:sp>
    </p:spTree>
    <p:extLst>
      <p:ext uri="{BB962C8B-B14F-4D97-AF65-F5344CB8AC3E}">
        <p14:creationId xmlns:p14="http://schemas.microsoft.com/office/powerpoint/2010/main" val="220058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3BDF44E6-08B5-FF91-8834-518867868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21473AF0-47A0-BDB9-EEC0-900FB29C7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and white line with a red and white box and a red and white box with a red tail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92090EB-17D8-93AD-1439-193389038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8F77085-E4DE-E114-5BFB-BC04F6DD413E}"/>
              </a:ext>
            </a:extLst>
          </p:cNvPr>
          <p:cNvSpPr txBox="1">
            <a:spLocks/>
          </p:cNvSpPr>
          <p:nvPr/>
        </p:nvSpPr>
        <p:spPr>
          <a:xfrm>
            <a:off x="8586284" y="1008993"/>
            <a:ext cx="3206324" cy="48031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Bring your own</a:t>
            </a:r>
            <a:br>
              <a:rPr lang="en-US" dirty="0"/>
            </a:br>
            <a:r>
              <a:rPr lang="en-US" dirty="0"/>
              <a:t>device (BYOD)</a:t>
            </a:r>
          </a:p>
          <a:p>
            <a:pPr lvl="1"/>
            <a:r>
              <a:rPr lang="en-US" dirty="0"/>
              <a:t>People like to bring their own devices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Bring your </a:t>
            </a:r>
            <a:r>
              <a:rPr lang="en-US" u="sng" dirty="0"/>
              <a:t>adversary’s</a:t>
            </a:r>
            <a:r>
              <a:rPr lang="en-US" dirty="0"/>
              <a:t> device (BYAD)</a:t>
            </a:r>
          </a:p>
          <a:p>
            <a:pPr lvl="1"/>
            <a:r>
              <a:rPr lang="en-US" dirty="0"/>
              <a:t>Adversaries also like to bring their own devices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16437C-E36C-8946-D69C-296671430223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4373547" y="3429000"/>
            <a:ext cx="3767875" cy="0"/>
          </a:xfrm>
          <a:prstGeom prst="line">
            <a:avLst/>
          </a:prstGeom>
          <a:ln w="762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2A9CF8-6FE8-99EF-2744-5A6C76E34915}"/>
              </a:ext>
            </a:extLst>
          </p:cNvPr>
          <p:cNvSpPr/>
          <p:nvPr/>
        </p:nvSpPr>
        <p:spPr>
          <a:xfrm>
            <a:off x="4798541" y="3810005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logs in to compromised user account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051CE62-87D6-413B-7574-CEE5CB6B610E}"/>
              </a:ext>
            </a:extLst>
          </p:cNvPr>
          <p:cNvSpPr/>
          <p:nvPr/>
        </p:nvSpPr>
        <p:spPr>
          <a:xfrm>
            <a:off x="4249015" y="3431140"/>
            <a:ext cx="549526" cy="68540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526" h="685402">
                <a:moveTo>
                  <a:pt x="549526" y="685392"/>
                </a:moveTo>
                <a:cubicBezTo>
                  <a:pt x="-238256" y="688543"/>
                  <a:pt x="54186" y="2865"/>
                  <a:pt x="48456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5C0515B-689E-848A-FA6D-122DD4A2C7B4}"/>
              </a:ext>
            </a:extLst>
          </p:cNvPr>
          <p:cNvSpPr/>
          <p:nvPr/>
        </p:nvSpPr>
        <p:spPr>
          <a:xfrm>
            <a:off x="6096000" y="3810005"/>
            <a:ext cx="3576689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tIns="22860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BYAD: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Access resources from adversary-controlled device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6F028C-CB61-C53C-ED58-A77C04D3D478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914400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3DBB7B-338C-1842-91D3-387AEE87144E}"/>
              </a:ext>
            </a:extLst>
          </p:cNvPr>
          <p:cNvCxnSpPr>
            <a:cxnSpLocks/>
            <a:stCxn id="16" idx="6"/>
            <a:endCxn id="4" idx="2"/>
          </p:cNvCxnSpPr>
          <p:nvPr/>
        </p:nvCxnSpPr>
        <p:spPr>
          <a:xfrm>
            <a:off x="3641660" y="3429000"/>
            <a:ext cx="579487" cy="0"/>
          </a:xfrm>
          <a:prstGeom prst="line">
            <a:avLst/>
          </a:prstGeom>
          <a:ln w="762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12505B2-E5B2-E2D7-E2A9-215147074DED}"/>
              </a:ext>
            </a:extLst>
          </p:cNvPr>
          <p:cNvSpPr/>
          <p:nvPr/>
        </p:nvSpPr>
        <p:spPr>
          <a:xfrm>
            <a:off x="4221147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D05FCE-84E4-6CC2-76F9-05C88F1F5B2F}"/>
              </a:ext>
            </a:extLst>
          </p:cNvPr>
          <p:cNvSpPr/>
          <p:nvPr/>
        </p:nvSpPr>
        <p:spPr>
          <a:xfrm>
            <a:off x="3946460" y="4648209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phishes user and steals session token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AA1568B-A3B4-46DE-4407-02F2C25C25D6}"/>
              </a:ext>
            </a:extLst>
          </p:cNvPr>
          <p:cNvSpPr/>
          <p:nvPr/>
        </p:nvSpPr>
        <p:spPr>
          <a:xfrm>
            <a:off x="3460129" y="3427611"/>
            <a:ext cx="486331" cy="152712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486331 w 486331"/>
              <a:gd name="connsiteY0" fmla="*/ 1527124 h 1527128"/>
              <a:gd name="connsiteX1" fmla="*/ 100318 w 486331"/>
              <a:gd name="connsiteY1" fmla="*/ 0 h 152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6331" h="1527128">
                <a:moveTo>
                  <a:pt x="486331" y="1527124"/>
                </a:moveTo>
                <a:cubicBezTo>
                  <a:pt x="-301451" y="1530275"/>
                  <a:pt x="106048" y="2865"/>
                  <a:pt x="10031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67711D-25DE-143D-5140-EEC6F6D01755}"/>
              </a:ext>
            </a:extLst>
          </p:cNvPr>
          <p:cNvSpPr/>
          <p:nvPr/>
        </p:nvSpPr>
        <p:spPr>
          <a:xfrm>
            <a:off x="1777724" y="5486409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prepares infrastructure to bypass MFA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E16E26-36E6-7169-3714-727E1A783F03}"/>
              </a:ext>
            </a:extLst>
          </p:cNvPr>
          <p:cNvSpPr/>
          <p:nvPr/>
        </p:nvSpPr>
        <p:spPr>
          <a:xfrm>
            <a:off x="1344535" y="3430134"/>
            <a:ext cx="433189" cy="236280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433189 w 433189"/>
              <a:gd name="connsiteY0" fmla="*/ 2362801 h 2362804"/>
              <a:gd name="connsiteX1" fmla="*/ 168288 w 433189"/>
              <a:gd name="connsiteY1" fmla="*/ 0 h 236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189" h="2362804">
                <a:moveTo>
                  <a:pt x="433189" y="2362801"/>
                </a:moveTo>
                <a:cubicBezTo>
                  <a:pt x="-354593" y="2365952"/>
                  <a:pt x="174018" y="2865"/>
                  <a:pt x="16828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4F8C15-6F7F-08BF-080A-5704F6A26DE3}"/>
              </a:ext>
            </a:extLst>
          </p:cNvPr>
          <p:cNvSpPr/>
          <p:nvPr/>
        </p:nvSpPr>
        <p:spPr>
          <a:xfrm>
            <a:off x="3075183" y="5486409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>
                  <a:alpha val="20000"/>
                </a:srgbClr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Open source tools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MFA bypass “as-a-Service”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464435-F8C4-A7B5-7212-50A0F12FEEF3}"/>
              </a:ext>
            </a:extLst>
          </p:cNvPr>
          <p:cNvSpPr/>
          <p:nvPr/>
        </p:nvSpPr>
        <p:spPr>
          <a:xfrm>
            <a:off x="8402666" y="2458156"/>
            <a:ext cx="2689952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steals data, performs fraud, deploys ransomware, …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1BB6F7-77F1-B52B-6469-5A725CB22E74}"/>
              </a:ext>
            </a:extLst>
          </p:cNvPr>
          <p:cNvSpPr/>
          <p:nvPr/>
        </p:nvSpPr>
        <p:spPr>
          <a:xfrm>
            <a:off x="7954742" y="2764683"/>
            <a:ext cx="447924" cy="66502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447924 w 447924"/>
              <a:gd name="connsiteY0" fmla="*/ 0 h 665022"/>
              <a:gd name="connsiteX1" fmla="*/ 146690 w 447924"/>
              <a:gd name="connsiteY1" fmla="*/ 665013 h 66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7924" h="665022">
                <a:moveTo>
                  <a:pt x="447924" y="0"/>
                </a:moveTo>
                <a:cubicBezTo>
                  <a:pt x="-339858" y="3151"/>
                  <a:pt x="152420" y="667878"/>
                  <a:pt x="146690" y="66501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6474178" y="752707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Adversary creates backdoor to maintain persistence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395E7E8-248D-CCA6-E6D9-7DF77276659F}"/>
              </a:ext>
            </a:extLst>
          </p:cNvPr>
          <p:cNvSpPr/>
          <p:nvPr/>
        </p:nvSpPr>
        <p:spPr>
          <a:xfrm>
            <a:off x="5184178" y="1059234"/>
            <a:ext cx="1289999" cy="236664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9999" h="2366648">
                <a:moveTo>
                  <a:pt x="1289999" y="0"/>
                </a:moveTo>
                <a:cubicBezTo>
                  <a:pt x="-763409" y="21318"/>
                  <a:pt x="251568" y="2369511"/>
                  <a:pt x="245838" y="2366646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D30403-2758-39AB-01CA-7CB0A9CF3809}"/>
              </a:ext>
            </a:extLst>
          </p:cNvPr>
          <p:cNvSpPr/>
          <p:nvPr/>
        </p:nvSpPr>
        <p:spPr>
          <a:xfrm>
            <a:off x="7771637" y="752707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>
                  <a:alpha val="20000"/>
                </a:srgbClr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Create new user accounts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Register new apps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Hijack existing apps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179DCE-90A2-D0E2-0947-C675FF659B8E}"/>
              </a:ext>
            </a:extLst>
          </p:cNvPr>
          <p:cNvSpPr/>
          <p:nvPr/>
        </p:nvSpPr>
        <p:spPr>
          <a:xfrm>
            <a:off x="5359477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758AC62A-012B-E64E-38CD-A0869CF19717}"/>
              </a:ext>
            </a:extLst>
          </p:cNvPr>
          <p:cNvSpPr/>
          <p:nvPr/>
        </p:nvSpPr>
        <p:spPr>
          <a:xfrm>
            <a:off x="7954742" y="3278742"/>
            <a:ext cx="304800" cy="304795"/>
          </a:xfrm>
          <a:prstGeom prst="irregularSeal1">
            <a:avLst/>
          </a:prstGeom>
          <a:solidFill>
            <a:schemeClr val="bg1"/>
          </a:solidFill>
          <a:ln w="9525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F14B5A-C67E-C479-DE13-D9A1E4DF6AE9}"/>
              </a:ext>
            </a:extLst>
          </p:cNvPr>
          <p:cNvCxnSpPr>
            <a:cxnSpLocks/>
            <a:stCxn id="17" idx="6"/>
            <a:endCxn id="16" idx="2"/>
          </p:cNvCxnSpPr>
          <p:nvPr/>
        </p:nvCxnSpPr>
        <p:spPr>
          <a:xfrm>
            <a:off x="1600200" y="3429000"/>
            <a:ext cx="1889060" cy="0"/>
          </a:xfrm>
          <a:prstGeom prst="line">
            <a:avLst/>
          </a:prstGeom>
          <a:ln w="381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01BCF08-481F-A829-8A4D-F46DB55E344B}"/>
              </a:ext>
            </a:extLst>
          </p:cNvPr>
          <p:cNvSpPr/>
          <p:nvPr/>
        </p:nvSpPr>
        <p:spPr>
          <a:xfrm>
            <a:off x="348926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09F6C7-4B90-DC66-1CBD-20C5D1347DFD}"/>
              </a:ext>
            </a:extLst>
          </p:cNvPr>
          <p:cNvSpPr/>
          <p:nvPr/>
        </p:nvSpPr>
        <p:spPr>
          <a:xfrm>
            <a:off x="14478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8FCDC6-DD6F-00D7-9ACE-3104242CD0D6}"/>
              </a:ext>
            </a:extLst>
          </p:cNvPr>
          <p:cNvSpPr/>
          <p:nvPr/>
        </p:nvSpPr>
        <p:spPr>
          <a:xfrm>
            <a:off x="4873978" y="383400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24E824-F613-191B-38F5-48F7EE7185A1}"/>
              </a:ext>
            </a:extLst>
          </p:cNvPr>
          <p:cNvSpPr/>
          <p:nvPr/>
        </p:nvSpPr>
        <p:spPr>
          <a:xfrm>
            <a:off x="1843651" y="5502918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9F5E6D-9F4D-E834-875F-FA27C67D1CF6}"/>
              </a:ext>
            </a:extLst>
          </p:cNvPr>
          <p:cNvSpPr/>
          <p:nvPr/>
        </p:nvSpPr>
        <p:spPr>
          <a:xfrm>
            <a:off x="4022249" y="46696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6541222" y="77092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99A4BCB-85CA-5381-5A6D-7069F3E17E60}"/>
              </a:ext>
            </a:extLst>
          </p:cNvPr>
          <p:cNvSpPr/>
          <p:nvPr/>
        </p:nvSpPr>
        <p:spPr>
          <a:xfrm>
            <a:off x="8482822" y="247931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Impact, exfiltration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9B5DF9B-F06E-8B97-D544-11A34E53C6F0}"/>
              </a:ext>
            </a:extLst>
          </p:cNvPr>
          <p:cNvSpPr/>
          <p:nvPr/>
        </p:nvSpPr>
        <p:spPr>
          <a:xfrm>
            <a:off x="7123843" y="383644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D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Defense evasion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09FC9-0431-6386-CA2B-CDD692949231}"/>
              </a:ext>
            </a:extLst>
          </p:cNvPr>
          <p:cNvSpPr txBox="1">
            <a:spLocks/>
          </p:cNvSpPr>
          <p:nvPr/>
        </p:nvSpPr>
        <p:spPr>
          <a:xfrm>
            <a:off x="435678" y="261867"/>
            <a:ext cx="4167265" cy="2825103"/>
          </a:xfrm>
          <a:prstGeom prst="roundRect">
            <a:avLst>
              <a:gd name="adj" fmla="val 3376"/>
            </a:avLst>
          </a:prstGeom>
          <a:solidFill>
            <a:schemeClr val="tx2"/>
          </a:solidFill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lIns="274320" tIns="18288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Lessons</a:t>
            </a:r>
          </a:p>
          <a:p>
            <a:pPr marL="365760" marR="0" lvl="2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BYOD introduces big risk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Avoid if possible: allow access only from managed devices</a:t>
            </a:r>
          </a:p>
          <a:p>
            <a:pPr marL="365760" marR="0" lvl="2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BYOD threat modeling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If BYOD cannot be avoided,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then mitigate its risks by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threat modeling using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up-to-date threat intelligence</a:t>
            </a:r>
          </a:p>
        </p:txBody>
      </p:sp>
    </p:spTree>
    <p:extLst>
      <p:ext uri="{BB962C8B-B14F-4D97-AF65-F5344CB8AC3E}">
        <p14:creationId xmlns:p14="http://schemas.microsoft.com/office/powerpoint/2010/main" val="38288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05619FFC-96A0-3327-16B5-C35EF7967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F3780D-E423-3024-2BE7-CF14E4E75CFF}"/>
              </a:ext>
            </a:extLst>
          </p:cNvPr>
          <p:cNvSpPr txBox="1"/>
          <p:nvPr/>
        </p:nvSpPr>
        <p:spPr>
          <a:xfrm>
            <a:off x="0" y="519170"/>
            <a:ext cx="4120386" cy="4482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Most organizations have an</a:t>
            </a:r>
          </a:p>
          <a:p>
            <a:pPr algn="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external attack surface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000" b="1" i="1" dirty="0">
                <a:solidFill>
                  <a:srgbClr val="103356"/>
                </a:solidFill>
              </a:rPr>
              <a:t>full of complex systems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0BA1B-3012-9E25-F74F-DF47C5F78291}"/>
              </a:ext>
            </a:extLst>
          </p:cNvPr>
          <p:cNvSpPr/>
          <p:nvPr/>
        </p:nvSpPr>
        <p:spPr>
          <a:xfrm>
            <a:off x="4120386" y="977245"/>
            <a:ext cx="838725" cy="2150634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502479"/>
              <a:gd name="connsiteY0" fmla="*/ 4205 h 2394258"/>
              <a:gd name="connsiteX1" fmla="*/ 403597 w 502479"/>
              <a:gd name="connsiteY1" fmla="*/ 2394258 h 2394258"/>
              <a:gd name="connsiteX0" fmla="*/ 0 w 403597"/>
              <a:gd name="connsiteY0" fmla="*/ 4476 h 2394529"/>
              <a:gd name="connsiteX1" fmla="*/ 403597 w 403597"/>
              <a:gd name="connsiteY1" fmla="*/ 2394529 h 2394529"/>
              <a:gd name="connsiteX0" fmla="*/ 0 w 441434"/>
              <a:gd name="connsiteY0" fmla="*/ 4491 h 2388238"/>
              <a:gd name="connsiteX1" fmla="*/ 441434 w 441434"/>
              <a:gd name="connsiteY1" fmla="*/ 2388238 h 2388238"/>
              <a:gd name="connsiteX0" fmla="*/ 0 w 838725"/>
              <a:gd name="connsiteY0" fmla="*/ 5129 h 2149241"/>
              <a:gd name="connsiteX1" fmla="*/ 838725 w 838725"/>
              <a:gd name="connsiteY1" fmla="*/ 2149241 h 2149241"/>
              <a:gd name="connsiteX0" fmla="*/ 0 w 838725"/>
              <a:gd name="connsiteY0" fmla="*/ 3990 h 2148102"/>
              <a:gd name="connsiteX1" fmla="*/ 838725 w 838725"/>
              <a:gd name="connsiteY1" fmla="*/ 2148102 h 2148102"/>
              <a:gd name="connsiteX0" fmla="*/ 0 w 838725"/>
              <a:gd name="connsiteY0" fmla="*/ 6522 h 2150634"/>
              <a:gd name="connsiteX1" fmla="*/ 838725 w 838725"/>
              <a:gd name="connsiteY1" fmla="*/ 2150634 h 215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725" h="2150634">
                <a:moveTo>
                  <a:pt x="0" y="6522"/>
                </a:moveTo>
                <a:cubicBezTo>
                  <a:pt x="874460" y="-132214"/>
                  <a:pt x="-388884" y="1986672"/>
                  <a:pt x="838725" y="2150634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3EAB92-46FE-01BD-F119-183A4EC66BE1}"/>
              </a:ext>
            </a:extLst>
          </p:cNvPr>
          <p:cNvSpPr txBox="1"/>
          <p:nvPr/>
        </p:nvSpPr>
        <p:spPr>
          <a:xfrm>
            <a:off x="843786" y="4581126"/>
            <a:ext cx="3068782" cy="13973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Perimeter devices are popular</a:t>
            </a:r>
            <a:endParaRPr lang="en-US" sz="2000" b="1" i="1" dirty="0">
              <a:solidFill>
                <a:srgbClr val="103356"/>
              </a:solidFill>
            </a:endParaRPr>
          </a:p>
          <a:p>
            <a:pPr algn="r"/>
            <a:r>
              <a:rPr lang="en-US" sz="2000" b="1" i="1" dirty="0">
                <a:solidFill>
                  <a:srgbClr val="103356"/>
                </a:solidFill>
              </a:rPr>
              <a:t>for remote access,</a:t>
            </a:r>
            <a:br>
              <a:rPr lang="en-US" sz="2000" b="1" i="1" dirty="0">
                <a:solidFill>
                  <a:srgbClr val="103356"/>
                </a:solidFill>
              </a:rPr>
            </a:br>
            <a:r>
              <a:rPr lang="en-US" sz="2000" b="1" i="1" dirty="0">
                <a:solidFill>
                  <a:srgbClr val="103356"/>
                </a:solidFill>
              </a:rPr>
              <a:t>VPN, file transfer, etc.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F2C43EF-4143-0CF1-9119-FBD809C3E409}"/>
              </a:ext>
            </a:extLst>
          </p:cNvPr>
          <p:cNvSpPr/>
          <p:nvPr/>
        </p:nvSpPr>
        <p:spPr>
          <a:xfrm>
            <a:off x="3924557" y="3661279"/>
            <a:ext cx="1004980" cy="127796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502479"/>
              <a:gd name="connsiteY0" fmla="*/ 4205 h 2394258"/>
              <a:gd name="connsiteX1" fmla="*/ 403597 w 502479"/>
              <a:gd name="connsiteY1" fmla="*/ 2394258 h 2394258"/>
              <a:gd name="connsiteX0" fmla="*/ 0 w 403597"/>
              <a:gd name="connsiteY0" fmla="*/ 4476 h 2394529"/>
              <a:gd name="connsiteX1" fmla="*/ 403597 w 403597"/>
              <a:gd name="connsiteY1" fmla="*/ 2394529 h 2394529"/>
              <a:gd name="connsiteX0" fmla="*/ 0 w 441434"/>
              <a:gd name="connsiteY0" fmla="*/ 4491 h 2388238"/>
              <a:gd name="connsiteX1" fmla="*/ 441434 w 441434"/>
              <a:gd name="connsiteY1" fmla="*/ 2388238 h 2388238"/>
              <a:gd name="connsiteX0" fmla="*/ 0 w 838725"/>
              <a:gd name="connsiteY0" fmla="*/ 5129 h 2149241"/>
              <a:gd name="connsiteX1" fmla="*/ 838725 w 838725"/>
              <a:gd name="connsiteY1" fmla="*/ 2149241 h 2149241"/>
              <a:gd name="connsiteX0" fmla="*/ 0 w 838725"/>
              <a:gd name="connsiteY0" fmla="*/ 3990 h 2148102"/>
              <a:gd name="connsiteX1" fmla="*/ 838725 w 838725"/>
              <a:gd name="connsiteY1" fmla="*/ 2148102 h 2148102"/>
              <a:gd name="connsiteX0" fmla="*/ 0 w 838725"/>
              <a:gd name="connsiteY0" fmla="*/ 6522 h 2150634"/>
              <a:gd name="connsiteX1" fmla="*/ 838725 w 838725"/>
              <a:gd name="connsiteY1" fmla="*/ 2150634 h 2150634"/>
              <a:gd name="connsiteX0" fmla="*/ 0 w 956489"/>
              <a:gd name="connsiteY0" fmla="*/ 1340221 h 1340221"/>
              <a:gd name="connsiteX1" fmla="*/ 956489 w 956489"/>
              <a:gd name="connsiteY1" fmla="*/ 13769 h 1340221"/>
              <a:gd name="connsiteX0" fmla="*/ 0 w 956489"/>
              <a:gd name="connsiteY0" fmla="*/ 1326452 h 1326452"/>
              <a:gd name="connsiteX1" fmla="*/ 956489 w 956489"/>
              <a:gd name="connsiteY1" fmla="*/ 0 h 1326452"/>
              <a:gd name="connsiteX0" fmla="*/ 0 w 1004980"/>
              <a:gd name="connsiteY0" fmla="*/ 1277961 h 1277961"/>
              <a:gd name="connsiteX1" fmla="*/ 1004980 w 1004980"/>
              <a:gd name="connsiteY1" fmla="*/ 0 h 127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4980" h="1277961">
                <a:moveTo>
                  <a:pt x="0" y="1277961"/>
                </a:moveTo>
                <a:cubicBezTo>
                  <a:pt x="874460" y="1139225"/>
                  <a:pt x="165298" y="196256"/>
                  <a:pt x="100498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244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33F948E5-5225-4FB4-DA0C-B30D3DD78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811C9C-E242-3C72-FEBE-4A6AF9AA7FDD}"/>
              </a:ext>
            </a:extLst>
          </p:cNvPr>
          <p:cNvSpPr txBox="1"/>
          <p:nvPr/>
        </p:nvSpPr>
        <p:spPr>
          <a:xfrm>
            <a:off x="0" y="399349"/>
            <a:ext cx="4120386" cy="4482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Adversaries are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800" b="1" i="1" dirty="0">
                <a:solidFill>
                  <a:srgbClr val="103356"/>
                </a:solidFill>
              </a:rPr>
              <a:t>always looking for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800" b="1" i="1" dirty="0">
                <a:solidFill>
                  <a:srgbClr val="103356"/>
                </a:solidFill>
              </a:rPr>
              <a:t>“opportunities” to get in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D56872E-36B5-171D-BA26-C2D2EEBE6F4F}"/>
              </a:ext>
            </a:extLst>
          </p:cNvPr>
          <p:cNvSpPr/>
          <p:nvPr/>
        </p:nvSpPr>
        <p:spPr>
          <a:xfrm>
            <a:off x="4120386" y="974367"/>
            <a:ext cx="838725" cy="1358929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502479"/>
              <a:gd name="connsiteY0" fmla="*/ 4205 h 2394258"/>
              <a:gd name="connsiteX1" fmla="*/ 403597 w 502479"/>
              <a:gd name="connsiteY1" fmla="*/ 2394258 h 2394258"/>
              <a:gd name="connsiteX0" fmla="*/ 0 w 403597"/>
              <a:gd name="connsiteY0" fmla="*/ 4476 h 2394529"/>
              <a:gd name="connsiteX1" fmla="*/ 403597 w 403597"/>
              <a:gd name="connsiteY1" fmla="*/ 2394529 h 2394529"/>
              <a:gd name="connsiteX0" fmla="*/ 0 w 441434"/>
              <a:gd name="connsiteY0" fmla="*/ 4491 h 2388238"/>
              <a:gd name="connsiteX1" fmla="*/ 441434 w 441434"/>
              <a:gd name="connsiteY1" fmla="*/ 2388238 h 2388238"/>
              <a:gd name="connsiteX0" fmla="*/ 0 w 838725"/>
              <a:gd name="connsiteY0" fmla="*/ 5129 h 2149241"/>
              <a:gd name="connsiteX1" fmla="*/ 838725 w 838725"/>
              <a:gd name="connsiteY1" fmla="*/ 2149241 h 2149241"/>
              <a:gd name="connsiteX0" fmla="*/ 0 w 838725"/>
              <a:gd name="connsiteY0" fmla="*/ 3990 h 2148102"/>
              <a:gd name="connsiteX1" fmla="*/ 838725 w 838725"/>
              <a:gd name="connsiteY1" fmla="*/ 2148102 h 2148102"/>
              <a:gd name="connsiteX0" fmla="*/ 0 w 838725"/>
              <a:gd name="connsiteY0" fmla="*/ 6522 h 2150634"/>
              <a:gd name="connsiteX1" fmla="*/ 838725 w 838725"/>
              <a:gd name="connsiteY1" fmla="*/ 2150634 h 2150634"/>
              <a:gd name="connsiteX0" fmla="*/ 0 w 845031"/>
              <a:gd name="connsiteY0" fmla="*/ 9693 h 1428591"/>
              <a:gd name="connsiteX1" fmla="*/ 845031 w 845031"/>
              <a:gd name="connsiteY1" fmla="*/ 1428591 h 1428591"/>
              <a:gd name="connsiteX0" fmla="*/ 0 w 845031"/>
              <a:gd name="connsiteY0" fmla="*/ 13865 h 1432763"/>
              <a:gd name="connsiteX1" fmla="*/ 845031 w 845031"/>
              <a:gd name="connsiteY1" fmla="*/ 1432763 h 1432763"/>
              <a:gd name="connsiteX0" fmla="*/ 0 w 838725"/>
              <a:gd name="connsiteY0" fmla="*/ 14837 h 1364367"/>
              <a:gd name="connsiteX1" fmla="*/ 838725 w 838725"/>
              <a:gd name="connsiteY1" fmla="*/ 1364367 h 1364367"/>
              <a:gd name="connsiteX0" fmla="*/ 0 w 838725"/>
              <a:gd name="connsiteY0" fmla="*/ 9399 h 1358929"/>
              <a:gd name="connsiteX1" fmla="*/ 838725 w 838725"/>
              <a:gd name="connsiteY1" fmla="*/ 1358929 h 135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725" h="1358929">
                <a:moveTo>
                  <a:pt x="0" y="9399"/>
                </a:moveTo>
                <a:cubicBezTo>
                  <a:pt x="565456" y="-97806"/>
                  <a:pt x="702090" y="734614"/>
                  <a:pt x="838725" y="1358929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53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6F01FE-EDE5-B324-17D1-28481870D6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72597" y="1244184"/>
            <a:ext cx="4338403" cy="4864308"/>
          </a:xfrm>
        </p:spPr>
        <p:txBody>
          <a:bodyPr/>
          <a:lstStyle/>
          <a:p>
            <a:r>
              <a:rPr lang="en-US" dirty="0"/>
              <a:t>Front door</a:t>
            </a:r>
          </a:p>
          <a:p>
            <a:pPr lvl="1"/>
            <a:r>
              <a:rPr lang="en-US" dirty="0"/>
              <a:t>… with backdoor included   </a:t>
            </a:r>
            <a:r>
              <a:rPr lang="nl-NL" sz="2400" dirty="0"/>
              <a:t>😈</a:t>
            </a:r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Perimeter devices targeted</a:t>
            </a:r>
            <a:br>
              <a:rPr lang="en-US" dirty="0"/>
            </a:br>
            <a:r>
              <a:rPr lang="en-US" dirty="0"/>
              <a:t>by large scale campaigns</a:t>
            </a:r>
          </a:p>
          <a:p>
            <a:pPr lvl="2"/>
            <a:r>
              <a:rPr lang="en-US" dirty="0"/>
              <a:t>Perimeter devices introduce significant security risk due to ideal positioning in networks</a:t>
            </a:r>
          </a:p>
          <a:p>
            <a:pPr lvl="2"/>
            <a:r>
              <a:rPr lang="en-US" dirty="0"/>
              <a:t>First targeted espionage, then mass cybercrime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F80B839-E2BB-B636-7315-49D5B2AD0B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09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stem complex" descr="A screenshot of a computer&#10;&#10;Description automatically generated">
            <a:extLst>
              <a:ext uri="{FF2B5EF4-FFF2-40B4-BE49-F238E27FC236}">
                <a16:creationId xmlns:a16="http://schemas.microsoft.com/office/drawing/2014/main" id="{A77F0F30-1396-9A07-BE45-B33957B94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ecurity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Threats arrow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E1B602DD-9291-9309-6D1E-EE0BA02C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reats blur" descr="A red square in black background&#10;&#10;Description automatically generated">
            <a:extLst>
              <a:ext uri="{FF2B5EF4-FFF2-40B4-BE49-F238E27FC236}">
                <a16:creationId xmlns:a16="http://schemas.microsoft.com/office/drawing/2014/main" id="{0065DB5E-6C46-F77B-FFF7-3C73C19F2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Threats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15336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7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ED8135A-53D5-9230-F64A-FE1950B67C34}"/>
              </a:ext>
            </a:extLst>
          </p:cNvPr>
          <p:cNvSpPr/>
          <p:nvPr/>
        </p:nvSpPr>
        <p:spPr>
          <a:xfrm>
            <a:off x="3185099" y="3696976"/>
            <a:ext cx="728753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D1AF39-AB25-9F5F-7169-2479694E651C}"/>
              </a:ext>
            </a:extLst>
          </p:cNvPr>
          <p:cNvSpPr/>
          <p:nvPr/>
        </p:nvSpPr>
        <p:spPr>
          <a:xfrm>
            <a:off x="4267200" y="3696976"/>
            <a:ext cx="2339260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762000" y="5181591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Find vulnerabilities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develop exploits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829044" y="5199805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7D48D5-5E9A-411E-BFEC-C2BB0789A500}"/>
              </a:ext>
            </a:extLst>
          </p:cNvPr>
          <p:cNvGrpSpPr/>
          <p:nvPr/>
        </p:nvGrpSpPr>
        <p:grpSpPr>
          <a:xfrm>
            <a:off x="1410729" y="4467439"/>
            <a:ext cx="2396924" cy="609591"/>
            <a:chOff x="3059238" y="1143000"/>
            <a:chExt cx="2396924" cy="6095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7D1523-FC54-6723-22B0-B796C9F9FC9F}"/>
                </a:ext>
              </a:extLst>
            </p:cNvPr>
            <p:cNvSpPr/>
            <p:nvPr/>
          </p:nvSpPr>
          <p:spPr>
            <a:xfrm>
              <a:off x="3059238" y="1143000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Scan internet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8BAD481-0F6B-BA28-A8C9-62AD386B6CBD}"/>
                </a:ext>
              </a:extLst>
            </p:cNvPr>
            <p:cNvSpPr/>
            <p:nvPr/>
          </p:nvSpPr>
          <p:spPr>
            <a:xfrm>
              <a:off x="3126282" y="1161214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A7DCC9-C4D9-70C6-195B-476C043EBA40}"/>
              </a:ext>
            </a:extLst>
          </p:cNvPr>
          <p:cNvSpPr/>
          <p:nvPr/>
        </p:nvSpPr>
        <p:spPr>
          <a:xfrm>
            <a:off x="2032864" y="3749058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Gain initial access by exploiting vulnerable device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E8F7FD9-949F-98C7-24AD-442AC01C1C92}"/>
              </a:ext>
            </a:extLst>
          </p:cNvPr>
          <p:cNvSpPr/>
          <p:nvPr/>
        </p:nvSpPr>
        <p:spPr>
          <a:xfrm>
            <a:off x="2099908" y="37672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621FFA-0ADB-F71F-FC6A-446B4C355EF1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1932628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7433675-D660-0898-F66D-80F9A277311F}"/>
              </a:ext>
            </a:extLst>
          </p:cNvPr>
          <p:cNvSpPr/>
          <p:nvPr/>
        </p:nvSpPr>
        <p:spPr>
          <a:xfrm>
            <a:off x="360140" y="3431140"/>
            <a:ext cx="388704" cy="207604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388704 w 388704"/>
              <a:gd name="connsiteY0" fmla="*/ 2076042 h 2076045"/>
              <a:gd name="connsiteX1" fmla="*/ 249584 w 388704"/>
              <a:gd name="connsiteY1" fmla="*/ 0 h 20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8704" h="2076045">
                <a:moveTo>
                  <a:pt x="388704" y="2076042"/>
                </a:moveTo>
                <a:cubicBezTo>
                  <a:pt x="-399078" y="2079193"/>
                  <a:pt x="255314" y="2865"/>
                  <a:pt x="249584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71EBFE-CDCA-D606-E5E4-0F9393A6DBA1}"/>
              </a:ext>
            </a:extLst>
          </p:cNvPr>
          <p:cNvSpPr/>
          <p:nvPr/>
        </p:nvSpPr>
        <p:spPr>
          <a:xfrm>
            <a:off x="5334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E6DBB3-4CDB-E268-A90B-4CA89D959196}"/>
              </a:ext>
            </a:extLst>
          </p:cNvPr>
          <p:cNvSpPr/>
          <p:nvPr/>
        </p:nvSpPr>
        <p:spPr>
          <a:xfrm>
            <a:off x="1115119" y="3431263"/>
            <a:ext cx="517702" cy="1380599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702" h="1380599">
                <a:moveTo>
                  <a:pt x="300538" y="1380594"/>
                </a:moveTo>
                <a:cubicBezTo>
                  <a:pt x="-487244" y="1383745"/>
                  <a:pt x="523408" y="2865"/>
                  <a:pt x="51767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30F197F-0246-1AE8-A45B-666A74D6E0E7}"/>
              </a:ext>
            </a:extLst>
          </p:cNvPr>
          <p:cNvSpPr/>
          <p:nvPr/>
        </p:nvSpPr>
        <p:spPr>
          <a:xfrm>
            <a:off x="156631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713DEB8-A01F-4A20-B09F-07791F6149CF}"/>
              </a:ext>
            </a:extLst>
          </p:cNvPr>
          <p:cNvSpPr/>
          <p:nvPr/>
        </p:nvSpPr>
        <p:spPr>
          <a:xfrm>
            <a:off x="1800217" y="3431139"/>
            <a:ext cx="747926" cy="642530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607192 w 607192"/>
              <a:gd name="connsiteY0" fmla="*/ 642530 h 642541"/>
              <a:gd name="connsiteX1" fmla="*/ 20397 w 607192"/>
              <a:gd name="connsiteY1" fmla="*/ 0 h 642541"/>
              <a:gd name="connsiteX0" fmla="*/ 399836 w 399836"/>
              <a:gd name="connsiteY0" fmla="*/ 642530 h 642541"/>
              <a:gd name="connsiteX1" fmla="*/ 226698 w 399836"/>
              <a:gd name="connsiteY1" fmla="*/ 0 h 642541"/>
              <a:gd name="connsiteX0" fmla="*/ 240122 w 240122"/>
              <a:gd name="connsiteY0" fmla="*/ 642530 h 642541"/>
              <a:gd name="connsiteX1" fmla="*/ 66984 w 240122"/>
              <a:gd name="connsiteY1" fmla="*/ 0 h 642541"/>
              <a:gd name="connsiteX0" fmla="*/ 105151 w 620437"/>
              <a:gd name="connsiteY0" fmla="*/ 642530 h 642541"/>
              <a:gd name="connsiteX1" fmla="*/ 620411 w 620437"/>
              <a:gd name="connsiteY1" fmla="*/ 0 h 642541"/>
              <a:gd name="connsiteX0" fmla="*/ 198059 w 713339"/>
              <a:gd name="connsiteY0" fmla="*/ 642530 h 642530"/>
              <a:gd name="connsiteX1" fmla="*/ 713319 w 713339"/>
              <a:gd name="connsiteY1" fmla="*/ 0 h 642530"/>
              <a:gd name="connsiteX0" fmla="*/ 232647 w 747926"/>
              <a:gd name="connsiteY0" fmla="*/ 642530 h 642530"/>
              <a:gd name="connsiteX1" fmla="*/ 747907 w 747926"/>
              <a:gd name="connsiteY1" fmla="*/ 0 h 64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7926" h="642530">
                <a:moveTo>
                  <a:pt x="232647" y="642530"/>
                </a:moveTo>
                <a:cubicBezTo>
                  <a:pt x="-506891" y="310574"/>
                  <a:pt x="753637" y="2865"/>
                  <a:pt x="747907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2CFDFF7-F8BE-2085-8833-C32E87F5B873}"/>
              </a:ext>
            </a:extLst>
          </p:cNvPr>
          <p:cNvSpPr/>
          <p:nvPr/>
        </p:nvSpPr>
        <p:spPr>
          <a:xfrm>
            <a:off x="2486573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6B26F5E-CF98-DC68-05DE-BA7808EBE4BF}"/>
              </a:ext>
            </a:extLst>
          </p:cNvPr>
          <p:cNvSpPr txBox="1">
            <a:spLocks/>
          </p:cNvSpPr>
          <p:nvPr/>
        </p:nvSpPr>
        <p:spPr>
          <a:xfrm>
            <a:off x="7472597" y="1244184"/>
            <a:ext cx="4338403" cy="1249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Front door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 with backdoor included   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😈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453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AAA2142-4C2B-E643-23B2-6553083E8B07}"/>
              </a:ext>
            </a:extLst>
          </p:cNvPr>
          <p:cNvSpPr/>
          <p:nvPr/>
        </p:nvSpPr>
        <p:spPr>
          <a:xfrm>
            <a:off x="3133670" y="3431264"/>
            <a:ext cx="2859877" cy="183052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2249411 w 2249411"/>
              <a:gd name="connsiteY0" fmla="*/ 1825328 h 1825332"/>
              <a:gd name="connsiteX1" fmla="*/ 0 w 2249411"/>
              <a:gd name="connsiteY1" fmla="*/ 0 h 1825332"/>
              <a:gd name="connsiteX0" fmla="*/ 2249411 w 2249411"/>
              <a:gd name="connsiteY0" fmla="*/ 1825328 h 1825328"/>
              <a:gd name="connsiteX1" fmla="*/ 0 w 2249411"/>
              <a:gd name="connsiteY1" fmla="*/ 0 h 1825328"/>
              <a:gd name="connsiteX0" fmla="*/ 1366028 w 1366028"/>
              <a:gd name="connsiteY0" fmla="*/ 1827926 h 1827926"/>
              <a:gd name="connsiteX1" fmla="*/ 116742 w 1366028"/>
              <a:gd name="connsiteY1" fmla="*/ 0 h 1827926"/>
              <a:gd name="connsiteX0" fmla="*/ 2943004 w 2943004"/>
              <a:gd name="connsiteY0" fmla="*/ 1827926 h 1827926"/>
              <a:gd name="connsiteX1" fmla="*/ 0 w 2943004"/>
              <a:gd name="connsiteY1" fmla="*/ 0 h 1827926"/>
              <a:gd name="connsiteX0" fmla="*/ 2859877 w 2859877"/>
              <a:gd name="connsiteY0" fmla="*/ 1830524 h 1830524"/>
              <a:gd name="connsiteX1" fmla="*/ 0 w 2859877"/>
              <a:gd name="connsiteY1" fmla="*/ 0 h 18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9877" h="1830524">
                <a:moveTo>
                  <a:pt x="2859877" y="1830524"/>
                </a:moveTo>
                <a:cubicBezTo>
                  <a:pt x="920872" y="1827097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D8135A-53D5-9230-F64A-FE1950B67C34}"/>
              </a:ext>
            </a:extLst>
          </p:cNvPr>
          <p:cNvSpPr/>
          <p:nvPr/>
        </p:nvSpPr>
        <p:spPr>
          <a:xfrm>
            <a:off x="3185099" y="3696976"/>
            <a:ext cx="728753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582F7FC-AC7A-1D0D-2A01-F09C6448DBE5}"/>
              </a:ext>
            </a:extLst>
          </p:cNvPr>
          <p:cNvSpPr/>
          <p:nvPr/>
        </p:nvSpPr>
        <p:spPr>
          <a:xfrm>
            <a:off x="4721635" y="3430340"/>
            <a:ext cx="2646453" cy="64213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500687 w 1500687"/>
              <a:gd name="connsiteY0" fmla="*/ 638616 h 638627"/>
              <a:gd name="connsiteX1" fmla="*/ 0 w 1500687"/>
              <a:gd name="connsiteY1" fmla="*/ 0 h 638627"/>
              <a:gd name="connsiteX0" fmla="*/ 3116473 w 3116473"/>
              <a:gd name="connsiteY0" fmla="*/ 646409 h 646420"/>
              <a:gd name="connsiteX1" fmla="*/ 0 w 3116473"/>
              <a:gd name="connsiteY1" fmla="*/ 0 h 646420"/>
              <a:gd name="connsiteX0" fmla="*/ 3116811 w 3116811"/>
              <a:gd name="connsiteY0" fmla="*/ 646409 h 646446"/>
              <a:gd name="connsiteX1" fmla="*/ 338 w 3116811"/>
              <a:gd name="connsiteY1" fmla="*/ 0 h 646446"/>
              <a:gd name="connsiteX0" fmla="*/ 2899446 w 2899446"/>
              <a:gd name="connsiteY0" fmla="*/ 635727 h 635765"/>
              <a:gd name="connsiteX1" fmla="*/ 13710 w 2899446"/>
              <a:gd name="connsiteY1" fmla="*/ 0 h 635765"/>
              <a:gd name="connsiteX0" fmla="*/ 2867000 w 2867000"/>
              <a:gd name="connsiteY0" fmla="*/ 635727 h 635765"/>
              <a:gd name="connsiteX1" fmla="*/ 17584 w 2867000"/>
              <a:gd name="connsiteY1" fmla="*/ 0 h 635765"/>
              <a:gd name="connsiteX0" fmla="*/ 2695133 w 2695133"/>
              <a:gd name="connsiteY0" fmla="*/ 642136 h 642174"/>
              <a:gd name="connsiteX1" fmla="*/ 48680 w 2695133"/>
              <a:gd name="connsiteY1" fmla="*/ 0 h 642174"/>
              <a:gd name="connsiteX0" fmla="*/ 2646453 w 2646453"/>
              <a:gd name="connsiteY0" fmla="*/ 642136 h 642136"/>
              <a:gd name="connsiteX1" fmla="*/ 0 w 2646453"/>
              <a:gd name="connsiteY1" fmla="*/ 0 h 64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6453" h="642136">
                <a:moveTo>
                  <a:pt x="2646453" y="642136"/>
                </a:moveTo>
                <a:cubicBezTo>
                  <a:pt x="-32078" y="637202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C5A9B0-D44E-D32F-31D8-1A58ACC25BF9}"/>
              </a:ext>
            </a:extLst>
          </p:cNvPr>
          <p:cNvCxnSpPr>
            <a:cxnSpLocks/>
          </p:cNvCxnSpPr>
          <p:nvPr/>
        </p:nvCxnSpPr>
        <p:spPr>
          <a:xfrm>
            <a:off x="2819400" y="3227885"/>
            <a:ext cx="2976877" cy="0"/>
          </a:xfrm>
          <a:prstGeom prst="line">
            <a:avLst/>
          </a:prstGeom>
          <a:ln w="25400">
            <a:solidFill>
              <a:srgbClr val="10335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FD0FF8B-8D62-BCCC-D430-A7183744EF50}"/>
              </a:ext>
            </a:extLst>
          </p:cNvPr>
          <p:cNvSpPr txBox="1"/>
          <p:nvPr/>
        </p:nvSpPr>
        <p:spPr>
          <a:xfrm>
            <a:off x="3930973" y="3075485"/>
            <a:ext cx="7537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Months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762000" y="5181591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Find vulnerabilities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develop exploits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829044" y="5199805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7D48D5-5E9A-411E-BFEC-C2BB0789A500}"/>
              </a:ext>
            </a:extLst>
          </p:cNvPr>
          <p:cNvGrpSpPr/>
          <p:nvPr/>
        </p:nvGrpSpPr>
        <p:grpSpPr>
          <a:xfrm>
            <a:off x="1410729" y="4467439"/>
            <a:ext cx="2396924" cy="609591"/>
            <a:chOff x="3059238" y="1143000"/>
            <a:chExt cx="2396924" cy="6095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7D1523-FC54-6723-22B0-B796C9F9FC9F}"/>
                </a:ext>
              </a:extLst>
            </p:cNvPr>
            <p:cNvSpPr/>
            <p:nvPr/>
          </p:nvSpPr>
          <p:spPr>
            <a:xfrm>
              <a:off x="3059238" y="1143000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Scan internet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8BAD481-0F6B-BA28-A8C9-62AD386B6CBD}"/>
                </a:ext>
              </a:extLst>
            </p:cNvPr>
            <p:cNvSpPr/>
            <p:nvPr/>
          </p:nvSpPr>
          <p:spPr>
            <a:xfrm>
              <a:off x="3126282" y="1161214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A7DCC9-C4D9-70C6-195B-476C043EBA40}"/>
              </a:ext>
            </a:extLst>
          </p:cNvPr>
          <p:cNvSpPr/>
          <p:nvPr/>
        </p:nvSpPr>
        <p:spPr>
          <a:xfrm>
            <a:off x="2032864" y="3749058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Gain initial access by exploiting vulnerable device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E8F7FD9-949F-98C7-24AD-442AC01C1C92}"/>
              </a:ext>
            </a:extLst>
          </p:cNvPr>
          <p:cNvSpPr/>
          <p:nvPr/>
        </p:nvSpPr>
        <p:spPr>
          <a:xfrm>
            <a:off x="2099908" y="37672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985A0-1CE4-215B-EACC-436ECC0A2D79}"/>
              </a:ext>
            </a:extLst>
          </p:cNvPr>
          <p:cNvGrpSpPr/>
          <p:nvPr/>
        </p:nvGrpSpPr>
        <p:grpSpPr>
          <a:xfrm>
            <a:off x="7371333" y="3756386"/>
            <a:ext cx="2396924" cy="609591"/>
            <a:chOff x="7755683" y="3749057"/>
            <a:chExt cx="2396924" cy="60959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68D4B9A-C04D-1B77-2AAF-A7A6B29DE602}"/>
                </a:ext>
              </a:extLst>
            </p:cNvPr>
            <p:cNvSpPr/>
            <p:nvPr/>
          </p:nvSpPr>
          <p:spPr>
            <a:xfrm>
              <a:off x="7755683" y="3749057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Espionage, data theft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767D678-5ACC-03B6-128E-FBC42E7A0141}"/>
                </a:ext>
              </a:extLst>
            </p:cNvPr>
            <p:cNvSpPr/>
            <p:nvPr/>
          </p:nvSpPr>
          <p:spPr>
            <a:xfrm>
              <a:off x="7851950" y="3773472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Exfiltration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EE6681-5C27-5BA9-71C4-61EB3AE537D1}"/>
              </a:ext>
            </a:extLst>
          </p:cNvPr>
          <p:cNvSpPr/>
          <p:nvPr/>
        </p:nvSpPr>
        <p:spPr>
          <a:xfrm>
            <a:off x="5999845" y="4689401"/>
            <a:ext cx="2396924" cy="1132459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EE7CD-DBB1-BCB6-458C-2A54277236F2}"/>
              </a:ext>
            </a:extLst>
          </p:cNvPr>
          <p:cNvSpPr/>
          <p:nvPr/>
        </p:nvSpPr>
        <p:spPr>
          <a:xfrm>
            <a:off x="6066889" y="4724400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C4EA5-A220-7E96-DFC2-DE02AE6A9172}"/>
              </a:ext>
            </a:extLst>
          </p:cNvPr>
          <p:cNvSpPr/>
          <p:nvPr/>
        </p:nvSpPr>
        <p:spPr>
          <a:xfrm>
            <a:off x="6066889" y="49145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Discovery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22190F-E129-3711-E2E2-903CA3E41951}"/>
              </a:ext>
            </a:extLst>
          </p:cNvPr>
          <p:cNvSpPr/>
          <p:nvPr/>
        </p:nvSpPr>
        <p:spPr>
          <a:xfrm>
            <a:off x="6066889" y="510478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Privilege escalation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904D24-993C-FCF8-EDE3-0F170DE9A382}"/>
              </a:ext>
            </a:extLst>
          </p:cNvPr>
          <p:cNvCxnSpPr>
            <a:cxnSpLocks/>
          </p:cNvCxnSpPr>
          <p:nvPr/>
        </p:nvCxnSpPr>
        <p:spPr>
          <a:xfrm>
            <a:off x="2542228" y="3429000"/>
            <a:ext cx="3325172" cy="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621FFA-0ADB-F71F-FC6A-446B4C355EF1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1932628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55B77B9-B701-9477-9D8B-1BF976826EA5}"/>
              </a:ext>
            </a:extLst>
          </p:cNvPr>
          <p:cNvSpPr/>
          <p:nvPr/>
        </p:nvSpPr>
        <p:spPr>
          <a:xfrm>
            <a:off x="6066889" y="5294973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Lateral movement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36EADF-485D-4A7D-D766-D631E8F485B3}"/>
              </a:ext>
            </a:extLst>
          </p:cNvPr>
          <p:cNvSpPr txBox="1"/>
          <p:nvPr/>
        </p:nvSpPr>
        <p:spPr>
          <a:xfrm>
            <a:off x="6020739" y="548342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Pivot into target network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7433675-D660-0898-F66D-80F9A277311F}"/>
              </a:ext>
            </a:extLst>
          </p:cNvPr>
          <p:cNvSpPr/>
          <p:nvPr/>
        </p:nvSpPr>
        <p:spPr>
          <a:xfrm>
            <a:off x="360140" y="3431140"/>
            <a:ext cx="388704" cy="207604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388704 w 388704"/>
              <a:gd name="connsiteY0" fmla="*/ 2076042 h 2076045"/>
              <a:gd name="connsiteX1" fmla="*/ 249584 w 388704"/>
              <a:gd name="connsiteY1" fmla="*/ 0 h 20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8704" h="2076045">
                <a:moveTo>
                  <a:pt x="388704" y="2076042"/>
                </a:moveTo>
                <a:cubicBezTo>
                  <a:pt x="-399078" y="2079193"/>
                  <a:pt x="255314" y="2865"/>
                  <a:pt x="249584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71EBFE-CDCA-D606-E5E4-0F9393A6DBA1}"/>
              </a:ext>
            </a:extLst>
          </p:cNvPr>
          <p:cNvSpPr/>
          <p:nvPr/>
        </p:nvSpPr>
        <p:spPr>
          <a:xfrm>
            <a:off x="5334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E6DBB3-4CDB-E268-A90B-4CA89D959196}"/>
              </a:ext>
            </a:extLst>
          </p:cNvPr>
          <p:cNvSpPr/>
          <p:nvPr/>
        </p:nvSpPr>
        <p:spPr>
          <a:xfrm>
            <a:off x="1115119" y="3431263"/>
            <a:ext cx="517702" cy="1380599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702" h="1380599">
                <a:moveTo>
                  <a:pt x="300538" y="1380594"/>
                </a:moveTo>
                <a:cubicBezTo>
                  <a:pt x="-487244" y="1383745"/>
                  <a:pt x="523408" y="2865"/>
                  <a:pt x="51767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30F197F-0246-1AE8-A45B-666A74D6E0E7}"/>
              </a:ext>
            </a:extLst>
          </p:cNvPr>
          <p:cNvSpPr/>
          <p:nvPr/>
        </p:nvSpPr>
        <p:spPr>
          <a:xfrm>
            <a:off x="156631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713DEB8-A01F-4A20-B09F-07791F6149CF}"/>
              </a:ext>
            </a:extLst>
          </p:cNvPr>
          <p:cNvSpPr/>
          <p:nvPr/>
        </p:nvSpPr>
        <p:spPr>
          <a:xfrm>
            <a:off x="1800217" y="3431139"/>
            <a:ext cx="747926" cy="642530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607192 w 607192"/>
              <a:gd name="connsiteY0" fmla="*/ 642530 h 642541"/>
              <a:gd name="connsiteX1" fmla="*/ 20397 w 607192"/>
              <a:gd name="connsiteY1" fmla="*/ 0 h 642541"/>
              <a:gd name="connsiteX0" fmla="*/ 399836 w 399836"/>
              <a:gd name="connsiteY0" fmla="*/ 642530 h 642541"/>
              <a:gd name="connsiteX1" fmla="*/ 226698 w 399836"/>
              <a:gd name="connsiteY1" fmla="*/ 0 h 642541"/>
              <a:gd name="connsiteX0" fmla="*/ 240122 w 240122"/>
              <a:gd name="connsiteY0" fmla="*/ 642530 h 642541"/>
              <a:gd name="connsiteX1" fmla="*/ 66984 w 240122"/>
              <a:gd name="connsiteY1" fmla="*/ 0 h 642541"/>
              <a:gd name="connsiteX0" fmla="*/ 105151 w 620437"/>
              <a:gd name="connsiteY0" fmla="*/ 642530 h 642541"/>
              <a:gd name="connsiteX1" fmla="*/ 620411 w 620437"/>
              <a:gd name="connsiteY1" fmla="*/ 0 h 642541"/>
              <a:gd name="connsiteX0" fmla="*/ 198059 w 713339"/>
              <a:gd name="connsiteY0" fmla="*/ 642530 h 642530"/>
              <a:gd name="connsiteX1" fmla="*/ 713319 w 713339"/>
              <a:gd name="connsiteY1" fmla="*/ 0 h 642530"/>
              <a:gd name="connsiteX0" fmla="*/ 232647 w 747926"/>
              <a:gd name="connsiteY0" fmla="*/ 642530 h 642530"/>
              <a:gd name="connsiteX1" fmla="*/ 747907 w 747926"/>
              <a:gd name="connsiteY1" fmla="*/ 0 h 64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7926" h="642530">
                <a:moveTo>
                  <a:pt x="232647" y="642530"/>
                </a:moveTo>
                <a:cubicBezTo>
                  <a:pt x="-506891" y="310574"/>
                  <a:pt x="753637" y="2865"/>
                  <a:pt x="747907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2CFDFF7-F8BE-2085-8833-C32E87F5B873}"/>
              </a:ext>
            </a:extLst>
          </p:cNvPr>
          <p:cNvSpPr/>
          <p:nvPr/>
        </p:nvSpPr>
        <p:spPr>
          <a:xfrm>
            <a:off x="2486573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995A39-D0CE-2737-F752-AC1229B28083}"/>
              </a:ext>
            </a:extLst>
          </p:cNvPr>
          <p:cNvSpPr/>
          <p:nvPr/>
        </p:nvSpPr>
        <p:spPr>
          <a:xfrm>
            <a:off x="3615533" y="3347956"/>
            <a:ext cx="2251275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57D7A0-BED6-3CDB-55B1-775B0BF42FD9}"/>
              </a:ext>
            </a:extLst>
          </p:cNvPr>
          <p:cNvSpPr/>
          <p:nvPr/>
        </p:nvSpPr>
        <p:spPr>
          <a:xfrm>
            <a:off x="2760040" y="3347956"/>
            <a:ext cx="728754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D52BAD8-DE2F-FDE2-5F5E-F223BCBE2A02}"/>
              </a:ext>
            </a:extLst>
          </p:cNvPr>
          <p:cNvSpPr txBox="1">
            <a:spLocks/>
          </p:cNvSpPr>
          <p:nvPr/>
        </p:nvSpPr>
        <p:spPr>
          <a:xfrm>
            <a:off x="7472597" y="1244184"/>
            <a:ext cx="4338403" cy="1249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Front door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 with backdoor included   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😈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9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AAA2142-4C2B-E643-23B2-6553083E8B07}"/>
              </a:ext>
            </a:extLst>
          </p:cNvPr>
          <p:cNvSpPr/>
          <p:nvPr/>
        </p:nvSpPr>
        <p:spPr>
          <a:xfrm>
            <a:off x="3133670" y="3431264"/>
            <a:ext cx="2859877" cy="183052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2249411 w 2249411"/>
              <a:gd name="connsiteY0" fmla="*/ 1825328 h 1825332"/>
              <a:gd name="connsiteX1" fmla="*/ 0 w 2249411"/>
              <a:gd name="connsiteY1" fmla="*/ 0 h 1825332"/>
              <a:gd name="connsiteX0" fmla="*/ 2249411 w 2249411"/>
              <a:gd name="connsiteY0" fmla="*/ 1825328 h 1825328"/>
              <a:gd name="connsiteX1" fmla="*/ 0 w 2249411"/>
              <a:gd name="connsiteY1" fmla="*/ 0 h 1825328"/>
              <a:gd name="connsiteX0" fmla="*/ 1366028 w 1366028"/>
              <a:gd name="connsiteY0" fmla="*/ 1827926 h 1827926"/>
              <a:gd name="connsiteX1" fmla="*/ 116742 w 1366028"/>
              <a:gd name="connsiteY1" fmla="*/ 0 h 1827926"/>
              <a:gd name="connsiteX0" fmla="*/ 2943004 w 2943004"/>
              <a:gd name="connsiteY0" fmla="*/ 1827926 h 1827926"/>
              <a:gd name="connsiteX1" fmla="*/ 0 w 2943004"/>
              <a:gd name="connsiteY1" fmla="*/ 0 h 1827926"/>
              <a:gd name="connsiteX0" fmla="*/ 2859877 w 2859877"/>
              <a:gd name="connsiteY0" fmla="*/ 1830524 h 1830524"/>
              <a:gd name="connsiteX1" fmla="*/ 0 w 2859877"/>
              <a:gd name="connsiteY1" fmla="*/ 0 h 18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9877" h="1830524">
                <a:moveTo>
                  <a:pt x="2859877" y="1830524"/>
                </a:moveTo>
                <a:cubicBezTo>
                  <a:pt x="920872" y="1827097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D8135A-53D5-9230-F64A-FE1950B67C34}"/>
              </a:ext>
            </a:extLst>
          </p:cNvPr>
          <p:cNvSpPr/>
          <p:nvPr/>
        </p:nvSpPr>
        <p:spPr>
          <a:xfrm>
            <a:off x="3185099" y="3696976"/>
            <a:ext cx="728753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582F7FC-AC7A-1D0D-2A01-F09C6448DBE5}"/>
              </a:ext>
            </a:extLst>
          </p:cNvPr>
          <p:cNvSpPr/>
          <p:nvPr/>
        </p:nvSpPr>
        <p:spPr>
          <a:xfrm>
            <a:off x="4721635" y="3430340"/>
            <a:ext cx="2646453" cy="64213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500687 w 1500687"/>
              <a:gd name="connsiteY0" fmla="*/ 638616 h 638627"/>
              <a:gd name="connsiteX1" fmla="*/ 0 w 1500687"/>
              <a:gd name="connsiteY1" fmla="*/ 0 h 638627"/>
              <a:gd name="connsiteX0" fmla="*/ 3116473 w 3116473"/>
              <a:gd name="connsiteY0" fmla="*/ 646409 h 646420"/>
              <a:gd name="connsiteX1" fmla="*/ 0 w 3116473"/>
              <a:gd name="connsiteY1" fmla="*/ 0 h 646420"/>
              <a:gd name="connsiteX0" fmla="*/ 3116811 w 3116811"/>
              <a:gd name="connsiteY0" fmla="*/ 646409 h 646446"/>
              <a:gd name="connsiteX1" fmla="*/ 338 w 3116811"/>
              <a:gd name="connsiteY1" fmla="*/ 0 h 646446"/>
              <a:gd name="connsiteX0" fmla="*/ 2899446 w 2899446"/>
              <a:gd name="connsiteY0" fmla="*/ 635727 h 635765"/>
              <a:gd name="connsiteX1" fmla="*/ 13710 w 2899446"/>
              <a:gd name="connsiteY1" fmla="*/ 0 h 635765"/>
              <a:gd name="connsiteX0" fmla="*/ 2867000 w 2867000"/>
              <a:gd name="connsiteY0" fmla="*/ 635727 h 635765"/>
              <a:gd name="connsiteX1" fmla="*/ 17584 w 2867000"/>
              <a:gd name="connsiteY1" fmla="*/ 0 h 635765"/>
              <a:gd name="connsiteX0" fmla="*/ 2695133 w 2695133"/>
              <a:gd name="connsiteY0" fmla="*/ 642136 h 642174"/>
              <a:gd name="connsiteX1" fmla="*/ 48680 w 2695133"/>
              <a:gd name="connsiteY1" fmla="*/ 0 h 642174"/>
              <a:gd name="connsiteX0" fmla="*/ 2646453 w 2646453"/>
              <a:gd name="connsiteY0" fmla="*/ 642136 h 642136"/>
              <a:gd name="connsiteX1" fmla="*/ 0 w 2646453"/>
              <a:gd name="connsiteY1" fmla="*/ 0 h 64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6453" h="642136">
                <a:moveTo>
                  <a:pt x="2646453" y="642136"/>
                </a:moveTo>
                <a:cubicBezTo>
                  <a:pt x="-32078" y="637202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D1AF39-AB25-9F5F-7169-2479694E651C}"/>
              </a:ext>
            </a:extLst>
          </p:cNvPr>
          <p:cNvSpPr/>
          <p:nvPr/>
        </p:nvSpPr>
        <p:spPr>
          <a:xfrm>
            <a:off x="4267200" y="3696976"/>
            <a:ext cx="2339260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C5A9B0-D44E-D32F-31D8-1A58ACC25BF9}"/>
              </a:ext>
            </a:extLst>
          </p:cNvPr>
          <p:cNvCxnSpPr>
            <a:cxnSpLocks/>
          </p:cNvCxnSpPr>
          <p:nvPr/>
        </p:nvCxnSpPr>
        <p:spPr>
          <a:xfrm>
            <a:off x="2819400" y="3227885"/>
            <a:ext cx="2976877" cy="0"/>
          </a:xfrm>
          <a:prstGeom prst="line">
            <a:avLst/>
          </a:prstGeom>
          <a:ln w="25400">
            <a:solidFill>
              <a:srgbClr val="10335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FD0FF8B-8D62-BCCC-D430-A7183744EF50}"/>
              </a:ext>
            </a:extLst>
          </p:cNvPr>
          <p:cNvSpPr txBox="1"/>
          <p:nvPr/>
        </p:nvSpPr>
        <p:spPr>
          <a:xfrm>
            <a:off x="3930973" y="3075485"/>
            <a:ext cx="7537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Months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762000" y="5181591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Find vulnerabilities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develop exploits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D30403-2758-39AB-01CA-7CB0A9CF3809}"/>
              </a:ext>
            </a:extLst>
          </p:cNvPr>
          <p:cNvSpPr/>
          <p:nvPr/>
        </p:nvSpPr>
        <p:spPr>
          <a:xfrm>
            <a:off x="1591020" y="5181591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Zero-day development: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research, buy, steal, …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 patches available  😉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829044" y="5199805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7D48D5-5E9A-411E-BFEC-C2BB0789A500}"/>
              </a:ext>
            </a:extLst>
          </p:cNvPr>
          <p:cNvGrpSpPr/>
          <p:nvPr/>
        </p:nvGrpSpPr>
        <p:grpSpPr>
          <a:xfrm>
            <a:off x="1410729" y="4467439"/>
            <a:ext cx="2396924" cy="609591"/>
            <a:chOff x="3059238" y="1143000"/>
            <a:chExt cx="2396924" cy="6095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7D1523-FC54-6723-22B0-B796C9F9FC9F}"/>
                </a:ext>
              </a:extLst>
            </p:cNvPr>
            <p:cNvSpPr/>
            <p:nvPr/>
          </p:nvSpPr>
          <p:spPr>
            <a:xfrm>
              <a:off x="3059238" y="1143000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Scan internet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8BAD481-0F6B-BA28-A8C9-62AD386B6CBD}"/>
                </a:ext>
              </a:extLst>
            </p:cNvPr>
            <p:cNvSpPr/>
            <p:nvPr/>
          </p:nvSpPr>
          <p:spPr>
            <a:xfrm>
              <a:off x="3126282" y="1161214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A7DCC9-C4D9-70C6-195B-476C043EBA40}"/>
              </a:ext>
            </a:extLst>
          </p:cNvPr>
          <p:cNvSpPr/>
          <p:nvPr/>
        </p:nvSpPr>
        <p:spPr>
          <a:xfrm>
            <a:off x="2032864" y="3749058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Gain initial access by exploiting vulnerable device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54529D-4824-6611-6ED0-312D0C51B802}"/>
              </a:ext>
            </a:extLst>
          </p:cNvPr>
          <p:cNvSpPr/>
          <p:nvPr/>
        </p:nvSpPr>
        <p:spPr>
          <a:xfrm>
            <a:off x="3077963" y="3749058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Location of edge devices makes them ideal stepping stone into network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E8F7FD9-949F-98C7-24AD-442AC01C1C92}"/>
              </a:ext>
            </a:extLst>
          </p:cNvPr>
          <p:cNvSpPr/>
          <p:nvPr/>
        </p:nvSpPr>
        <p:spPr>
          <a:xfrm>
            <a:off x="2099908" y="37672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985A0-1CE4-215B-EACC-436ECC0A2D79}"/>
              </a:ext>
            </a:extLst>
          </p:cNvPr>
          <p:cNvGrpSpPr/>
          <p:nvPr/>
        </p:nvGrpSpPr>
        <p:grpSpPr>
          <a:xfrm>
            <a:off x="7371333" y="3756386"/>
            <a:ext cx="2396924" cy="609591"/>
            <a:chOff x="7755683" y="3749057"/>
            <a:chExt cx="2396924" cy="60959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68D4B9A-C04D-1B77-2AAF-A7A6B29DE602}"/>
                </a:ext>
              </a:extLst>
            </p:cNvPr>
            <p:cNvSpPr/>
            <p:nvPr/>
          </p:nvSpPr>
          <p:spPr>
            <a:xfrm>
              <a:off x="7755683" y="3749057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Espionage, data theft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767D678-5ACC-03B6-128E-FBC42E7A0141}"/>
                </a:ext>
              </a:extLst>
            </p:cNvPr>
            <p:cNvSpPr/>
            <p:nvPr/>
          </p:nvSpPr>
          <p:spPr>
            <a:xfrm>
              <a:off x="7851950" y="3773472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Exfiltration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EE6681-5C27-5BA9-71C4-61EB3AE537D1}"/>
              </a:ext>
            </a:extLst>
          </p:cNvPr>
          <p:cNvSpPr/>
          <p:nvPr/>
        </p:nvSpPr>
        <p:spPr>
          <a:xfrm>
            <a:off x="5999845" y="4689401"/>
            <a:ext cx="2396924" cy="1132459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721DB5-3392-CA4F-49BE-A4D188FF565C}"/>
              </a:ext>
            </a:extLst>
          </p:cNvPr>
          <p:cNvSpPr/>
          <p:nvPr/>
        </p:nvSpPr>
        <p:spPr>
          <a:xfrm>
            <a:off x="7059724" y="4689401"/>
            <a:ext cx="2978941" cy="1132456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Stealthy attacks, living-off-the-land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Custom tools and techniques to avoid 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EE7CD-DBB1-BCB6-458C-2A54277236F2}"/>
              </a:ext>
            </a:extLst>
          </p:cNvPr>
          <p:cNvSpPr/>
          <p:nvPr/>
        </p:nvSpPr>
        <p:spPr>
          <a:xfrm>
            <a:off x="6066889" y="4724400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C4EA5-A220-7E96-DFC2-DE02AE6A9172}"/>
              </a:ext>
            </a:extLst>
          </p:cNvPr>
          <p:cNvSpPr/>
          <p:nvPr/>
        </p:nvSpPr>
        <p:spPr>
          <a:xfrm>
            <a:off x="6066889" y="49145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Discovery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22190F-E129-3711-E2E2-903CA3E41951}"/>
              </a:ext>
            </a:extLst>
          </p:cNvPr>
          <p:cNvSpPr/>
          <p:nvPr/>
        </p:nvSpPr>
        <p:spPr>
          <a:xfrm>
            <a:off x="6066889" y="510478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Privilege escalation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904D24-993C-FCF8-EDE3-0F170DE9A382}"/>
              </a:ext>
            </a:extLst>
          </p:cNvPr>
          <p:cNvCxnSpPr>
            <a:cxnSpLocks/>
          </p:cNvCxnSpPr>
          <p:nvPr/>
        </p:nvCxnSpPr>
        <p:spPr>
          <a:xfrm>
            <a:off x="2542228" y="3429000"/>
            <a:ext cx="3325172" cy="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621FFA-0ADB-F71F-FC6A-446B4C355EF1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1932628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55B77B9-B701-9477-9D8B-1BF976826EA5}"/>
              </a:ext>
            </a:extLst>
          </p:cNvPr>
          <p:cNvSpPr/>
          <p:nvPr/>
        </p:nvSpPr>
        <p:spPr>
          <a:xfrm>
            <a:off x="6066889" y="5294973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Lateral movement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36EADF-485D-4A7D-D766-D631E8F485B3}"/>
              </a:ext>
            </a:extLst>
          </p:cNvPr>
          <p:cNvSpPr txBox="1"/>
          <p:nvPr/>
        </p:nvSpPr>
        <p:spPr>
          <a:xfrm>
            <a:off x="6020739" y="548342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Pivot into target network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7433675-D660-0898-F66D-80F9A277311F}"/>
              </a:ext>
            </a:extLst>
          </p:cNvPr>
          <p:cNvSpPr/>
          <p:nvPr/>
        </p:nvSpPr>
        <p:spPr>
          <a:xfrm>
            <a:off x="360140" y="3431140"/>
            <a:ext cx="388704" cy="207604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388704 w 388704"/>
              <a:gd name="connsiteY0" fmla="*/ 2076042 h 2076045"/>
              <a:gd name="connsiteX1" fmla="*/ 249584 w 388704"/>
              <a:gd name="connsiteY1" fmla="*/ 0 h 20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8704" h="2076045">
                <a:moveTo>
                  <a:pt x="388704" y="2076042"/>
                </a:moveTo>
                <a:cubicBezTo>
                  <a:pt x="-399078" y="2079193"/>
                  <a:pt x="255314" y="2865"/>
                  <a:pt x="249584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71EBFE-CDCA-D606-E5E4-0F9393A6DBA1}"/>
              </a:ext>
            </a:extLst>
          </p:cNvPr>
          <p:cNvSpPr/>
          <p:nvPr/>
        </p:nvSpPr>
        <p:spPr>
          <a:xfrm>
            <a:off x="5334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E6DBB3-4CDB-E268-A90B-4CA89D959196}"/>
              </a:ext>
            </a:extLst>
          </p:cNvPr>
          <p:cNvSpPr/>
          <p:nvPr/>
        </p:nvSpPr>
        <p:spPr>
          <a:xfrm>
            <a:off x="1115119" y="3431263"/>
            <a:ext cx="517702" cy="1380599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702" h="1380599">
                <a:moveTo>
                  <a:pt x="300538" y="1380594"/>
                </a:moveTo>
                <a:cubicBezTo>
                  <a:pt x="-487244" y="1383745"/>
                  <a:pt x="523408" y="2865"/>
                  <a:pt x="51767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30F197F-0246-1AE8-A45B-666A74D6E0E7}"/>
              </a:ext>
            </a:extLst>
          </p:cNvPr>
          <p:cNvSpPr/>
          <p:nvPr/>
        </p:nvSpPr>
        <p:spPr>
          <a:xfrm>
            <a:off x="156631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713DEB8-A01F-4A20-B09F-07791F6149CF}"/>
              </a:ext>
            </a:extLst>
          </p:cNvPr>
          <p:cNvSpPr/>
          <p:nvPr/>
        </p:nvSpPr>
        <p:spPr>
          <a:xfrm>
            <a:off x="1800217" y="3431139"/>
            <a:ext cx="747926" cy="642530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607192 w 607192"/>
              <a:gd name="connsiteY0" fmla="*/ 642530 h 642541"/>
              <a:gd name="connsiteX1" fmla="*/ 20397 w 607192"/>
              <a:gd name="connsiteY1" fmla="*/ 0 h 642541"/>
              <a:gd name="connsiteX0" fmla="*/ 399836 w 399836"/>
              <a:gd name="connsiteY0" fmla="*/ 642530 h 642541"/>
              <a:gd name="connsiteX1" fmla="*/ 226698 w 399836"/>
              <a:gd name="connsiteY1" fmla="*/ 0 h 642541"/>
              <a:gd name="connsiteX0" fmla="*/ 240122 w 240122"/>
              <a:gd name="connsiteY0" fmla="*/ 642530 h 642541"/>
              <a:gd name="connsiteX1" fmla="*/ 66984 w 240122"/>
              <a:gd name="connsiteY1" fmla="*/ 0 h 642541"/>
              <a:gd name="connsiteX0" fmla="*/ 105151 w 620437"/>
              <a:gd name="connsiteY0" fmla="*/ 642530 h 642541"/>
              <a:gd name="connsiteX1" fmla="*/ 620411 w 620437"/>
              <a:gd name="connsiteY1" fmla="*/ 0 h 642541"/>
              <a:gd name="connsiteX0" fmla="*/ 198059 w 713339"/>
              <a:gd name="connsiteY0" fmla="*/ 642530 h 642530"/>
              <a:gd name="connsiteX1" fmla="*/ 713319 w 713339"/>
              <a:gd name="connsiteY1" fmla="*/ 0 h 642530"/>
              <a:gd name="connsiteX0" fmla="*/ 232647 w 747926"/>
              <a:gd name="connsiteY0" fmla="*/ 642530 h 642530"/>
              <a:gd name="connsiteX1" fmla="*/ 747907 w 747926"/>
              <a:gd name="connsiteY1" fmla="*/ 0 h 64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7926" h="642530">
                <a:moveTo>
                  <a:pt x="232647" y="642530"/>
                </a:moveTo>
                <a:cubicBezTo>
                  <a:pt x="-506891" y="310574"/>
                  <a:pt x="753637" y="2865"/>
                  <a:pt x="747907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2CFDFF7-F8BE-2085-8833-C32E87F5B873}"/>
              </a:ext>
            </a:extLst>
          </p:cNvPr>
          <p:cNvSpPr/>
          <p:nvPr/>
        </p:nvSpPr>
        <p:spPr>
          <a:xfrm>
            <a:off x="2486573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995A39-D0CE-2737-F752-AC1229B28083}"/>
              </a:ext>
            </a:extLst>
          </p:cNvPr>
          <p:cNvSpPr/>
          <p:nvPr/>
        </p:nvSpPr>
        <p:spPr>
          <a:xfrm>
            <a:off x="3615533" y="3347956"/>
            <a:ext cx="2251275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57D7A0-BED6-3CDB-55B1-775B0BF42FD9}"/>
              </a:ext>
            </a:extLst>
          </p:cNvPr>
          <p:cNvSpPr/>
          <p:nvPr/>
        </p:nvSpPr>
        <p:spPr>
          <a:xfrm>
            <a:off x="2760040" y="3347956"/>
            <a:ext cx="728754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3699EC8-FB80-211E-E2D7-7C08C9BD7310}"/>
              </a:ext>
            </a:extLst>
          </p:cNvPr>
          <p:cNvSpPr txBox="1">
            <a:spLocks/>
          </p:cNvSpPr>
          <p:nvPr/>
        </p:nvSpPr>
        <p:spPr>
          <a:xfrm>
            <a:off x="7472597" y="1244184"/>
            <a:ext cx="4338403" cy="1249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Front door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 with backdoor included   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😈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5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AAA2142-4C2B-E643-23B2-6553083E8B07}"/>
              </a:ext>
            </a:extLst>
          </p:cNvPr>
          <p:cNvSpPr/>
          <p:nvPr/>
        </p:nvSpPr>
        <p:spPr>
          <a:xfrm>
            <a:off x="3133670" y="3431264"/>
            <a:ext cx="2859877" cy="183052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2249411 w 2249411"/>
              <a:gd name="connsiteY0" fmla="*/ 1825328 h 1825332"/>
              <a:gd name="connsiteX1" fmla="*/ 0 w 2249411"/>
              <a:gd name="connsiteY1" fmla="*/ 0 h 1825332"/>
              <a:gd name="connsiteX0" fmla="*/ 2249411 w 2249411"/>
              <a:gd name="connsiteY0" fmla="*/ 1825328 h 1825328"/>
              <a:gd name="connsiteX1" fmla="*/ 0 w 2249411"/>
              <a:gd name="connsiteY1" fmla="*/ 0 h 1825328"/>
              <a:gd name="connsiteX0" fmla="*/ 1366028 w 1366028"/>
              <a:gd name="connsiteY0" fmla="*/ 1827926 h 1827926"/>
              <a:gd name="connsiteX1" fmla="*/ 116742 w 1366028"/>
              <a:gd name="connsiteY1" fmla="*/ 0 h 1827926"/>
              <a:gd name="connsiteX0" fmla="*/ 2943004 w 2943004"/>
              <a:gd name="connsiteY0" fmla="*/ 1827926 h 1827926"/>
              <a:gd name="connsiteX1" fmla="*/ 0 w 2943004"/>
              <a:gd name="connsiteY1" fmla="*/ 0 h 1827926"/>
              <a:gd name="connsiteX0" fmla="*/ 2859877 w 2859877"/>
              <a:gd name="connsiteY0" fmla="*/ 1830524 h 1830524"/>
              <a:gd name="connsiteX1" fmla="*/ 0 w 2859877"/>
              <a:gd name="connsiteY1" fmla="*/ 0 h 18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9877" h="1830524">
                <a:moveTo>
                  <a:pt x="2859877" y="1830524"/>
                </a:moveTo>
                <a:cubicBezTo>
                  <a:pt x="920872" y="1827097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D8135A-53D5-9230-F64A-FE1950B67C34}"/>
              </a:ext>
            </a:extLst>
          </p:cNvPr>
          <p:cNvSpPr/>
          <p:nvPr/>
        </p:nvSpPr>
        <p:spPr>
          <a:xfrm>
            <a:off x="3185099" y="3696976"/>
            <a:ext cx="728753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582F7FC-AC7A-1D0D-2A01-F09C6448DBE5}"/>
              </a:ext>
            </a:extLst>
          </p:cNvPr>
          <p:cNvSpPr/>
          <p:nvPr/>
        </p:nvSpPr>
        <p:spPr>
          <a:xfrm>
            <a:off x="4721635" y="3430340"/>
            <a:ext cx="2646453" cy="64213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500687 w 1500687"/>
              <a:gd name="connsiteY0" fmla="*/ 638616 h 638627"/>
              <a:gd name="connsiteX1" fmla="*/ 0 w 1500687"/>
              <a:gd name="connsiteY1" fmla="*/ 0 h 638627"/>
              <a:gd name="connsiteX0" fmla="*/ 3116473 w 3116473"/>
              <a:gd name="connsiteY0" fmla="*/ 646409 h 646420"/>
              <a:gd name="connsiteX1" fmla="*/ 0 w 3116473"/>
              <a:gd name="connsiteY1" fmla="*/ 0 h 646420"/>
              <a:gd name="connsiteX0" fmla="*/ 3116811 w 3116811"/>
              <a:gd name="connsiteY0" fmla="*/ 646409 h 646446"/>
              <a:gd name="connsiteX1" fmla="*/ 338 w 3116811"/>
              <a:gd name="connsiteY1" fmla="*/ 0 h 646446"/>
              <a:gd name="connsiteX0" fmla="*/ 2899446 w 2899446"/>
              <a:gd name="connsiteY0" fmla="*/ 635727 h 635765"/>
              <a:gd name="connsiteX1" fmla="*/ 13710 w 2899446"/>
              <a:gd name="connsiteY1" fmla="*/ 0 h 635765"/>
              <a:gd name="connsiteX0" fmla="*/ 2867000 w 2867000"/>
              <a:gd name="connsiteY0" fmla="*/ 635727 h 635765"/>
              <a:gd name="connsiteX1" fmla="*/ 17584 w 2867000"/>
              <a:gd name="connsiteY1" fmla="*/ 0 h 635765"/>
              <a:gd name="connsiteX0" fmla="*/ 2695133 w 2695133"/>
              <a:gd name="connsiteY0" fmla="*/ 642136 h 642174"/>
              <a:gd name="connsiteX1" fmla="*/ 48680 w 2695133"/>
              <a:gd name="connsiteY1" fmla="*/ 0 h 642174"/>
              <a:gd name="connsiteX0" fmla="*/ 2646453 w 2646453"/>
              <a:gd name="connsiteY0" fmla="*/ 642136 h 642136"/>
              <a:gd name="connsiteX1" fmla="*/ 0 w 2646453"/>
              <a:gd name="connsiteY1" fmla="*/ 0 h 64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6453" h="642136">
                <a:moveTo>
                  <a:pt x="2646453" y="642136"/>
                </a:moveTo>
                <a:cubicBezTo>
                  <a:pt x="-32078" y="637202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D1AF39-AB25-9F5F-7169-2479694E651C}"/>
              </a:ext>
            </a:extLst>
          </p:cNvPr>
          <p:cNvSpPr/>
          <p:nvPr/>
        </p:nvSpPr>
        <p:spPr>
          <a:xfrm>
            <a:off x="4267200" y="3696976"/>
            <a:ext cx="2339260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C5A9B0-D44E-D32F-31D8-1A58ACC25BF9}"/>
              </a:ext>
            </a:extLst>
          </p:cNvPr>
          <p:cNvCxnSpPr>
            <a:cxnSpLocks/>
          </p:cNvCxnSpPr>
          <p:nvPr/>
        </p:nvCxnSpPr>
        <p:spPr>
          <a:xfrm>
            <a:off x="2819400" y="3227885"/>
            <a:ext cx="2976877" cy="0"/>
          </a:xfrm>
          <a:prstGeom prst="line">
            <a:avLst/>
          </a:prstGeom>
          <a:ln w="25400">
            <a:solidFill>
              <a:srgbClr val="10335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FD0FF8B-8D62-BCCC-D430-A7183744EF50}"/>
              </a:ext>
            </a:extLst>
          </p:cNvPr>
          <p:cNvSpPr txBox="1"/>
          <p:nvPr/>
        </p:nvSpPr>
        <p:spPr>
          <a:xfrm>
            <a:off x="3930973" y="3075485"/>
            <a:ext cx="7537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Months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762000" y="5181591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Find vulnerabilities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develop exploits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D30403-2758-39AB-01CA-7CB0A9CF3809}"/>
              </a:ext>
            </a:extLst>
          </p:cNvPr>
          <p:cNvSpPr/>
          <p:nvPr/>
        </p:nvSpPr>
        <p:spPr>
          <a:xfrm>
            <a:off x="1591020" y="5181591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Zero-day development: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research, buy, steal, …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 patches available  😉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829044" y="5199805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7D48D5-5E9A-411E-BFEC-C2BB0789A500}"/>
              </a:ext>
            </a:extLst>
          </p:cNvPr>
          <p:cNvGrpSpPr/>
          <p:nvPr/>
        </p:nvGrpSpPr>
        <p:grpSpPr>
          <a:xfrm>
            <a:off x="1410729" y="4467439"/>
            <a:ext cx="2396924" cy="609591"/>
            <a:chOff x="3059238" y="1143000"/>
            <a:chExt cx="2396924" cy="6095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7D1523-FC54-6723-22B0-B796C9F9FC9F}"/>
                </a:ext>
              </a:extLst>
            </p:cNvPr>
            <p:cNvSpPr/>
            <p:nvPr/>
          </p:nvSpPr>
          <p:spPr>
            <a:xfrm>
              <a:off x="3059238" y="1143000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Scan internet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8BAD481-0F6B-BA28-A8C9-62AD386B6CBD}"/>
                </a:ext>
              </a:extLst>
            </p:cNvPr>
            <p:cNvSpPr/>
            <p:nvPr/>
          </p:nvSpPr>
          <p:spPr>
            <a:xfrm>
              <a:off x="3126282" y="1161214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A7DCC9-C4D9-70C6-195B-476C043EBA40}"/>
              </a:ext>
            </a:extLst>
          </p:cNvPr>
          <p:cNvSpPr/>
          <p:nvPr/>
        </p:nvSpPr>
        <p:spPr>
          <a:xfrm>
            <a:off x="2032864" y="3749058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Gain initial access by exploiting vulnerable device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54529D-4824-6611-6ED0-312D0C51B802}"/>
              </a:ext>
            </a:extLst>
          </p:cNvPr>
          <p:cNvSpPr/>
          <p:nvPr/>
        </p:nvSpPr>
        <p:spPr>
          <a:xfrm>
            <a:off x="3077963" y="3749058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Location of edge devices makes them ideal stepping stone into network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E8F7FD9-949F-98C7-24AD-442AC01C1C92}"/>
              </a:ext>
            </a:extLst>
          </p:cNvPr>
          <p:cNvSpPr/>
          <p:nvPr/>
        </p:nvSpPr>
        <p:spPr>
          <a:xfrm>
            <a:off x="2099908" y="37672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985A0-1CE4-215B-EACC-436ECC0A2D79}"/>
              </a:ext>
            </a:extLst>
          </p:cNvPr>
          <p:cNvGrpSpPr/>
          <p:nvPr/>
        </p:nvGrpSpPr>
        <p:grpSpPr>
          <a:xfrm>
            <a:off x="7371333" y="3756386"/>
            <a:ext cx="2396924" cy="609591"/>
            <a:chOff x="7755683" y="3749057"/>
            <a:chExt cx="2396924" cy="60959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68D4B9A-C04D-1B77-2AAF-A7A6B29DE602}"/>
                </a:ext>
              </a:extLst>
            </p:cNvPr>
            <p:cNvSpPr/>
            <p:nvPr/>
          </p:nvSpPr>
          <p:spPr>
            <a:xfrm>
              <a:off x="7755683" y="3749057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Espionage, data theft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767D678-5ACC-03B6-128E-FBC42E7A0141}"/>
                </a:ext>
              </a:extLst>
            </p:cNvPr>
            <p:cNvSpPr/>
            <p:nvPr/>
          </p:nvSpPr>
          <p:spPr>
            <a:xfrm>
              <a:off x="7851950" y="3773472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Exfiltration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EE6681-5C27-5BA9-71C4-61EB3AE537D1}"/>
              </a:ext>
            </a:extLst>
          </p:cNvPr>
          <p:cNvSpPr/>
          <p:nvPr/>
        </p:nvSpPr>
        <p:spPr>
          <a:xfrm>
            <a:off x="5999845" y="4689401"/>
            <a:ext cx="2396924" cy="1132459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721DB5-3392-CA4F-49BE-A4D188FF565C}"/>
              </a:ext>
            </a:extLst>
          </p:cNvPr>
          <p:cNvSpPr/>
          <p:nvPr/>
        </p:nvSpPr>
        <p:spPr>
          <a:xfrm>
            <a:off x="7059724" y="4689401"/>
            <a:ext cx="2978941" cy="1132456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Stealthy attacks, living-off-the-land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Custom tools and techniques to avoid 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EE7CD-DBB1-BCB6-458C-2A54277236F2}"/>
              </a:ext>
            </a:extLst>
          </p:cNvPr>
          <p:cNvSpPr/>
          <p:nvPr/>
        </p:nvSpPr>
        <p:spPr>
          <a:xfrm>
            <a:off x="6066889" y="4724400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C4EA5-A220-7E96-DFC2-DE02AE6A9172}"/>
              </a:ext>
            </a:extLst>
          </p:cNvPr>
          <p:cNvSpPr/>
          <p:nvPr/>
        </p:nvSpPr>
        <p:spPr>
          <a:xfrm>
            <a:off x="6066889" y="49145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Discovery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22190F-E129-3711-E2E2-903CA3E41951}"/>
              </a:ext>
            </a:extLst>
          </p:cNvPr>
          <p:cNvSpPr/>
          <p:nvPr/>
        </p:nvSpPr>
        <p:spPr>
          <a:xfrm>
            <a:off x="6066889" y="510478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Privilege escalation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904D24-993C-FCF8-EDE3-0F170DE9A382}"/>
              </a:ext>
            </a:extLst>
          </p:cNvPr>
          <p:cNvCxnSpPr>
            <a:cxnSpLocks/>
          </p:cNvCxnSpPr>
          <p:nvPr/>
        </p:nvCxnSpPr>
        <p:spPr>
          <a:xfrm>
            <a:off x="2542228" y="3429000"/>
            <a:ext cx="3325172" cy="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621FFA-0ADB-F71F-FC6A-446B4C355EF1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1932628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55B77B9-B701-9477-9D8B-1BF976826EA5}"/>
              </a:ext>
            </a:extLst>
          </p:cNvPr>
          <p:cNvSpPr/>
          <p:nvPr/>
        </p:nvSpPr>
        <p:spPr>
          <a:xfrm>
            <a:off x="6066889" y="5294973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Lateral movement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36EADF-485D-4A7D-D766-D631E8F485B3}"/>
              </a:ext>
            </a:extLst>
          </p:cNvPr>
          <p:cNvSpPr txBox="1"/>
          <p:nvPr/>
        </p:nvSpPr>
        <p:spPr>
          <a:xfrm>
            <a:off x="6020739" y="548342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Pivot into target network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7433675-D660-0898-F66D-80F9A277311F}"/>
              </a:ext>
            </a:extLst>
          </p:cNvPr>
          <p:cNvSpPr/>
          <p:nvPr/>
        </p:nvSpPr>
        <p:spPr>
          <a:xfrm>
            <a:off x="360140" y="3431140"/>
            <a:ext cx="388704" cy="207604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388704 w 388704"/>
              <a:gd name="connsiteY0" fmla="*/ 2076042 h 2076045"/>
              <a:gd name="connsiteX1" fmla="*/ 249584 w 388704"/>
              <a:gd name="connsiteY1" fmla="*/ 0 h 20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8704" h="2076045">
                <a:moveTo>
                  <a:pt x="388704" y="2076042"/>
                </a:moveTo>
                <a:cubicBezTo>
                  <a:pt x="-399078" y="2079193"/>
                  <a:pt x="255314" y="2865"/>
                  <a:pt x="249584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71EBFE-CDCA-D606-E5E4-0F9393A6DBA1}"/>
              </a:ext>
            </a:extLst>
          </p:cNvPr>
          <p:cNvSpPr/>
          <p:nvPr/>
        </p:nvSpPr>
        <p:spPr>
          <a:xfrm>
            <a:off x="5334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E6DBB3-4CDB-E268-A90B-4CA89D959196}"/>
              </a:ext>
            </a:extLst>
          </p:cNvPr>
          <p:cNvSpPr/>
          <p:nvPr/>
        </p:nvSpPr>
        <p:spPr>
          <a:xfrm>
            <a:off x="1115119" y="3431263"/>
            <a:ext cx="517702" cy="1380599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702" h="1380599">
                <a:moveTo>
                  <a:pt x="300538" y="1380594"/>
                </a:moveTo>
                <a:cubicBezTo>
                  <a:pt x="-487244" y="1383745"/>
                  <a:pt x="523408" y="2865"/>
                  <a:pt x="51767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30F197F-0246-1AE8-A45B-666A74D6E0E7}"/>
              </a:ext>
            </a:extLst>
          </p:cNvPr>
          <p:cNvSpPr/>
          <p:nvPr/>
        </p:nvSpPr>
        <p:spPr>
          <a:xfrm>
            <a:off x="156631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713DEB8-A01F-4A20-B09F-07791F6149CF}"/>
              </a:ext>
            </a:extLst>
          </p:cNvPr>
          <p:cNvSpPr/>
          <p:nvPr/>
        </p:nvSpPr>
        <p:spPr>
          <a:xfrm>
            <a:off x="1800217" y="3431139"/>
            <a:ext cx="747926" cy="642530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607192 w 607192"/>
              <a:gd name="connsiteY0" fmla="*/ 642530 h 642541"/>
              <a:gd name="connsiteX1" fmla="*/ 20397 w 607192"/>
              <a:gd name="connsiteY1" fmla="*/ 0 h 642541"/>
              <a:gd name="connsiteX0" fmla="*/ 399836 w 399836"/>
              <a:gd name="connsiteY0" fmla="*/ 642530 h 642541"/>
              <a:gd name="connsiteX1" fmla="*/ 226698 w 399836"/>
              <a:gd name="connsiteY1" fmla="*/ 0 h 642541"/>
              <a:gd name="connsiteX0" fmla="*/ 240122 w 240122"/>
              <a:gd name="connsiteY0" fmla="*/ 642530 h 642541"/>
              <a:gd name="connsiteX1" fmla="*/ 66984 w 240122"/>
              <a:gd name="connsiteY1" fmla="*/ 0 h 642541"/>
              <a:gd name="connsiteX0" fmla="*/ 105151 w 620437"/>
              <a:gd name="connsiteY0" fmla="*/ 642530 h 642541"/>
              <a:gd name="connsiteX1" fmla="*/ 620411 w 620437"/>
              <a:gd name="connsiteY1" fmla="*/ 0 h 642541"/>
              <a:gd name="connsiteX0" fmla="*/ 198059 w 713339"/>
              <a:gd name="connsiteY0" fmla="*/ 642530 h 642530"/>
              <a:gd name="connsiteX1" fmla="*/ 713319 w 713339"/>
              <a:gd name="connsiteY1" fmla="*/ 0 h 642530"/>
              <a:gd name="connsiteX0" fmla="*/ 232647 w 747926"/>
              <a:gd name="connsiteY0" fmla="*/ 642530 h 642530"/>
              <a:gd name="connsiteX1" fmla="*/ 747907 w 747926"/>
              <a:gd name="connsiteY1" fmla="*/ 0 h 64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7926" h="642530">
                <a:moveTo>
                  <a:pt x="232647" y="642530"/>
                </a:moveTo>
                <a:cubicBezTo>
                  <a:pt x="-506891" y="310574"/>
                  <a:pt x="753637" y="2865"/>
                  <a:pt x="747907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2CFDFF7-F8BE-2085-8833-C32E87F5B873}"/>
              </a:ext>
            </a:extLst>
          </p:cNvPr>
          <p:cNvSpPr/>
          <p:nvPr/>
        </p:nvSpPr>
        <p:spPr>
          <a:xfrm>
            <a:off x="2486573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995A39-D0CE-2737-F752-AC1229B28083}"/>
              </a:ext>
            </a:extLst>
          </p:cNvPr>
          <p:cNvSpPr/>
          <p:nvPr/>
        </p:nvSpPr>
        <p:spPr>
          <a:xfrm>
            <a:off x="3615533" y="3347956"/>
            <a:ext cx="2251275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D6AA97D-B1F5-0DE6-3716-C0C76A670733}"/>
              </a:ext>
            </a:extLst>
          </p:cNvPr>
          <p:cNvSpPr/>
          <p:nvPr/>
        </p:nvSpPr>
        <p:spPr>
          <a:xfrm>
            <a:off x="4074618" y="2419054"/>
            <a:ext cx="1757404" cy="524385"/>
          </a:xfrm>
          <a:prstGeom prst="wedgeEllipseCallout">
            <a:avLst>
              <a:gd name="adj1" fmla="val 62153"/>
              <a:gd name="adj2" fmla="val 72536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Public CVE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E34320A-23A3-648F-8C35-3DE92C736562}"/>
              </a:ext>
            </a:extLst>
          </p:cNvPr>
          <p:cNvSpPr/>
          <p:nvPr/>
        </p:nvSpPr>
        <p:spPr>
          <a:xfrm>
            <a:off x="5868276" y="2666846"/>
            <a:ext cx="462695" cy="762153"/>
          </a:xfrm>
          <a:custGeom>
            <a:avLst/>
            <a:gdLst>
              <a:gd name="connsiteX0" fmla="*/ 0 w 364358"/>
              <a:gd name="connsiteY0" fmla="*/ 31531 h 59784"/>
              <a:gd name="connsiteX1" fmla="*/ 364358 w 364358"/>
              <a:gd name="connsiteY1" fmla="*/ 0 h 59784"/>
              <a:gd name="connsiteX0" fmla="*/ 0 w 437930"/>
              <a:gd name="connsiteY0" fmla="*/ 760248 h 761100"/>
              <a:gd name="connsiteX1" fmla="*/ 437930 w 437930"/>
              <a:gd name="connsiteY1" fmla="*/ 0 h 761100"/>
              <a:gd name="connsiteX0" fmla="*/ 0 w 437930"/>
              <a:gd name="connsiteY0" fmla="*/ 760248 h 761012"/>
              <a:gd name="connsiteX1" fmla="*/ 437930 w 437930"/>
              <a:gd name="connsiteY1" fmla="*/ 0 h 761012"/>
              <a:gd name="connsiteX0" fmla="*/ 0 w 437930"/>
              <a:gd name="connsiteY0" fmla="*/ 760248 h 760248"/>
              <a:gd name="connsiteX1" fmla="*/ 437930 w 437930"/>
              <a:gd name="connsiteY1" fmla="*/ 0 h 760248"/>
              <a:gd name="connsiteX0" fmla="*/ 0 w 437930"/>
              <a:gd name="connsiteY0" fmla="*/ 760248 h 760248"/>
              <a:gd name="connsiteX1" fmla="*/ 437930 w 437930"/>
              <a:gd name="connsiteY1" fmla="*/ 0 h 760248"/>
              <a:gd name="connsiteX0" fmla="*/ 0 w 455075"/>
              <a:gd name="connsiteY0" fmla="*/ 765963 h 765963"/>
              <a:gd name="connsiteX1" fmla="*/ 455075 w 455075"/>
              <a:gd name="connsiteY1" fmla="*/ 0 h 765963"/>
              <a:gd name="connsiteX0" fmla="*/ 0 w 453170"/>
              <a:gd name="connsiteY0" fmla="*/ 758343 h 758343"/>
              <a:gd name="connsiteX1" fmla="*/ 453170 w 453170"/>
              <a:gd name="connsiteY1" fmla="*/ 0 h 758343"/>
              <a:gd name="connsiteX0" fmla="*/ 0 w 455075"/>
              <a:gd name="connsiteY0" fmla="*/ 765963 h 765963"/>
              <a:gd name="connsiteX1" fmla="*/ 455075 w 455075"/>
              <a:gd name="connsiteY1" fmla="*/ 0 h 765963"/>
              <a:gd name="connsiteX0" fmla="*/ 0 w 464600"/>
              <a:gd name="connsiteY0" fmla="*/ 802158 h 802158"/>
              <a:gd name="connsiteX1" fmla="*/ 464600 w 464600"/>
              <a:gd name="connsiteY1" fmla="*/ 0 h 802158"/>
              <a:gd name="connsiteX0" fmla="*/ 0 w 462695"/>
              <a:gd name="connsiteY0" fmla="*/ 767868 h 767868"/>
              <a:gd name="connsiteX1" fmla="*/ 462695 w 462695"/>
              <a:gd name="connsiteY1" fmla="*/ 0 h 767868"/>
              <a:gd name="connsiteX0" fmla="*/ 0 w 466505"/>
              <a:gd name="connsiteY0" fmla="*/ 817398 h 817398"/>
              <a:gd name="connsiteX1" fmla="*/ 466505 w 466505"/>
              <a:gd name="connsiteY1" fmla="*/ 0 h 817398"/>
              <a:gd name="connsiteX0" fmla="*/ 0 w 462695"/>
              <a:gd name="connsiteY0" fmla="*/ 762153 h 762153"/>
              <a:gd name="connsiteX1" fmla="*/ 462695 w 462695"/>
              <a:gd name="connsiteY1" fmla="*/ 0 h 7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2695" h="762153">
                <a:moveTo>
                  <a:pt x="0" y="762153"/>
                </a:moveTo>
                <a:cubicBezTo>
                  <a:pt x="306843" y="759233"/>
                  <a:pt x="172492" y="1168"/>
                  <a:pt x="462695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57D7A0-BED6-3CDB-55B1-775B0BF42FD9}"/>
              </a:ext>
            </a:extLst>
          </p:cNvPr>
          <p:cNvSpPr/>
          <p:nvPr/>
        </p:nvSpPr>
        <p:spPr>
          <a:xfrm>
            <a:off x="2760040" y="3347956"/>
            <a:ext cx="728754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9C9C5FA-EFF1-0821-A3B3-56F9E2A39076}"/>
              </a:ext>
            </a:extLst>
          </p:cNvPr>
          <p:cNvSpPr txBox="1">
            <a:spLocks/>
          </p:cNvSpPr>
          <p:nvPr/>
        </p:nvSpPr>
        <p:spPr>
          <a:xfrm>
            <a:off x="7472597" y="1244184"/>
            <a:ext cx="4338403" cy="1249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Front door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 with backdoor included   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😈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52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AAA2142-4C2B-E643-23B2-6553083E8B07}"/>
              </a:ext>
            </a:extLst>
          </p:cNvPr>
          <p:cNvSpPr/>
          <p:nvPr/>
        </p:nvSpPr>
        <p:spPr>
          <a:xfrm>
            <a:off x="3133670" y="3431264"/>
            <a:ext cx="2859877" cy="183052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2249411 w 2249411"/>
              <a:gd name="connsiteY0" fmla="*/ 1825328 h 1825332"/>
              <a:gd name="connsiteX1" fmla="*/ 0 w 2249411"/>
              <a:gd name="connsiteY1" fmla="*/ 0 h 1825332"/>
              <a:gd name="connsiteX0" fmla="*/ 2249411 w 2249411"/>
              <a:gd name="connsiteY0" fmla="*/ 1825328 h 1825328"/>
              <a:gd name="connsiteX1" fmla="*/ 0 w 2249411"/>
              <a:gd name="connsiteY1" fmla="*/ 0 h 1825328"/>
              <a:gd name="connsiteX0" fmla="*/ 1366028 w 1366028"/>
              <a:gd name="connsiteY0" fmla="*/ 1827926 h 1827926"/>
              <a:gd name="connsiteX1" fmla="*/ 116742 w 1366028"/>
              <a:gd name="connsiteY1" fmla="*/ 0 h 1827926"/>
              <a:gd name="connsiteX0" fmla="*/ 2943004 w 2943004"/>
              <a:gd name="connsiteY0" fmla="*/ 1827926 h 1827926"/>
              <a:gd name="connsiteX1" fmla="*/ 0 w 2943004"/>
              <a:gd name="connsiteY1" fmla="*/ 0 h 1827926"/>
              <a:gd name="connsiteX0" fmla="*/ 2859877 w 2859877"/>
              <a:gd name="connsiteY0" fmla="*/ 1830524 h 1830524"/>
              <a:gd name="connsiteX1" fmla="*/ 0 w 2859877"/>
              <a:gd name="connsiteY1" fmla="*/ 0 h 18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9877" h="1830524">
                <a:moveTo>
                  <a:pt x="2859877" y="1830524"/>
                </a:moveTo>
                <a:cubicBezTo>
                  <a:pt x="920872" y="1827097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D8135A-53D5-9230-F64A-FE1950B67C34}"/>
              </a:ext>
            </a:extLst>
          </p:cNvPr>
          <p:cNvSpPr/>
          <p:nvPr/>
        </p:nvSpPr>
        <p:spPr>
          <a:xfrm>
            <a:off x="3185099" y="3696976"/>
            <a:ext cx="728753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582F7FC-AC7A-1D0D-2A01-F09C6448DBE5}"/>
              </a:ext>
            </a:extLst>
          </p:cNvPr>
          <p:cNvSpPr/>
          <p:nvPr/>
        </p:nvSpPr>
        <p:spPr>
          <a:xfrm>
            <a:off x="4721635" y="3430340"/>
            <a:ext cx="2646453" cy="64213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500687 w 1500687"/>
              <a:gd name="connsiteY0" fmla="*/ 638616 h 638627"/>
              <a:gd name="connsiteX1" fmla="*/ 0 w 1500687"/>
              <a:gd name="connsiteY1" fmla="*/ 0 h 638627"/>
              <a:gd name="connsiteX0" fmla="*/ 3116473 w 3116473"/>
              <a:gd name="connsiteY0" fmla="*/ 646409 h 646420"/>
              <a:gd name="connsiteX1" fmla="*/ 0 w 3116473"/>
              <a:gd name="connsiteY1" fmla="*/ 0 h 646420"/>
              <a:gd name="connsiteX0" fmla="*/ 3116811 w 3116811"/>
              <a:gd name="connsiteY0" fmla="*/ 646409 h 646446"/>
              <a:gd name="connsiteX1" fmla="*/ 338 w 3116811"/>
              <a:gd name="connsiteY1" fmla="*/ 0 h 646446"/>
              <a:gd name="connsiteX0" fmla="*/ 2899446 w 2899446"/>
              <a:gd name="connsiteY0" fmla="*/ 635727 h 635765"/>
              <a:gd name="connsiteX1" fmla="*/ 13710 w 2899446"/>
              <a:gd name="connsiteY1" fmla="*/ 0 h 635765"/>
              <a:gd name="connsiteX0" fmla="*/ 2867000 w 2867000"/>
              <a:gd name="connsiteY0" fmla="*/ 635727 h 635765"/>
              <a:gd name="connsiteX1" fmla="*/ 17584 w 2867000"/>
              <a:gd name="connsiteY1" fmla="*/ 0 h 635765"/>
              <a:gd name="connsiteX0" fmla="*/ 2695133 w 2695133"/>
              <a:gd name="connsiteY0" fmla="*/ 642136 h 642174"/>
              <a:gd name="connsiteX1" fmla="*/ 48680 w 2695133"/>
              <a:gd name="connsiteY1" fmla="*/ 0 h 642174"/>
              <a:gd name="connsiteX0" fmla="*/ 2646453 w 2646453"/>
              <a:gd name="connsiteY0" fmla="*/ 642136 h 642136"/>
              <a:gd name="connsiteX1" fmla="*/ 0 w 2646453"/>
              <a:gd name="connsiteY1" fmla="*/ 0 h 64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6453" h="642136">
                <a:moveTo>
                  <a:pt x="2646453" y="642136"/>
                </a:moveTo>
                <a:cubicBezTo>
                  <a:pt x="-32078" y="637202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D1AF39-AB25-9F5F-7169-2479694E651C}"/>
              </a:ext>
            </a:extLst>
          </p:cNvPr>
          <p:cNvSpPr/>
          <p:nvPr/>
        </p:nvSpPr>
        <p:spPr>
          <a:xfrm>
            <a:off x="4267200" y="3696976"/>
            <a:ext cx="2339260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C5A9B0-D44E-D32F-31D8-1A58ACC25BF9}"/>
              </a:ext>
            </a:extLst>
          </p:cNvPr>
          <p:cNvCxnSpPr>
            <a:cxnSpLocks/>
          </p:cNvCxnSpPr>
          <p:nvPr/>
        </p:nvCxnSpPr>
        <p:spPr>
          <a:xfrm>
            <a:off x="2819400" y="3227885"/>
            <a:ext cx="2976877" cy="0"/>
          </a:xfrm>
          <a:prstGeom prst="line">
            <a:avLst/>
          </a:prstGeom>
          <a:ln w="25400">
            <a:solidFill>
              <a:srgbClr val="10335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FD0FF8B-8D62-BCCC-D430-A7183744EF50}"/>
              </a:ext>
            </a:extLst>
          </p:cNvPr>
          <p:cNvSpPr txBox="1"/>
          <p:nvPr/>
        </p:nvSpPr>
        <p:spPr>
          <a:xfrm>
            <a:off x="3930973" y="3075485"/>
            <a:ext cx="7537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Months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762000" y="5181591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Find vulnerabilities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develop exploits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D30403-2758-39AB-01CA-7CB0A9CF3809}"/>
              </a:ext>
            </a:extLst>
          </p:cNvPr>
          <p:cNvSpPr/>
          <p:nvPr/>
        </p:nvSpPr>
        <p:spPr>
          <a:xfrm>
            <a:off x="1591020" y="5181591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Zero-day development: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research, buy, steal, …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 patches available  😉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829044" y="5199805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7D48D5-5E9A-411E-BFEC-C2BB0789A500}"/>
              </a:ext>
            </a:extLst>
          </p:cNvPr>
          <p:cNvGrpSpPr/>
          <p:nvPr/>
        </p:nvGrpSpPr>
        <p:grpSpPr>
          <a:xfrm>
            <a:off x="1410729" y="4467439"/>
            <a:ext cx="2396924" cy="609591"/>
            <a:chOff x="3059238" y="1143000"/>
            <a:chExt cx="2396924" cy="6095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7D1523-FC54-6723-22B0-B796C9F9FC9F}"/>
                </a:ext>
              </a:extLst>
            </p:cNvPr>
            <p:cNvSpPr/>
            <p:nvPr/>
          </p:nvSpPr>
          <p:spPr>
            <a:xfrm>
              <a:off x="3059238" y="1143000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Scan internet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8BAD481-0F6B-BA28-A8C9-62AD386B6CBD}"/>
                </a:ext>
              </a:extLst>
            </p:cNvPr>
            <p:cNvSpPr/>
            <p:nvPr/>
          </p:nvSpPr>
          <p:spPr>
            <a:xfrm>
              <a:off x="3126282" y="1161214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A7DCC9-C4D9-70C6-195B-476C043EBA40}"/>
              </a:ext>
            </a:extLst>
          </p:cNvPr>
          <p:cNvSpPr/>
          <p:nvPr/>
        </p:nvSpPr>
        <p:spPr>
          <a:xfrm>
            <a:off x="2032864" y="3749058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Gain initial access by exploiting vulnerable device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54529D-4824-6611-6ED0-312D0C51B802}"/>
              </a:ext>
            </a:extLst>
          </p:cNvPr>
          <p:cNvSpPr/>
          <p:nvPr/>
        </p:nvSpPr>
        <p:spPr>
          <a:xfrm>
            <a:off x="3077963" y="3749058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Location of edge devices makes them ideal stepping stone into network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E8F7FD9-949F-98C7-24AD-442AC01C1C92}"/>
              </a:ext>
            </a:extLst>
          </p:cNvPr>
          <p:cNvSpPr/>
          <p:nvPr/>
        </p:nvSpPr>
        <p:spPr>
          <a:xfrm>
            <a:off x="2099908" y="37672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985A0-1CE4-215B-EACC-436ECC0A2D79}"/>
              </a:ext>
            </a:extLst>
          </p:cNvPr>
          <p:cNvGrpSpPr/>
          <p:nvPr/>
        </p:nvGrpSpPr>
        <p:grpSpPr>
          <a:xfrm>
            <a:off x="7371333" y="3756386"/>
            <a:ext cx="2396924" cy="609591"/>
            <a:chOff x="7755683" y="3749057"/>
            <a:chExt cx="2396924" cy="60959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68D4B9A-C04D-1B77-2AAF-A7A6B29DE602}"/>
                </a:ext>
              </a:extLst>
            </p:cNvPr>
            <p:cNvSpPr/>
            <p:nvPr/>
          </p:nvSpPr>
          <p:spPr>
            <a:xfrm>
              <a:off x="7755683" y="3749057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Espionage, data theft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767D678-5ACC-03B6-128E-FBC42E7A0141}"/>
                </a:ext>
              </a:extLst>
            </p:cNvPr>
            <p:cNvSpPr/>
            <p:nvPr/>
          </p:nvSpPr>
          <p:spPr>
            <a:xfrm>
              <a:off x="7851950" y="3773472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Exfiltration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EE6681-5C27-5BA9-71C4-61EB3AE537D1}"/>
              </a:ext>
            </a:extLst>
          </p:cNvPr>
          <p:cNvSpPr/>
          <p:nvPr/>
        </p:nvSpPr>
        <p:spPr>
          <a:xfrm>
            <a:off x="5999845" y="4689401"/>
            <a:ext cx="2396924" cy="1132459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721DB5-3392-CA4F-49BE-A4D188FF565C}"/>
              </a:ext>
            </a:extLst>
          </p:cNvPr>
          <p:cNvSpPr/>
          <p:nvPr/>
        </p:nvSpPr>
        <p:spPr>
          <a:xfrm>
            <a:off x="7059724" y="4689401"/>
            <a:ext cx="2978941" cy="1132456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Stealthy attacks, living-off-the-land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Custom tools and techniques to avoid 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EE7CD-DBB1-BCB6-458C-2A54277236F2}"/>
              </a:ext>
            </a:extLst>
          </p:cNvPr>
          <p:cNvSpPr/>
          <p:nvPr/>
        </p:nvSpPr>
        <p:spPr>
          <a:xfrm>
            <a:off x="6066889" y="4724400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C4EA5-A220-7E96-DFC2-DE02AE6A9172}"/>
              </a:ext>
            </a:extLst>
          </p:cNvPr>
          <p:cNvSpPr/>
          <p:nvPr/>
        </p:nvSpPr>
        <p:spPr>
          <a:xfrm>
            <a:off x="6066889" y="49145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Discovery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22190F-E129-3711-E2E2-903CA3E41951}"/>
              </a:ext>
            </a:extLst>
          </p:cNvPr>
          <p:cNvSpPr/>
          <p:nvPr/>
        </p:nvSpPr>
        <p:spPr>
          <a:xfrm>
            <a:off x="6066889" y="510478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Privilege escalation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904D24-993C-FCF8-EDE3-0F170DE9A382}"/>
              </a:ext>
            </a:extLst>
          </p:cNvPr>
          <p:cNvCxnSpPr>
            <a:cxnSpLocks/>
          </p:cNvCxnSpPr>
          <p:nvPr/>
        </p:nvCxnSpPr>
        <p:spPr>
          <a:xfrm>
            <a:off x="2542228" y="3429000"/>
            <a:ext cx="3325172" cy="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621FFA-0ADB-F71F-FC6A-446B4C355EF1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1932628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5943B7-0BE1-6531-16B1-9FD6B7867B04}"/>
              </a:ext>
            </a:extLst>
          </p:cNvPr>
          <p:cNvCxnSpPr>
            <a:cxnSpLocks/>
          </p:cNvCxnSpPr>
          <p:nvPr/>
        </p:nvCxnSpPr>
        <p:spPr>
          <a:xfrm>
            <a:off x="7194325" y="2468862"/>
            <a:ext cx="1397876" cy="0"/>
          </a:xfrm>
          <a:prstGeom prst="line">
            <a:avLst/>
          </a:prstGeom>
          <a:ln w="25400">
            <a:solidFill>
              <a:srgbClr val="10335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5F5B5FE-DDD5-BC55-BB22-E6B7D07B8F5E}"/>
              </a:ext>
            </a:extLst>
          </p:cNvPr>
          <p:cNvSpPr txBox="1"/>
          <p:nvPr/>
        </p:nvSpPr>
        <p:spPr>
          <a:xfrm>
            <a:off x="7575988" y="2316462"/>
            <a:ext cx="6345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Days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8D63292-5315-6097-F96A-1EEBFB188291}"/>
              </a:ext>
            </a:extLst>
          </p:cNvPr>
          <p:cNvCxnSpPr>
            <a:cxnSpLocks/>
          </p:cNvCxnSpPr>
          <p:nvPr/>
        </p:nvCxnSpPr>
        <p:spPr>
          <a:xfrm>
            <a:off x="7044559" y="2667000"/>
            <a:ext cx="1256537" cy="0"/>
          </a:xfrm>
          <a:prstGeom prst="line">
            <a:avLst/>
          </a:prstGeom>
          <a:ln w="762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55B77B9-B701-9477-9D8B-1BF976826EA5}"/>
              </a:ext>
            </a:extLst>
          </p:cNvPr>
          <p:cNvSpPr/>
          <p:nvPr/>
        </p:nvSpPr>
        <p:spPr>
          <a:xfrm>
            <a:off x="6066889" y="5294973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Lateral movement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36EADF-485D-4A7D-D766-D631E8F485B3}"/>
              </a:ext>
            </a:extLst>
          </p:cNvPr>
          <p:cNvSpPr txBox="1"/>
          <p:nvPr/>
        </p:nvSpPr>
        <p:spPr>
          <a:xfrm>
            <a:off x="6020739" y="548342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Pivot into target network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7433675-D660-0898-F66D-80F9A277311F}"/>
              </a:ext>
            </a:extLst>
          </p:cNvPr>
          <p:cNvSpPr/>
          <p:nvPr/>
        </p:nvSpPr>
        <p:spPr>
          <a:xfrm>
            <a:off x="360140" y="3431140"/>
            <a:ext cx="388704" cy="207604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388704 w 388704"/>
              <a:gd name="connsiteY0" fmla="*/ 2076042 h 2076045"/>
              <a:gd name="connsiteX1" fmla="*/ 249584 w 388704"/>
              <a:gd name="connsiteY1" fmla="*/ 0 h 20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8704" h="2076045">
                <a:moveTo>
                  <a:pt x="388704" y="2076042"/>
                </a:moveTo>
                <a:cubicBezTo>
                  <a:pt x="-399078" y="2079193"/>
                  <a:pt x="255314" y="2865"/>
                  <a:pt x="249584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71EBFE-CDCA-D606-E5E4-0F9393A6DBA1}"/>
              </a:ext>
            </a:extLst>
          </p:cNvPr>
          <p:cNvSpPr/>
          <p:nvPr/>
        </p:nvSpPr>
        <p:spPr>
          <a:xfrm>
            <a:off x="5334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E6DBB3-4CDB-E268-A90B-4CA89D959196}"/>
              </a:ext>
            </a:extLst>
          </p:cNvPr>
          <p:cNvSpPr/>
          <p:nvPr/>
        </p:nvSpPr>
        <p:spPr>
          <a:xfrm>
            <a:off x="1115119" y="3431263"/>
            <a:ext cx="517702" cy="1380599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702" h="1380599">
                <a:moveTo>
                  <a:pt x="300538" y="1380594"/>
                </a:moveTo>
                <a:cubicBezTo>
                  <a:pt x="-487244" y="1383745"/>
                  <a:pt x="523408" y="2865"/>
                  <a:pt x="51767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30F197F-0246-1AE8-A45B-666A74D6E0E7}"/>
              </a:ext>
            </a:extLst>
          </p:cNvPr>
          <p:cNvSpPr/>
          <p:nvPr/>
        </p:nvSpPr>
        <p:spPr>
          <a:xfrm>
            <a:off x="156631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713DEB8-A01F-4A20-B09F-07791F6149CF}"/>
              </a:ext>
            </a:extLst>
          </p:cNvPr>
          <p:cNvSpPr/>
          <p:nvPr/>
        </p:nvSpPr>
        <p:spPr>
          <a:xfrm>
            <a:off x="1800217" y="3431139"/>
            <a:ext cx="747926" cy="642530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607192 w 607192"/>
              <a:gd name="connsiteY0" fmla="*/ 642530 h 642541"/>
              <a:gd name="connsiteX1" fmla="*/ 20397 w 607192"/>
              <a:gd name="connsiteY1" fmla="*/ 0 h 642541"/>
              <a:gd name="connsiteX0" fmla="*/ 399836 w 399836"/>
              <a:gd name="connsiteY0" fmla="*/ 642530 h 642541"/>
              <a:gd name="connsiteX1" fmla="*/ 226698 w 399836"/>
              <a:gd name="connsiteY1" fmla="*/ 0 h 642541"/>
              <a:gd name="connsiteX0" fmla="*/ 240122 w 240122"/>
              <a:gd name="connsiteY0" fmla="*/ 642530 h 642541"/>
              <a:gd name="connsiteX1" fmla="*/ 66984 w 240122"/>
              <a:gd name="connsiteY1" fmla="*/ 0 h 642541"/>
              <a:gd name="connsiteX0" fmla="*/ 105151 w 620437"/>
              <a:gd name="connsiteY0" fmla="*/ 642530 h 642541"/>
              <a:gd name="connsiteX1" fmla="*/ 620411 w 620437"/>
              <a:gd name="connsiteY1" fmla="*/ 0 h 642541"/>
              <a:gd name="connsiteX0" fmla="*/ 198059 w 713339"/>
              <a:gd name="connsiteY0" fmla="*/ 642530 h 642530"/>
              <a:gd name="connsiteX1" fmla="*/ 713319 w 713339"/>
              <a:gd name="connsiteY1" fmla="*/ 0 h 642530"/>
              <a:gd name="connsiteX0" fmla="*/ 232647 w 747926"/>
              <a:gd name="connsiteY0" fmla="*/ 642530 h 642530"/>
              <a:gd name="connsiteX1" fmla="*/ 747907 w 747926"/>
              <a:gd name="connsiteY1" fmla="*/ 0 h 64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7926" h="642530">
                <a:moveTo>
                  <a:pt x="232647" y="642530"/>
                </a:moveTo>
                <a:cubicBezTo>
                  <a:pt x="-506891" y="310574"/>
                  <a:pt x="753637" y="2865"/>
                  <a:pt x="747907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2CFDFF7-F8BE-2085-8833-C32E87F5B873}"/>
              </a:ext>
            </a:extLst>
          </p:cNvPr>
          <p:cNvSpPr/>
          <p:nvPr/>
        </p:nvSpPr>
        <p:spPr>
          <a:xfrm>
            <a:off x="2486573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995A39-D0CE-2737-F752-AC1229B28083}"/>
              </a:ext>
            </a:extLst>
          </p:cNvPr>
          <p:cNvSpPr/>
          <p:nvPr/>
        </p:nvSpPr>
        <p:spPr>
          <a:xfrm>
            <a:off x="3615533" y="3347956"/>
            <a:ext cx="2251275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D6AA97D-B1F5-0DE6-3716-C0C76A670733}"/>
              </a:ext>
            </a:extLst>
          </p:cNvPr>
          <p:cNvSpPr/>
          <p:nvPr/>
        </p:nvSpPr>
        <p:spPr>
          <a:xfrm>
            <a:off x="4074618" y="2419054"/>
            <a:ext cx="1757404" cy="524385"/>
          </a:xfrm>
          <a:prstGeom prst="wedgeEllipseCallout">
            <a:avLst>
              <a:gd name="adj1" fmla="val 62153"/>
              <a:gd name="adj2" fmla="val 72536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Public CVE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E34320A-23A3-648F-8C35-3DE92C736562}"/>
              </a:ext>
            </a:extLst>
          </p:cNvPr>
          <p:cNvSpPr/>
          <p:nvPr/>
        </p:nvSpPr>
        <p:spPr>
          <a:xfrm>
            <a:off x="5868276" y="2666846"/>
            <a:ext cx="462695" cy="762153"/>
          </a:xfrm>
          <a:custGeom>
            <a:avLst/>
            <a:gdLst>
              <a:gd name="connsiteX0" fmla="*/ 0 w 364358"/>
              <a:gd name="connsiteY0" fmla="*/ 31531 h 59784"/>
              <a:gd name="connsiteX1" fmla="*/ 364358 w 364358"/>
              <a:gd name="connsiteY1" fmla="*/ 0 h 59784"/>
              <a:gd name="connsiteX0" fmla="*/ 0 w 437930"/>
              <a:gd name="connsiteY0" fmla="*/ 760248 h 761100"/>
              <a:gd name="connsiteX1" fmla="*/ 437930 w 437930"/>
              <a:gd name="connsiteY1" fmla="*/ 0 h 761100"/>
              <a:gd name="connsiteX0" fmla="*/ 0 w 437930"/>
              <a:gd name="connsiteY0" fmla="*/ 760248 h 761012"/>
              <a:gd name="connsiteX1" fmla="*/ 437930 w 437930"/>
              <a:gd name="connsiteY1" fmla="*/ 0 h 761012"/>
              <a:gd name="connsiteX0" fmla="*/ 0 w 437930"/>
              <a:gd name="connsiteY0" fmla="*/ 760248 h 760248"/>
              <a:gd name="connsiteX1" fmla="*/ 437930 w 437930"/>
              <a:gd name="connsiteY1" fmla="*/ 0 h 760248"/>
              <a:gd name="connsiteX0" fmla="*/ 0 w 437930"/>
              <a:gd name="connsiteY0" fmla="*/ 760248 h 760248"/>
              <a:gd name="connsiteX1" fmla="*/ 437930 w 437930"/>
              <a:gd name="connsiteY1" fmla="*/ 0 h 760248"/>
              <a:gd name="connsiteX0" fmla="*/ 0 w 455075"/>
              <a:gd name="connsiteY0" fmla="*/ 765963 h 765963"/>
              <a:gd name="connsiteX1" fmla="*/ 455075 w 455075"/>
              <a:gd name="connsiteY1" fmla="*/ 0 h 765963"/>
              <a:gd name="connsiteX0" fmla="*/ 0 w 453170"/>
              <a:gd name="connsiteY0" fmla="*/ 758343 h 758343"/>
              <a:gd name="connsiteX1" fmla="*/ 453170 w 453170"/>
              <a:gd name="connsiteY1" fmla="*/ 0 h 758343"/>
              <a:gd name="connsiteX0" fmla="*/ 0 w 455075"/>
              <a:gd name="connsiteY0" fmla="*/ 765963 h 765963"/>
              <a:gd name="connsiteX1" fmla="*/ 455075 w 455075"/>
              <a:gd name="connsiteY1" fmla="*/ 0 h 765963"/>
              <a:gd name="connsiteX0" fmla="*/ 0 w 464600"/>
              <a:gd name="connsiteY0" fmla="*/ 802158 h 802158"/>
              <a:gd name="connsiteX1" fmla="*/ 464600 w 464600"/>
              <a:gd name="connsiteY1" fmla="*/ 0 h 802158"/>
              <a:gd name="connsiteX0" fmla="*/ 0 w 462695"/>
              <a:gd name="connsiteY0" fmla="*/ 767868 h 767868"/>
              <a:gd name="connsiteX1" fmla="*/ 462695 w 462695"/>
              <a:gd name="connsiteY1" fmla="*/ 0 h 767868"/>
              <a:gd name="connsiteX0" fmla="*/ 0 w 466505"/>
              <a:gd name="connsiteY0" fmla="*/ 817398 h 817398"/>
              <a:gd name="connsiteX1" fmla="*/ 466505 w 466505"/>
              <a:gd name="connsiteY1" fmla="*/ 0 h 817398"/>
              <a:gd name="connsiteX0" fmla="*/ 0 w 462695"/>
              <a:gd name="connsiteY0" fmla="*/ 762153 h 762153"/>
              <a:gd name="connsiteX1" fmla="*/ 462695 w 462695"/>
              <a:gd name="connsiteY1" fmla="*/ 0 h 7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2695" h="762153">
                <a:moveTo>
                  <a:pt x="0" y="762153"/>
                </a:moveTo>
                <a:cubicBezTo>
                  <a:pt x="306843" y="759233"/>
                  <a:pt x="172492" y="1168"/>
                  <a:pt x="462695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57D7A0-BED6-3CDB-55B1-775B0BF42FD9}"/>
              </a:ext>
            </a:extLst>
          </p:cNvPr>
          <p:cNvSpPr/>
          <p:nvPr/>
        </p:nvSpPr>
        <p:spPr>
          <a:xfrm>
            <a:off x="2760040" y="3347956"/>
            <a:ext cx="728754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3D4DD81-A287-0DF9-4741-8A4D04618965}"/>
              </a:ext>
            </a:extLst>
          </p:cNvPr>
          <p:cNvGrpSpPr/>
          <p:nvPr/>
        </p:nvGrpSpPr>
        <p:grpSpPr>
          <a:xfrm>
            <a:off x="3109085" y="1597781"/>
            <a:ext cx="2395892" cy="609591"/>
            <a:chOff x="3109085" y="1597781"/>
            <a:chExt cx="2395892" cy="60959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59145B6-E163-00D5-4075-E0B203AB05C1}"/>
                </a:ext>
              </a:extLst>
            </p:cNvPr>
            <p:cNvSpPr/>
            <p:nvPr/>
          </p:nvSpPr>
          <p:spPr>
            <a:xfrm>
              <a:off x="3832892" y="1619306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Resource development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1F2CABB-12DF-B357-F5CA-1F8A72B3C9D4}"/>
                </a:ext>
              </a:extLst>
            </p:cNvPr>
            <p:cNvSpPr/>
            <p:nvPr/>
          </p:nvSpPr>
          <p:spPr>
            <a:xfrm flipH="1">
              <a:off x="3109085" y="1597781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Race to develop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exploits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3D982C-BED4-EE4C-3468-5A5D73E7F031}"/>
              </a:ext>
            </a:extLst>
          </p:cNvPr>
          <p:cNvGrpSpPr/>
          <p:nvPr/>
        </p:nvGrpSpPr>
        <p:grpSpPr>
          <a:xfrm>
            <a:off x="3597655" y="875090"/>
            <a:ext cx="2395892" cy="609591"/>
            <a:chOff x="3597655" y="881515"/>
            <a:chExt cx="2395892" cy="60959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F839456-0C4C-4D9E-E285-3EF905A79364}"/>
                </a:ext>
              </a:extLst>
            </p:cNvPr>
            <p:cNvSpPr/>
            <p:nvPr/>
          </p:nvSpPr>
          <p:spPr>
            <a:xfrm>
              <a:off x="4321462" y="903040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AF5D618-B788-9ABA-9AE0-F84DBC2B330B}"/>
                </a:ext>
              </a:extLst>
            </p:cNvPr>
            <p:cNvSpPr/>
            <p:nvPr/>
          </p:nvSpPr>
          <p:spPr>
            <a:xfrm flipH="1">
              <a:off x="3597655" y="881515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Mass scanning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394A1A6-35FF-A94F-7197-14654BF3C649}"/>
              </a:ext>
            </a:extLst>
          </p:cNvPr>
          <p:cNvGrpSpPr/>
          <p:nvPr/>
        </p:nvGrpSpPr>
        <p:grpSpPr>
          <a:xfrm>
            <a:off x="4048977" y="152400"/>
            <a:ext cx="2395892" cy="609591"/>
            <a:chOff x="4048977" y="152400"/>
            <a:chExt cx="2395892" cy="609591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47B36853-2399-7B93-A130-8E65C9A8CF13}"/>
                </a:ext>
              </a:extLst>
            </p:cNvPr>
            <p:cNvSpPr/>
            <p:nvPr/>
          </p:nvSpPr>
          <p:spPr>
            <a:xfrm>
              <a:off x="4772784" y="173925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Initial access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408D899-5BE5-BF30-1EEF-05D337B5AC92}"/>
                </a:ext>
              </a:extLst>
            </p:cNvPr>
            <p:cNvSpPr/>
            <p:nvPr/>
          </p:nvSpPr>
          <p:spPr>
            <a:xfrm flipH="1">
              <a:off x="4048977" y="152400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Mass exploitation of vulnerable devices</a:t>
              </a: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D08197A-3C9B-1483-A0B1-197578D7ADB6}"/>
              </a:ext>
            </a:extLst>
          </p:cNvPr>
          <p:cNvSpPr/>
          <p:nvPr/>
        </p:nvSpPr>
        <p:spPr>
          <a:xfrm>
            <a:off x="5503186" y="1893586"/>
            <a:ext cx="868518" cy="75749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8518" h="757495">
                <a:moveTo>
                  <a:pt x="0" y="97"/>
                </a:moveTo>
                <a:cubicBezTo>
                  <a:pt x="666048" y="-9908"/>
                  <a:pt x="874134" y="760353"/>
                  <a:pt x="868404" y="75748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4156C50-5640-FA79-2874-099719A2DFA0}"/>
              </a:ext>
            </a:extLst>
          </p:cNvPr>
          <p:cNvSpPr/>
          <p:nvPr/>
        </p:nvSpPr>
        <p:spPr>
          <a:xfrm>
            <a:off x="5991666" y="1184092"/>
            <a:ext cx="734930" cy="148500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0 w 1039507"/>
              <a:gd name="connsiteY0" fmla="*/ 51 h 1474493"/>
              <a:gd name="connsiteX1" fmla="*/ 1039443 w 1039507"/>
              <a:gd name="connsiteY1" fmla="*/ 1474489 h 1474493"/>
              <a:gd name="connsiteX0" fmla="*/ 0 w 734930"/>
              <a:gd name="connsiteY0" fmla="*/ 50 h 1485002"/>
              <a:gd name="connsiteX1" fmla="*/ 734643 w 734930"/>
              <a:gd name="connsiteY1" fmla="*/ 1484998 h 148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4930" h="1485002">
                <a:moveTo>
                  <a:pt x="0" y="50"/>
                </a:moveTo>
                <a:cubicBezTo>
                  <a:pt x="666048" y="-9955"/>
                  <a:pt x="740373" y="1487863"/>
                  <a:pt x="734643" y="148499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A5E4D1E1-7DA2-95FE-736B-E0D4DAE42917}"/>
              </a:ext>
            </a:extLst>
          </p:cNvPr>
          <p:cNvSpPr/>
          <p:nvPr/>
        </p:nvSpPr>
        <p:spPr>
          <a:xfrm>
            <a:off x="6446107" y="460589"/>
            <a:ext cx="592793" cy="219940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0 w 1236837"/>
              <a:gd name="connsiteY0" fmla="*/ 34 h 2191522"/>
              <a:gd name="connsiteX1" fmla="*/ 1236795 w 1236837"/>
              <a:gd name="connsiteY1" fmla="*/ 2191520 h 2191522"/>
              <a:gd name="connsiteX0" fmla="*/ 0 w 592793"/>
              <a:gd name="connsiteY0" fmla="*/ 34 h 2199405"/>
              <a:gd name="connsiteX1" fmla="*/ 587781 w 592793"/>
              <a:gd name="connsiteY1" fmla="*/ 2199403 h 219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2793" h="2199405">
                <a:moveTo>
                  <a:pt x="0" y="34"/>
                </a:moveTo>
                <a:cubicBezTo>
                  <a:pt x="666048" y="-9971"/>
                  <a:pt x="593511" y="2202268"/>
                  <a:pt x="587781" y="219940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3C85906-3C6E-C19F-4F23-FE1C0B1720F9}"/>
              </a:ext>
            </a:extLst>
          </p:cNvPr>
          <p:cNvCxnSpPr>
            <a:cxnSpLocks/>
          </p:cNvCxnSpPr>
          <p:nvPr/>
        </p:nvCxnSpPr>
        <p:spPr>
          <a:xfrm>
            <a:off x="6317499" y="2667000"/>
            <a:ext cx="737570" cy="0"/>
          </a:xfrm>
          <a:prstGeom prst="line">
            <a:avLst/>
          </a:prstGeom>
          <a:ln w="762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561F1478-2CDD-87AB-C70F-B912D8ED2400}"/>
              </a:ext>
            </a:extLst>
          </p:cNvPr>
          <p:cNvSpPr/>
          <p:nvPr/>
        </p:nvSpPr>
        <p:spPr>
          <a:xfrm>
            <a:off x="6300692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4B336E4-113F-19F1-E19E-1A81A57166C5}"/>
              </a:ext>
            </a:extLst>
          </p:cNvPr>
          <p:cNvSpPr/>
          <p:nvPr/>
        </p:nvSpPr>
        <p:spPr>
          <a:xfrm>
            <a:off x="6966646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0857F8D-6906-ED7D-2E9F-ACF3CE329A1A}"/>
              </a:ext>
            </a:extLst>
          </p:cNvPr>
          <p:cNvSpPr/>
          <p:nvPr/>
        </p:nvSpPr>
        <p:spPr>
          <a:xfrm>
            <a:off x="6654876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A025425-5E77-E863-8804-74D9FF7F87A9}"/>
              </a:ext>
            </a:extLst>
          </p:cNvPr>
          <p:cNvSpPr/>
          <p:nvPr/>
        </p:nvSpPr>
        <p:spPr>
          <a:xfrm>
            <a:off x="8454137" y="176791"/>
            <a:ext cx="2396924" cy="1132459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9571030E-FFC9-074E-FCA0-38D8E3C658A6}"/>
              </a:ext>
            </a:extLst>
          </p:cNvPr>
          <p:cNvSpPr/>
          <p:nvPr/>
        </p:nvSpPr>
        <p:spPr>
          <a:xfrm>
            <a:off x="9322203" y="176791"/>
            <a:ext cx="2707735" cy="1132456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Common cybercrime tools and techniques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Circumvent early patching from vendors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BBC92328-49EE-5AAD-5972-8C306E8CBB23}"/>
              </a:ext>
            </a:extLst>
          </p:cNvPr>
          <p:cNvSpPr/>
          <p:nvPr/>
        </p:nvSpPr>
        <p:spPr>
          <a:xfrm>
            <a:off x="8521181" y="211790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7D55D66-FDD5-428D-EE85-8E421CFAA780}"/>
              </a:ext>
            </a:extLst>
          </p:cNvPr>
          <p:cNvSpPr/>
          <p:nvPr/>
        </p:nvSpPr>
        <p:spPr>
          <a:xfrm>
            <a:off x="8521181" y="40198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Discovery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883E24BD-1197-4E7D-4F7D-DBF256677ED9}"/>
              </a:ext>
            </a:extLst>
          </p:cNvPr>
          <p:cNvSpPr/>
          <p:nvPr/>
        </p:nvSpPr>
        <p:spPr>
          <a:xfrm>
            <a:off x="8521181" y="5921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Privilege escalation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C2B7DA2D-E21D-DC51-675A-F766C6842C0C}"/>
              </a:ext>
            </a:extLst>
          </p:cNvPr>
          <p:cNvSpPr/>
          <p:nvPr/>
        </p:nvSpPr>
        <p:spPr>
          <a:xfrm>
            <a:off x="8521181" y="782363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Lateral movement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B16D7F-922D-ABC0-CC21-866A2B8880AE}"/>
              </a:ext>
            </a:extLst>
          </p:cNvPr>
          <p:cNvSpPr txBox="1"/>
          <p:nvPr/>
        </p:nvSpPr>
        <p:spPr>
          <a:xfrm>
            <a:off x="8475031" y="97081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Pivot into target network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213D4B86-B06C-9667-5162-7FEC6C5CD3B8}"/>
              </a:ext>
            </a:extLst>
          </p:cNvPr>
          <p:cNvSpPr/>
          <p:nvPr/>
        </p:nvSpPr>
        <p:spPr>
          <a:xfrm>
            <a:off x="9326843" y="1405859"/>
            <a:ext cx="2396924" cy="763364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7DB81C6-98BC-8FCB-F7F8-BB87D773ADA1}"/>
              </a:ext>
            </a:extLst>
          </p:cNvPr>
          <p:cNvSpPr/>
          <p:nvPr/>
        </p:nvSpPr>
        <p:spPr>
          <a:xfrm>
            <a:off x="9652599" y="1405858"/>
            <a:ext cx="2396924" cy="763362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Data theft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Ransomware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B99B5BD-33F1-323F-95FB-54D9BB367528}"/>
              </a:ext>
            </a:extLst>
          </p:cNvPr>
          <p:cNvSpPr/>
          <p:nvPr/>
        </p:nvSpPr>
        <p:spPr>
          <a:xfrm>
            <a:off x="9393887" y="1440857"/>
            <a:ext cx="1034579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Exfiltration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62929F0F-FB35-7B4E-CB4B-11A78FAB025C}"/>
              </a:ext>
            </a:extLst>
          </p:cNvPr>
          <p:cNvSpPr/>
          <p:nvPr/>
        </p:nvSpPr>
        <p:spPr>
          <a:xfrm>
            <a:off x="9393887" y="1631048"/>
            <a:ext cx="1034579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Impact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9C1BE9E-E1AA-39A7-9E84-32619AEEAC4C}"/>
              </a:ext>
            </a:extLst>
          </p:cNvPr>
          <p:cNvSpPr txBox="1"/>
          <p:nvPr/>
        </p:nvSpPr>
        <p:spPr>
          <a:xfrm>
            <a:off x="9347737" y="1832123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Profit!  😈</a:t>
            </a: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7775D9E-B4BF-040F-8888-7E709E854091}"/>
              </a:ext>
            </a:extLst>
          </p:cNvPr>
          <p:cNvSpPr/>
          <p:nvPr/>
        </p:nvSpPr>
        <p:spPr>
          <a:xfrm>
            <a:off x="8301096" y="1782102"/>
            <a:ext cx="1032468" cy="882303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203839 w 455861"/>
              <a:gd name="connsiteY0" fmla="*/ 84 h 869059"/>
              <a:gd name="connsiteX1" fmla="*/ 0 w 455861"/>
              <a:gd name="connsiteY1" fmla="*/ 869053 h 869059"/>
              <a:gd name="connsiteX0" fmla="*/ 311905 w 311905"/>
              <a:gd name="connsiteY0" fmla="*/ 3 h 868979"/>
              <a:gd name="connsiteX1" fmla="*/ 108066 w 311905"/>
              <a:gd name="connsiteY1" fmla="*/ 868972 h 868979"/>
              <a:gd name="connsiteX0" fmla="*/ 293058 w 293058"/>
              <a:gd name="connsiteY0" fmla="*/ 3 h 874421"/>
              <a:gd name="connsiteX1" fmla="*/ 138204 w 293058"/>
              <a:gd name="connsiteY1" fmla="*/ 874415 h 874421"/>
              <a:gd name="connsiteX0" fmla="*/ 790730 w 790730"/>
              <a:gd name="connsiteY0" fmla="*/ 3 h 874421"/>
              <a:gd name="connsiteX1" fmla="*/ 0 w 790730"/>
              <a:gd name="connsiteY1" fmla="*/ 874415 h 874421"/>
              <a:gd name="connsiteX0" fmla="*/ 1032468 w 1032468"/>
              <a:gd name="connsiteY0" fmla="*/ 3 h 882303"/>
              <a:gd name="connsiteX1" fmla="*/ 0 w 1032468"/>
              <a:gd name="connsiteY1" fmla="*/ 882297 h 88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2468" h="882303">
                <a:moveTo>
                  <a:pt x="1032468" y="3"/>
                </a:moveTo>
                <a:cubicBezTo>
                  <a:pt x="476594" y="-1837"/>
                  <a:pt x="5730" y="885162"/>
                  <a:pt x="0" y="88229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7C7DFD2-5816-25FC-709C-FE657076B2C8}"/>
              </a:ext>
            </a:extLst>
          </p:cNvPr>
          <p:cNvSpPr/>
          <p:nvPr/>
        </p:nvSpPr>
        <p:spPr>
          <a:xfrm>
            <a:off x="7621667" y="693532"/>
            <a:ext cx="830330" cy="196805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160296 w 420811"/>
              <a:gd name="connsiteY0" fmla="*/ 37 h 1957581"/>
              <a:gd name="connsiteX1" fmla="*/ 0 w 420811"/>
              <a:gd name="connsiteY1" fmla="*/ 1957578 h 1957581"/>
              <a:gd name="connsiteX0" fmla="*/ 375108 w 375108"/>
              <a:gd name="connsiteY0" fmla="*/ 2 h 1957546"/>
              <a:gd name="connsiteX1" fmla="*/ 214812 w 375108"/>
              <a:gd name="connsiteY1" fmla="*/ 1957543 h 1957546"/>
              <a:gd name="connsiteX0" fmla="*/ 830330 w 830330"/>
              <a:gd name="connsiteY0" fmla="*/ 2 h 1968056"/>
              <a:gd name="connsiteX1" fmla="*/ 0 w 830330"/>
              <a:gd name="connsiteY1" fmla="*/ 1968053 h 196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330" h="1968056">
                <a:moveTo>
                  <a:pt x="830330" y="2"/>
                </a:moveTo>
                <a:cubicBezTo>
                  <a:pt x="89399" y="-1839"/>
                  <a:pt x="5730" y="1970918"/>
                  <a:pt x="0" y="196805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65A61A73-66BE-DFDA-EB5C-121B26404C32}"/>
              </a:ext>
            </a:extLst>
          </p:cNvPr>
          <p:cNvSpPr/>
          <p:nvPr/>
        </p:nvSpPr>
        <p:spPr>
          <a:xfrm>
            <a:off x="7251864" y="2590800"/>
            <a:ext cx="728754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B347DEBA-E69D-F000-8BB4-ED6BEF32012E}"/>
              </a:ext>
            </a:extLst>
          </p:cNvPr>
          <p:cNvSpPr/>
          <p:nvPr/>
        </p:nvSpPr>
        <p:spPr>
          <a:xfrm flipH="1">
            <a:off x="1440195" y="1597342"/>
            <a:ext cx="3478606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Many developers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Public, security researchers, cybercrime communities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BD089A1-BCF8-BEBD-5231-9720D38F6AD1}"/>
              </a:ext>
            </a:extLst>
          </p:cNvPr>
          <p:cNvSpPr/>
          <p:nvPr/>
        </p:nvSpPr>
        <p:spPr>
          <a:xfrm flipH="1">
            <a:off x="2133725" y="165777"/>
            <a:ext cx="3560254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Race to compromise systems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Sometimes multiple threat actors on a system</a:t>
            </a:r>
          </a:p>
        </p:txBody>
      </p:sp>
      <p:sp>
        <p:nvSpPr>
          <p:cNvPr id="132" name="Explosion: 8 Points 131">
            <a:extLst>
              <a:ext uri="{FF2B5EF4-FFF2-40B4-BE49-F238E27FC236}">
                <a16:creationId xmlns:a16="http://schemas.microsoft.com/office/drawing/2014/main" id="{6E6E8351-F641-5B0F-6A45-A22C9E194BB0}"/>
              </a:ext>
            </a:extLst>
          </p:cNvPr>
          <p:cNvSpPr/>
          <p:nvPr/>
        </p:nvSpPr>
        <p:spPr>
          <a:xfrm>
            <a:off x="8139397" y="2528540"/>
            <a:ext cx="304800" cy="304795"/>
          </a:xfrm>
          <a:prstGeom prst="irregularSeal1">
            <a:avLst/>
          </a:prstGeom>
          <a:solidFill>
            <a:schemeClr val="bg1"/>
          </a:solidFill>
          <a:ln w="9525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6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AAA2142-4C2B-E643-23B2-6553083E8B07}"/>
              </a:ext>
            </a:extLst>
          </p:cNvPr>
          <p:cNvSpPr/>
          <p:nvPr/>
        </p:nvSpPr>
        <p:spPr>
          <a:xfrm>
            <a:off x="3133670" y="3431264"/>
            <a:ext cx="2859877" cy="183052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2249411 w 2249411"/>
              <a:gd name="connsiteY0" fmla="*/ 1825328 h 1825332"/>
              <a:gd name="connsiteX1" fmla="*/ 0 w 2249411"/>
              <a:gd name="connsiteY1" fmla="*/ 0 h 1825332"/>
              <a:gd name="connsiteX0" fmla="*/ 2249411 w 2249411"/>
              <a:gd name="connsiteY0" fmla="*/ 1825328 h 1825328"/>
              <a:gd name="connsiteX1" fmla="*/ 0 w 2249411"/>
              <a:gd name="connsiteY1" fmla="*/ 0 h 1825328"/>
              <a:gd name="connsiteX0" fmla="*/ 1366028 w 1366028"/>
              <a:gd name="connsiteY0" fmla="*/ 1827926 h 1827926"/>
              <a:gd name="connsiteX1" fmla="*/ 116742 w 1366028"/>
              <a:gd name="connsiteY1" fmla="*/ 0 h 1827926"/>
              <a:gd name="connsiteX0" fmla="*/ 2943004 w 2943004"/>
              <a:gd name="connsiteY0" fmla="*/ 1827926 h 1827926"/>
              <a:gd name="connsiteX1" fmla="*/ 0 w 2943004"/>
              <a:gd name="connsiteY1" fmla="*/ 0 h 1827926"/>
              <a:gd name="connsiteX0" fmla="*/ 2859877 w 2859877"/>
              <a:gd name="connsiteY0" fmla="*/ 1830524 h 1830524"/>
              <a:gd name="connsiteX1" fmla="*/ 0 w 2859877"/>
              <a:gd name="connsiteY1" fmla="*/ 0 h 18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9877" h="1830524">
                <a:moveTo>
                  <a:pt x="2859877" y="1830524"/>
                </a:moveTo>
                <a:cubicBezTo>
                  <a:pt x="920872" y="1827097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D8135A-53D5-9230-F64A-FE1950B67C34}"/>
              </a:ext>
            </a:extLst>
          </p:cNvPr>
          <p:cNvSpPr/>
          <p:nvPr/>
        </p:nvSpPr>
        <p:spPr>
          <a:xfrm>
            <a:off x="3185099" y="3696976"/>
            <a:ext cx="728753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582F7FC-AC7A-1D0D-2A01-F09C6448DBE5}"/>
              </a:ext>
            </a:extLst>
          </p:cNvPr>
          <p:cNvSpPr/>
          <p:nvPr/>
        </p:nvSpPr>
        <p:spPr>
          <a:xfrm>
            <a:off x="4721635" y="3430340"/>
            <a:ext cx="2646453" cy="64213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500687 w 1500687"/>
              <a:gd name="connsiteY0" fmla="*/ 638616 h 638627"/>
              <a:gd name="connsiteX1" fmla="*/ 0 w 1500687"/>
              <a:gd name="connsiteY1" fmla="*/ 0 h 638627"/>
              <a:gd name="connsiteX0" fmla="*/ 3116473 w 3116473"/>
              <a:gd name="connsiteY0" fmla="*/ 646409 h 646420"/>
              <a:gd name="connsiteX1" fmla="*/ 0 w 3116473"/>
              <a:gd name="connsiteY1" fmla="*/ 0 h 646420"/>
              <a:gd name="connsiteX0" fmla="*/ 3116811 w 3116811"/>
              <a:gd name="connsiteY0" fmla="*/ 646409 h 646446"/>
              <a:gd name="connsiteX1" fmla="*/ 338 w 3116811"/>
              <a:gd name="connsiteY1" fmla="*/ 0 h 646446"/>
              <a:gd name="connsiteX0" fmla="*/ 2899446 w 2899446"/>
              <a:gd name="connsiteY0" fmla="*/ 635727 h 635765"/>
              <a:gd name="connsiteX1" fmla="*/ 13710 w 2899446"/>
              <a:gd name="connsiteY1" fmla="*/ 0 h 635765"/>
              <a:gd name="connsiteX0" fmla="*/ 2867000 w 2867000"/>
              <a:gd name="connsiteY0" fmla="*/ 635727 h 635765"/>
              <a:gd name="connsiteX1" fmla="*/ 17584 w 2867000"/>
              <a:gd name="connsiteY1" fmla="*/ 0 h 635765"/>
              <a:gd name="connsiteX0" fmla="*/ 2695133 w 2695133"/>
              <a:gd name="connsiteY0" fmla="*/ 642136 h 642174"/>
              <a:gd name="connsiteX1" fmla="*/ 48680 w 2695133"/>
              <a:gd name="connsiteY1" fmla="*/ 0 h 642174"/>
              <a:gd name="connsiteX0" fmla="*/ 2646453 w 2646453"/>
              <a:gd name="connsiteY0" fmla="*/ 642136 h 642136"/>
              <a:gd name="connsiteX1" fmla="*/ 0 w 2646453"/>
              <a:gd name="connsiteY1" fmla="*/ 0 h 64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6453" h="642136">
                <a:moveTo>
                  <a:pt x="2646453" y="642136"/>
                </a:moveTo>
                <a:cubicBezTo>
                  <a:pt x="-32078" y="637202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D1AF39-AB25-9F5F-7169-2479694E651C}"/>
              </a:ext>
            </a:extLst>
          </p:cNvPr>
          <p:cNvSpPr/>
          <p:nvPr/>
        </p:nvSpPr>
        <p:spPr>
          <a:xfrm>
            <a:off x="4267200" y="3696976"/>
            <a:ext cx="2339260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C5A9B0-D44E-D32F-31D8-1A58ACC25BF9}"/>
              </a:ext>
            </a:extLst>
          </p:cNvPr>
          <p:cNvCxnSpPr>
            <a:cxnSpLocks/>
          </p:cNvCxnSpPr>
          <p:nvPr/>
        </p:nvCxnSpPr>
        <p:spPr>
          <a:xfrm>
            <a:off x="2819400" y="3227885"/>
            <a:ext cx="2976877" cy="0"/>
          </a:xfrm>
          <a:prstGeom prst="line">
            <a:avLst/>
          </a:prstGeom>
          <a:ln w="25400">
            <a:solidFill>
              <a:srgbClr val="10335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FD0FF8B-8D62-BCCC-D430-A7183744EF50}"/>
              </a:ext>
            </a:extLst>
          </p:cNvPr>
          <p:cNvSpPr txBox="1"/>
          <p:nvPr/>
        </p:nvSpPr>
        <p:spPr>
          <a:xfrm>
            <a:off x="3930973" y="3075485"/>
            <a:ext cx="7537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Months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762000" y="5181591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Find vulnerabilities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develop exploits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D30403-2758-39AB-01CA-7CB0A9CF3809}"/>
              </a:ext>
            </a:extLst>
          </p:cNvPr>
          <p:cNvSpPr/>
          <p:nvPr/>
        </p:nvSpPr>
        <p:spPr>
          <a:xfrm>
            <a:off x="1591020" y="5181591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Zero-day development: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research, buy, steal, …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 patches available  😉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829044" y="5199805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7D48D5-5E9A-411E-BFEC-C2BB0789A500}"/>
              </a:ext>
            </a:extLst>
          </p:cNvPr>
          <p:cNvGrpSpPr/>
          <p:nvPr/>
        </p:nvGrpSpPr>
        <p:grpSpPr>
          <a:xfrm>
            <a:off x="1410729" y="4467439"/>
            <a:ext cx="2396924" cy="609591"/>
            <a:chOff x="3059238" y="1143000"/>
            <a:chExt cx="2396924" cy="6095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7D1523-FC54-6723-22B0-B796C9F9FC9F}"/>
                </a:ext>
              </a:extLst>
            </p:cNvPr>
            <p:cNvSpPr/>
            <p:nvPr/>
          </p:nvSpPr>
          <p:spPr>
            <a:xfrm>
              <a:off x="3059238" y="1143000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Scan internet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8BAD481-0F6B-BA28-A8C9-62AD386B6CBD}"/>
                </a:ext>
              </a:extLst>
            </p:cNvPr>
            <p:cNvSpPr/>
            <p:nvPr/>
          </p:nvSpPr>
          <p:spPr>
            <a:xfrm>
              <a:off x="3126282" y="1161214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A7DCC9-C4D9-70C6-195B-476C043EBA40}"/>
              </a:ext>
            </a:extLst>
          </p:cNvPr>
          <p:cNvSpPr/>
          <p:nvPr/>
        </p:nvSpPr>
        <p:spPr>
          <a:xfrm>
            <a:off x="2032864" y="3749058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Gain initial access by exploiting vulnerable device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54529D-4824-6611-6ED0-312D0C51B802}"/>
              </a:ext>
            </a:extLst>
          </p:cNvPr>
          <p:cNvSpPr/>
          <p:nvPr/>
        </p:nvSpPr>
        <p:spPr>
          <a:xfrm>
            <a:off x="3077963" y="3749058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Location of edge devices makes them ideal stepping stone into network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E8F7FD9-949F-98C7-24AD-442AC01C1C92}"/>
              </a:ext>
            </a:extLst>
          </p:cNvPr>
          <p:cNvSpPr/>
          <p:nvPr/>
        </p:nvSpPr>
        <p:spPr>
          <a:xfrm>
            <a:off x="2099908" y="37672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985A0-1CE4-215B-EACC-436ECC0A2D79}"/>
              </a:ext>
            </a:extLst>
          </p:cNvPr>
          <p:cNvGrpSpPr/>
          <p:nvPr/>
        </p:nvGrpSpPr>
        <p:grpSpPr>
          <a:xfrm>
            <a:off x="7371333" y="3756386"/>
            <a:ext cx="2396924" cy="609591"/>
            <a:chOff x="7755683" y="3749057"/>
            <a:chExt cx="2396924" cy="60959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68D4B9A-C04D-1B77-2AAF-A7A6B29DE602}"/>
                </a:ext>
              </a:extLst>
            </p:cNvPr>
            <p:cNvSpPr/>
            <p:nvPr/>
          </p:nvSpPr>
          <p:spPr>
            <a:xfrm>
              <a:off x="7755683" y="3749057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Espionage, data theft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767D678-5ACC-03B6-128E-FBC42E7A0141}"/>
                </a:ext>
              </a:extLst>
            </p:cNvPr>
            <p:cNvSpPr/>
            <p:nvPr/>
          </p:nvSpPr>
          <p:spPr>
            <a:xfrm>
              <a:off x="7851950" y="3773472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Exfiltration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EE6681-5C27-5BA9-71C4-61EB3AE537D1}"/>
              </a:ext>
            </a:extLst>
          </p:cNvPr>
          <p:cNvSpPr/>
          <p:nvPr/>
        </p:nvSpPr>
        <p:spPr>
          <a:xfrm>
            <a:off x="5999845" y="4689401"/>
            <a:ext cx="2396924" cy="1132459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721DB5-3392-CA4F-49BE-A4D188FF565C}"/>
              </a:ext>
            </a:extLst>
          </p:cNvPr>
          <p:cNvSpPr/>
          <p:nvPr/>
        </p:nvSpPr>
        <p:spPr>
          <a:xfrm>
            <a:off x="7059724" y="4689401"/>
            <a:ext cx="2978941" cy="1132456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Stealthy attacks, living-off-the-land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Custom tools and techniques to avoid 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EE7CD-DBB1-BCB6-458C-2A54277236F2}"/>
              </a:ext>
            </a:extLst>
          </p:cNvPr>
          <p:cNvSpPr/>
          <p:nvPr/>
        </p:nvSpPr>
        <p:spPr>
          <a:xfrm>
            <a:off x="6066889" y="4724400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C4EA5-A220-7E96-DFC2-DE02AE6A9172}"/>
              </a:ext>
            </a:extLst>
          </p:cNvPr>
          <p:cNvSpPr/>
          <p:nvPr/>
        </p:nvSpPr>
        <p:spPr>
          <a:xfrm>
            <a:off x="6066889" y="49145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Discovery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22190F-E129-3711-E2E2-903CA3E41951}"/>
              </a:ext>
            </a:extLst>
          </p:cNvPr>
          <p:cNvSpPr/>
          <p:nvPr/>
        </p:nvSpPr>
        <p:spPr>
          <a:xfrm>
            <a:off x="6066889" y="510478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Privilege escalation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904D24-993C-FCF8-EDE3-0F170DE9A382}"/>
              </a:ext>
            </a:extLst>
          </p:cNvPr>
          <p:cNvCxnSpPr>
            <a:cxnSpLocks/>
          </p:cNvCxnSpPr>
          <p:nvPr/>
        </p:nvCxnSpPr>
        <p:spPr>
          <a:xfrm>
            <a:off x="2542228" y="3429000"/>
            <a:ext cx="3325172" cy="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621FFA-0ADB-F71F-FC6A-446B4C355EF1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1932628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5943B7-0BE1-6531-16B1-9FD6B7867B04}"/>
              </a:ext>
            </a:extLst>
          </p:cNvPr>
          <p:cNvCxnSpPr>
            <a:cxnSpLocks/>
          </p:cNvCxnSpPr>
          <p:nvPr/>
        </p:nvCxnSpPr>
        <p:spPr>
          <a:xfrm>
            <a:off x="7194325" y="2468862"/>
            <a:ext cx="1397876" cy="0"/>
          </a:xfrm>
          <a:prstGeom prst="line">
            <a:avLst/>
          </a:prstGeom>
          <a:ln w="25400">
            <a:solidFill>
              <a:srgbClr val="10335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5F5B5FE-DDD5-BC55-BB22-E6B7D07B8F5E}"/>
              </a:ext>
            </a:extLst>
          </p:cNvPr>
          <p:cNvSpPr txBox="1"/>
          <p:nvPr/>
        </p:nvSpPr>
        <p:spPr>
          <a:xfrm>
            <a:off x="7575988" y="2316462"/>
            <a:ext cx="6345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Days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8D63292-5315-6097-F96A-1EEBFB188291}"/>
              </a:ext>
            </a:extLst>
          </p:cNvPr>
          <p:cNvCxnSpPr>
            <a:cxnSpLocks/>
          </p:cNvCxnSpPr>
          <p:nvPr/>
        </p:nvCxnSpPr>
        <p:spPr>
          <a:xfrm>
            <a:off x="7044559" y="2667000"/>
            <a:ext cx="1256537" cy="0"/>
          </a:xfrm>
          <a:prstGeom prst="line">
            <a:avLst/>
          </a:prstGeom>
          <a:ln w="762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55B77B9-B701-9477-9D8B-1BF976826EA5}"/>
              </a:ext>
            </a:extLst>
          </p:cNvPr>
          <p:cNvSpPr/>
          <p:nvPr/>
        </p:nvSpPr>
        <p:spPr>
          <a:xfrm>
            <a:off x="6066889" y="5294973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Lateral movement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36EADF-485D-4A7D-D766-D631E8F485B3}"/>
              </a:ext>
            </a:extLst>
          </p:cNvPr>
          <p:cNvSpPr txBox="1"/>
          <p:nvPr/>
        </p:nvSpPr>
        <p:spPr>
          <a:xfrm>
            <a:off x="6020739" y="548342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Pivot into target network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7433675-D660-0898-F66D-80F9A277311F}"/>
              </a:ext>
            </a:extLst>
          </p:cNvPr>
          <p:cNvSpPr/>
          <p:nvPr/>
        </p:nvSpPr>
        <p:spPr>
          <a:xfrm>
            <a:off x="360140" y="3431140"/>
            <a:ext cx="388704" cy="207604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388704 w 388704"/>
              <a:gd name="connsiteY0" fmla="*/ 2076042 h 2076045"/>
              <a:gd name="connsiteX1" fmla="*/ 249584 w 388704"/>
              <a:gd name="connsiteY1" fmla="*/ 0 h 20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8704" h="2076045">
                <a:moveTo>
                  <a:pt x="388704" y="2076042"/>
                </a:moveTo>
                <a:cubicBezTo>
                  <a:pt x="-399078" y="2079193"/>
                  <a:pt x="255314" y="2865"/>
                  <a:pt x="249584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71EBFE-CDCA-D606-E5E4-0F9393A6DBA1}"/>
              </a:ext>
            </a:extLst>
          </p:cNvPr>
          <p:cNvSpPr/>
          <p:nvPr/>
        </p:nvSpPr>
        <p:spPr>
          <a:xfrm>
            <a:off x="5334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E6DBB3-4CDB-E268-A90B-4CA89D959196}"/>
              </a:ext>
            </a:extLst>
          </p:cNvPr>
          <p:cNvSpPr/>
          <p:nvPr/>
        </p:nvSpPr>
        <p:spPr>
          <a:xfrm>
            <a:off x="1115119" y="3431263"/>
            <a:ext cx="517702" cy="1380599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702" h="1380599">
                <a:moveTo>
                  <a:pt x="300538" y="1380594"/>
                </a:moveTo>
                <a:cubicBezTo>
                  <a:pt x="-487244" y="1383745"/>
                  <a:pt x="523408" y="2865"/>
                  <a:pt x="51767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30F197F-0246-1AE8-A45B-666A74D6E0E7}"/>
              </a:ext>
            </a:extLst>
          </p:cNvPr>
          <p:cNvSpPr/>
          <p:nvPr/>
        </p:nvSpPr>
        <p:spPr>
          <a:xfrm>
            <a:off x="156631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713DEB8-A01F-4A20-B09F-07791F6149CF}"/>
              </a:ext>
            </a:extLst>
          </p:cNvPr>
          <p:cNvSpPr/>
          <p:nvPr/>
        </p:nvSpPr>
        <p:spPr>
          <a:xfrm>
            <a:off x="1800217" y="3431139"/>
            <a:ext cx="747926" cy="642530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607192 w 607192"/>
              <a:gd name="connsiteY0" fmla="*/ 642530 h 642541"/>
              <a:gd name="connsiteX1" fmla="*/ 20397 w 607192"/>
              <a:gd name="connsiteY1" fmla="*/ 0 h 642541"/>
              <a:gd name="connsiteX0" fmla="*/ 399836 w 399836"/>
              <a:gd name="connsiteY0" fmla="*/ 642530 h 642541"/>
              <a:gd name="connsiteX1" fmla="*/ 226698 w 399836"/>
              <a:gd name="connsiteY1" fmla="*/ 0 h 642541"/>
              <a:gd name="connsiteX0" fmla="*/ 240122 w 240122"/>
              <a:gd name="connsiteY0" fmla="*/ 642530 h 642541"/>
              <a:gd name="connsiteX1" fmla="*/ 66984 w 240122"/>
              <a:gd name="connsiteY1" fmla="*/ 0 h 642541"/>
              <a:gd name="connsiteX0" fmla="*/ 105151 w 620437"/>
              <a:gd name="connsiteY0" fmla="*/ 642530 h 642541"/>
              <a:gd name="connsiteX1" fmla="*/ 620411 w 620437"/>
              <a:gd name="connsiteY1" fmla="*/ 0 h 642541"/>
              <a:gd name="connsiteX0" fmla="*/ 198059 w 713339"/>
              <a:gd name="connsiteY0" fmla="*/ 642530 h 642530"/>
              <a:gd name="connsiteX1" fmla="*/ 713319 w 713339"/>
              <a:gd name="connsiteY1" fmla="*/ 0 h 642530"/>
              <a:gd name="connsiteX0" fmla="*/ 232647 w 747926"/>
              <a:gd name="connsiteY0" fmla="*/ 642530 h 642530"/>
              <a:gd name="connsiteX1" fmla="*/ 747907 w 747926"/>
              <a:gd name="connsiteY1" fmla="*/ 0 h 64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7926" h="642530">
                <a:moveTo>
                  <a:pt x="232647" y="642530"/>
                </a:moveTo>
                <a:cubicBezTo>
                  <a:pt x="-506891" y="310574"/>
                  <a:pt x="753637" y="2865"/>
                  <a:pt x="747907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2CFDFF7-F8BE-2085-8833-C32E87F5B873}"/>
              </a:ext>
            </a:extLst>
          </p:cNvPr>
          <p:cNvSpPr/>
          <p:nvPr/>
        </p:nvSpPr>
        <p:spPr>
          <a:xfrm>
            <a:off x="2486573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995A39-D0CE-2737-F752-AC1229B28083}"/>
              </a:ext>
            </a:extLst>
          </p:cNvPr>
          <p:cNvSpPr/>
          <p:nvPr/>
        </p:nvSpPr>
        <p:spPr>
          <a:xfrm>
            <a:off x="3615533" y="3347956"/>
            <a:ext cx="2251275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D6AA97D-B1F5-0DE6-3716-C0C76A670733}"/>
              </a:ext>
            </a:extLst>
          </p:cNvPr>
          <p:cNvSpPr/>
          <p:nvPr/>
        </p:nvSpPr>
        <p:spPr>
          <a:xfrm>
            <a:off x="4074618" y="2419054"/>
            <a:ext cx="1757404" cy="524385"/>
          </a:xfrm>
          <a:prstGeom prst="wedgeEllipseCallout">
            <a:avLst>
              <a:gd name="adj1" fmla="val 62153"/>
              <a:gd name="adj2" fmla="val 72536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Public CVE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E34320A-23A3-648F-8C35-3DE92C736562}"/>
              </a:ext>
            </a:extLst>
          </p:cNvPr>
          <p:cNvSpPr/>
          <p:nvPr/>
        </p:nvSpPr>
        <p:spPr>
          <a:xfrm>
            <a:off x="5868276" y="2666846"/>
            <a:ext cx="462695" cy="762153"/>
          </a:xfrm>
          <a:custGeom>
            <a:avLst/>
            <a:gdLst>
              <a:gd name="connsiteX0" fmla="*/ 0 w 364358"/>
              <a:gd name="connsiteY0" fmla="*/ 31531 h 59784"/>
              <a:gd name="connsiteX1" fmla="*/ 364358 w 364358"/>
              <a:gd name="connsiteY1" fmla="*/ 0 h 59784"/>
              <a:gd name="connsiteX0" fmla="*/ 0 w 437930"/>
              <a:gd name="connsiteY0" fmla="*/ 760248 h 761100"/>
              <a:gd name="connsiteX1" fmla="*/ 437930 w 437930"/>
              <a:gd name="connsiteY1" fmla="*/ 0 h 761100"/>
              <a:gd name="connsiteX0" fmla="*/ 0 w 437930"/>
              <a:gd name="connsiteY0" fmla="*/ 760248 h 761012"/>
              <a:gd name="connsiteX1" fmla="*/ 437930 w 437930"/>
              <a:gd name="connsiteY1" fmla="*/ 0 h 761012"/>
              <a:gd name="connsiteX0" fmla="*/ 0 w 437930"/>
              <a:gd name="connsiteY0" fmla="*/ 760248 h 760248"/>
              <a:gd name="connsiteX1" fmla="*/ 437930 w 437930"/>
              <a:gd name="connsiteY1" fmla="*/ 0 h 760248"/>
              <a:gd name="connsiteX0" fmla="*/ 0 w 437930"/>
              <a:gd name="connsiteY0" fmla="*/ 760248 h 760248"/>
              <a:gd name="connsiteX1" fmla="*/ 437930 w 437930"/>
              <a:gd name="connsiteY1" fmla="*/ 0 h 760248"/>
              <a:gd name="connsiteX0" fmla="*/ 0 w 455075"/>
              <a:gd name="connsiteY0" fmla="*/ 765963 h 765963"/>
              <a:gd name="connsiteX1" fmla="*/ 455075 w 455075"/>
              <a:gd name="connsiteY1" fmla="*/ 0 h 765963"/>
              <a:gd name="connsiteX0" fmla="*/ 0 w 453170"/>
              <a:gd name="connsiteY0" fmla="*/ 758343 h 758343"/>
              <a:gd name="connsiteX1" fmla="*/ 453170 w 453170"/>
              <a:gd name="connsiteY1" fmla="*/ 0 h 758343"/>
              <a:gd name="connsiteX0" fmla="*/ 0 w 455075"/>
              <a:gd name="connsiteY0" fmla="*/ 765963 h 765963"/>
              <a:gd name="connsiteX1" fmla="*/ 455075 w 455075"/>
              <a:gd name="connsiteY1" fmla="*/ 0 h 765963"/>
              <a:gd name="connsiteX0" fmla="*/ 0 w 464600"/>
              <a:gd name="connsiteY0" fmla="*/ 802158 h 802158"/>
              <a:gd name="connsiteX1" fmla="*/ 464600 w 464600"/>
              <a:gd name="connsiteY1" fmla="*/ 0 h 802158"/>
              <a:gd name="connsiteX0" fmla="*/ 0 w 462695"/>
              <a:gd name="connsiteY0" fmla="*/ 767868 h 767868"/>
              <a:gd name="connsiteX1" fmla="*/ 462695 w 462695"/>
              <a:gd name="connsiteY1" fmla="*/ 0 h 767868"/>
              <a:gd name="connsiteX0" fmla="*/ 0 w 466505"/>
              <a:gd name="connsiteY0" fmla="*/ 817398 h 817398"/>
              <a:gd name="connsiteX1" fmla="*/ 466505 w 466505"/>
              <a:gd name="connsiteY1" fmla="*/ 0 h 817398"/>
              <a:gd name="connsiteX0" fmla="*/ 0 w 462695"/>
              <a:gd name="connsiteY0" fmla="*/ 762153 h 762153"/>
              <a:gd name="connsiteX1" fmla="*/ 462695 w 462695"/>
              <a:gd name="connsiteY1" fmla="*/ 0 h 7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2695" h="762153">
                <a:moveTo>
                  <a:pt x="0" y="762153"/>
                </a:moveTo>
                <a:cubicBezTo>
                  <a:pt x="306843" y="759233"/>
                  <a:pt x="172492" y="1168"/>
                  <a:pt x="462695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57D7A0-BED6-3CDB-55B1-775B0BF42FD9}"/>
              </a:ext>
            </a:extLst>
          </p:cNvPr>
          <p:cNvSpPr/>
          <p:nvPr/>
        </p:nvSpPr>
        <p:spPr>
          <a:xfrm>
            <a:off x="2760040" y="3347956"/>
            <a:ext cx="728754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3D4DD81-A287-0DF9-4741-8A4D04618965}"/>
              </a:ext>
            </a:extLst>
          </p:cNvPr>
          <p:cNvGrpSpPr/>
          <p:nvPr/>
        </p:nvGrpSpPr>
        <p:grpSpPr>
          <a:xfrm>
            <a:off x="3109085" y="1597781"/>
            <a:ext cx="2395892" cy="609591"/>
            <a:chOff x="3109085" y="1597781"/>
            <a:chExt cx="2395892" cy="60959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59145B6-E163-00D5-4075-E0B203AB05C1}"/>
                </a:ext>
              </a:extLst>
            </p:cNvPr>
            <p:cNvSpPr/>
            <p:nvPr/>
          </p:nvSpPr>
          <p:spPr>
            <a:xfrm>
              <a:off x="3832892" y="1619306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Resource development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1F2CABB-12DF-B357-F5CA-1F8A72B3C9D4}"/>
                </a:ext>
              </a:extLst>
            </p:cNvPr>
            <p:cNvSpPr/>
            <p:nvPr/>
          </p:nvSpPr>
          <p:spPr>
            <a:xfrm flipH="1">
              <a:off x="3109085" y="1597781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Race to develop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exploits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3D982C-BED4-EE4C-3468-5A5D73E7F031}"/>
              </a:ext>
            </a:extLst>
          </p:cNvPr>
          <p:cNvGrpSpPr/>
          <p:nvPr/>
        </p:nvGrpSpPr>
        <p:grpSpPr>
          <a:xfrm>
            <a:off x="3597655" y="875090"/>
            <a:ext cx="2395892" cy="609591"/>
            <a:chOff x="3597655" y="881515"/>
            <a:chExt cx="2395892" cy="60959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F839456-0C4C-4D9E-E285-3EF905A79364}"/>
                </a:ext>
              </a:extLst>
            </p:cNvPr>
            <p:cNvSpPr/>
            <p:nvPr/>
          </p:nvSpPr>
          <p:spPr>
            <a:xfrm>
              <a:off x="4321462" y="903040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AF5D618-B788-9ABA-9AE0-F84DBC2B330B}"/>
                </a:ext>
              </a:extLst>
            </p:cNvPr>
            <p:cNvSpPr/>
            <p:nvPr/>
          </p:nvSpPr>
          <p:spPr>
            <a:xfrm flipH="1">
              <a:off x="3597655" y="881515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Mass scanning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394A1A6-35FF-A94F-7197-14654BF3C649}"/>
              </a:ext>
            </a:extLst>
          </p:cNvPr>
          <p:cNvGrpSpPr/>
          <p:nvPr/>
        </p:nvGrpSpPr>
        <p:grpSpPr>
          <a:xfrm>
            <a:off x="4048977" y="152400"/>
            <a:ext cx="2395892" cy="609591"/>
            <a:chOff x="4048977" y="152400"/>
            <a:chExt cx="2395892" cy="609591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47B36853-2399-7B93-A130-8E65C9A8CF13}"/>
                </a:ext>
              </a:extLst>
            </p:cNvPr>
            <p:cNvSpPr/>
            <p:nvPr/>
          </p:nvSpPr>
          <p:spPr>
            <a:xfrm>
              <a:off x="4772784" y="173925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Initial access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408D899-5BE5-BF30-1EEF-05D337B5AC92}"/>
                </a:ext>
              </a:extLst>
            </p:cNvPr>
            <p:cNvSpPr/>
            <p:nvPr/>
          </p:nvSpPr>
          <p:spPr>
            <a:xfrm flipH="1">
              <a:off x="4048977" y="152400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Mass exploitation of vulnerable devices</a:t>
              </a: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D08197A-3C9B-1483-A0B1-197578D7ADB6}"/>
              </a:ext>
            </a:extLst>
          </p:cNvPr>
          <p:cNvSpPr/>
          <p:nvPr/>
        </p:nvSpPr>
        <p:spPr>
          <a:xfrm>
            <a:off x="5503186" y="1893586"/>
            <a:ext cx="868518" cy="75749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8518" h="757495">
                <a:moveTo>
                  <a:pt x="0" y="97"/>
                </a:moveTo>
                <a:cubicBezTo>
                  <a:pt x="666048" y="-9908"/>
                  <a:pt x="874134" y="760353"/>
                  <a:pt x="868404" y="75748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4156C50-5640-FA79-2874-099719A2DFA0}"/>
              </a:ext>
            </a:extLst>
          </p:cNvPr>
          <p:cNvSpPr/>
          <p:nvPr/>
        </p:nvSpPr>
        <p:spPr>
          <a:xfrm>
            <a:off x="5991666" y="1184092"/>
            <a:ext cx="734930" cy="148500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0 w 1039507"/>
              <a:gd name="connsiteY0" fmla="*/ 51 h 1474493"/>
              <a:gd name="connsiteX1" fmla="*/ 1039443 w 1039507"/>
              <a:gd name="connsiteY1" fmla="*/ 1474489 h 1474493"/>
              <a:gd name="connsiteX0" fmla="*/ 0 w 734930"/>
              <a:gd name="connsiteY0" fmla="*/ 50 h 1485002"/>
              <a:gd name="connsiteX1" fmla="*/ 734643 w 734930"/>
              <a:gd name="connsiteY1" fmla="*/ 1484998 h 148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4930" h="1485002">
                <a:moveTo>
                  <a:pt x="0" y="50"/>
                </a:moveTo>
                <a:cubicBezTo>
                  <a:pt x="666048" y="-9955"/>
                  <a:pt x="740373" y="1487863"/>
                  <a:pt x="734643" y="148499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A5E4D1E1-7DA2-95FE-736B-E0D4DAE42917}"/>
              </a:ext>
            </a:extLst>
          </p:cNvPr>
          <p:cNvSpPr/>
          <p:nvPr/>
        </p:nvSpPr>
        <p:spPr>
          <a:xfrm>
            <a:off x="6446107" y="460589"/>
            <a:ext cx="592793" cy="219940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0 w 1236837"/>
              <a:gd name="connsiteY0" fmla="*/ 34 h 2191522"/>
              <a:gd name="connsiteX1" fmla="*/ 1236795 w 1236837"/>
              <a:gd name="connsiteY1" fmla="*/ 2191520 h 2191522"/>
              <a:gd name="connsiteX0" fmla="*/ 0 w 592793"/>
              <a:gd name="connsiteY0" fmla="*/ 34 h 2199405"/>
              <a:gd name="connsiteX1" fmla="*/ 587781 w 592793"/>
              <a:gd name="connsiteY1" fmla="*/ 2199403 h 219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2793" h="2199405">
                <a:moveTo>
                  <a:pt x="0" y="34"/>
                </a:moveTo>
                <a:cubicBezTo>
                  <a:pt x="666048" y="-9971"/>
                  <a:pt x="593511" y="2202268"/>
                  <a:pt x="587781" y="219940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3C85906-3C6E-C19F-4F23-FE1C0B1720F9}"/>
              </a:ext>
            </a:extLst>
          </p:cNvPr>
          <p:cNvCxnSpPr>
            <a:cxnSpLocks/>
          </p:cNvCxnSpPr>
          <p:nvPr/>
        </p:nvCxnSpPr>
        <p:spPr>
          <a:xfrm>
            <a:off x="6317499" y="2667000"/>
            <a:ext cx="737570" cy="0"/>
          </a:xfrm>
          <a:prstGeom prst="line">
            <a:avLst/>
          </a:prstGeom>
          <a:ln w="762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561F1478-2CDD-87AB-C70F-B912D8ED2400}"/>
              </a:ext>
            </a:extLst>
          </p:cNvPr>
          <p:cNvSpPr/>
          <p:nvPr/>
        </p:nvSpPr>
        <p:spPr>
          <a:xfrm>
            <a:off x="6300692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4B336E4-113F-19F1-E19E-1A81A57166C5}"/>
              </a:ext>
            </a:extLst>
          </p:cNvPr>
          <p:cNvSpPr/>
          <p:nvPr/>
        </p:nvSpPr>
        <p:spPr>
          <a:xfrm>
            <a:off x="6966646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0857F8D-6906-ED7D-2E9F-ACF3CE329A1A}"/>
              </a:ext>
            </a:extLst>
          </p:cNvPr>
          <p:cNvSpPr/>
          <p:nvPr/>
        </p:nvSpPr>
        <p:spPr>
          <a:xfrm>
            <a:off x="6654876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A025425-5E77-E863-8804-74D9FF7F87A9}"/>
              </a:ext>
            </a:extLst>
          </p:cNvPr>
          <p:cNvSpPr/>
          <p:nvPr/>
        </p:nvSpPr>
        <p:spPr>
          <a:xfrm>
            <a:off x="8454137" y="176791"/>
            <a:ext cx="2396924" cy="1132459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9571030E-FFC9-074E-FCA0-38D8E3C658A6}"/>
              </a:ext>
            </a:extLst>
          </p:cNvPr>
          <p:cNvSpPr/>
          <p:nvPr/>
        </p:nvSpPr>
        <p:spPr>
          <a:xfrm>
            <a:off x="9322203" y="176791"/>
            <a:ext cx="2707735" cy="1132456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Common cybercrime tools and techniques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Circumvent early patching from vendors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BBC92328-49EE-5AAD-5972-8C306E8CBB23}"/>
              </a:ext>
            </a:extLst>
          </p:cNvPr>
          <p:cNvSpPr/>
          <p:nvPr/>
        </p:nvSpPr>
        <p:spPr>
          <a:xfrm>
            <a:off x="8521181" y="211790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7D55D66-FDD5-428D-EE85-8E421CFAA780}"/>
              </a:ext>
            </a:extLst>
          </p:cNvPr>
          <p:cNvSpPr/>
          <p:nvPr/>
        </p:nvSpPr>
        <p:spPr>
          <a:xfrm>
            <a:off x="8521181" y="40198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Discovery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883E24BD-1197-4E7D-4F7D-DBF256677ED9}"/>
              </a:ext>
            </a:extLst>
          </p:cNvPr>
          <p:cNvSpPr/>
          <p:nvPr/>
        </p:nvSpPr>
        <p:spPr>
          <a:xfrm>
            <a:off x="8521181" y="5921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Privilege escalation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C2B7DA2D-E21D-DC51-675A-F766C6842C0C}"/>
              </a:ext>
            </a:extLst>
          </p:cNvPr>
          <p:cNvSpPr/>
          <p:nvPr/>
        </p:nvSpPr>
        <p:spPr>
          <a:xfrm>
            <a:off x="8521181" y="782363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Lateral movement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B16D7F-922D-ABC0-CC21-866A2B8880AE}"/>
              </a:ext>
            </a:extLst>
          </p:cNvPr>
          <p:cNvSpPr txBox="1"/>
          <p:nvPr/>
        </p:nvSpPr>
        <p:spPr>
          <a:xfrm>
            <a:off x="8475031" y="97081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Pivot into target network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213D4B86-B06C-9667-5162-7FEC6C5CD3B8}"/>
              </a:ext>
            </a:extLst>
          </p:cNvPr>
          <p:cNvSpPr/>
          <p:nvPr/>
        </p:nvSpPr>
        <p:spPr>
          <a:xfrm>
            <a:off x="9326843" y="1405859"/>
            <a:ext cx="2396924" cy="763364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7DB81C6-98BC-8FCB-F7F8-BB87D773ADA1}"/>
              </a:ext>
            </a:extLst>
          </p:cNvPr>
          <p:cNvSpPr/>
          <p:nvPr/>
        </p:nvSpPr>
        <p:spPr>
          <a:xfrm>
            <a:off x="9652599" y="1405858"/>
            <a:ext cx="2396924" cy="763362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Data theft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Ransomware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B99B5BD-33F1-323F-95FB-54D9BB367528}"/>
              </a:ext>
            </a:extLst>
          </p:cNvPr>
          <p:cNvSpPr/>
          <p:nvPr/>
        </p:nvSpPr>
        <p:spPr>
          <a:xfrm>
            <a:off x="9393887" y="1440857"/>
            <a:ext cx="1034579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Exfiltration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62929F0F-FB35-7B4E-CB4B-11A78FAB025C}"/>
              </a:ext>
            </a:extLst>
          </p:cNvPr>
          <p:cNvSpPr/>
          <p:nvPr/>
        </p:nvSpPr>
        <p:spPr>
          <a:xfrm>
            <a:off x="9393887" y="1631048"/>
            <a:ext cx="1034579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Impact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9C1BE9E-E1AA-39A7-9E84-32619AEEAC4C}"/>
              </a:ext>
            </a:extLst>
          </p:cNvPr>
          <p:cNvSpPr txBox="1"/>
          <p:nvPr/>
        </p:nvSpPr>
        <p:spPr>
          <a:xfrm>
            <a:off x="9347737" y="1832123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Profit!  😈</a:t>
            </a: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7775D9E-B4BF-040F-8888-7E709E854091}"/>
              </a:ext>
            </a:extLst>
          </p:cNvPr>
          <p:cNvSpPr/>
          <p:nvPr/>
        </p:nvSpPr>
        <p:spPr>
          <a:xfrm>
            <a:off x="8301096" y="1782102"/>
            <a:ext cx="1032468" cy="882303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203839 w 455861"/>
              <a:gd name="connsiteY0" fmla="*/ 84 h 869059"/>
              <a:gd name="connsiteX1" fmla="*/ 0 w 455861"/>
              <a:gd name="connsiteY1" fmla="*/ 869053 h 869059"/>
              <a:gd name="connsiteX0" fmla="*/ 311905 w 311905"/>
              <a:gd name="connsiteY0" fmla="*/ 3 h 868979"/>
              <a:gd name="connsiteX1" fmla="*/ 108066 w 311905"/>
              <a:gd name="connsiteY1" fmla="*/ 868972 h 868979"/>
              <a:gd name="connsiteX0" fmla="*/ 293058 w 293058"/>
              <a:gd name="connsiteY0" fmla="*/ 3 h 874421"/>
              <a:gd name="connsiteX1" fmla="*/ 138204 w 293058"/>
              <a:gd name="connsiteY1" fmla="*/ 874415 h 874421"/>
              <a:gd name="connsiteX0" fmla="*/ 790730 w 790730"/>
              <a:gd name="connsiteY0" fmla="*/ 3 h 874421"/>
              <a:gd name="connsiteX1" fmla="*/ 0 w 790730"/>
              <a:gd name="connsiteY1" fmla="*/ 874415 h 874421"/>
              <a:gd name="connsiteX0" fmla="*/ 1032468 w 1032468"/>
              <a:gd name="connsiteY0" fmla="*/ 3 h 882303"/>
              <a:gd name="connsiteX1" fmla="*/ 0 w 1032468"/>
              <a:gd name="connsiteY1" fmla="*/ 882297 h 88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2468" h="882303">
                <a:moveTo>
                  <a:pt x="1032468" y="3"/>
                </a:moveTo>
                <a:cubicBezTo>
                  <a:pt x="476594" y="-1837"/>
                  <a:pt x="5730" y="885162"/>
                  <a:pt x="0" y="88229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7C7DFD2-5816-25FC-709C-FE657076B2C8}"/>
              </a:ext>
            </a:extLst>
          </p:cNvPr>
          <p:cNvSpPr/>
          <p:nvPr/>
        </p:nvSpPr>
        <p:spPr>
          <a:xfrm>
            <a:off x="7621667" y="693532"/>
            <a:ext cx="830330" cy="196805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160296 w 420811"/>
              <a:gd name="connsiteY0" fmla="*/ 37 h 1957581"/>
              <a:gd name="connsiteX1" fmla="*/ 0 w 420811"/>
              <a:gd name="connsiteY1" fmla="*/ 1957578 h 1957581"/>
              <a:gd name="connsiteX0" fmla="*/ 375108 w 375108"/>
              <a:gd name="connsiteY0" fmla="*/ 2 h 1957546"/>
              <a:gd name="connsiteX1" fmla="*/ 214812 w 375108"/>
              <a:gd name="connsiteY1" fmla="*/ 1957543 h 1957546"/>
              <a:gd name="connsiteX0" fmla="*/ 830330 w 830330"/>
              <a:gd name="connsiteY0" fmla="*/ 2 h 1968056"/>
              <a:gd name="connsiteX1" fmla="*/ 0 w 830330"/>
              <a:gd name="connsiteY1" fmla="*/ 1968053 h 196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330" h="1968056">
                <a:moveTo>
                  <a:pt x="830330" y="2"/>
                </a:moveTo>
                <a:cubicBezTo>
                  <a:pt x="89399" y="-1839"/>
                  <a:pt x="5730" y="1970918"/>
                  <a:pt x="0" y="196805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65A61A73-66BE-DFDA-EB5C-121B26404C32}"/>
              </a:ext>
            </a:extLst>
          </p:cNvPr>
          <p:cNvSpPr/>
          <p:nvPr/>
        </p:nvSpPr>
        <p:spPr>
          <a:xfrm>
            <a:off x="7251864" y="2590800"/>
            <a:ext cx="728754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B347DEBA-E69D-F000-8BB4-ED6BEF32012E}"/>
              </a:ext>
            </a:extLst>
          </p:cNvPr>
          <p:cNvSpPr/>
          <p:nvPr/>
        </p:nvSpPr>
        <p:spPr>
          <a:xfrm flipH="1">
            <a:off x="1440195" y="1597342"/>
            <a:ext cx="3478606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Many developers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Public, security researchers, cybercrime communities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BD089A1-BCF8-BEBD-5231-9720D38F6AD1}"/>
              </a:ext>
            </a:extLst>
          </p:cNvPr>
          <p:cNvSpPr/>
          <p:nvPr/>
        </p:nvSpPr>
        <p:spPr>
          <a:xfrm flipH="1">
            <a:off x="2133725" y="165777"/>
            <a:ext cx="3560254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Race to compromise systems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Sometimes multiple threat actors on a system</a:t>
            </a:r>
          </a:p>
        </p:txBody>
      </p:sp>
      <p:sp>
        <p:nvSpPr>
          <p:cNvPr id="132" name="Explosion: 8 Points 131">
            <a:extLst>
              <a:ext uri="{FF2B5EF4-FFF2-40B4-BE49-F238E27FC236}">
                <a16:creationId xmlns:a16="http://schemas.microsoft.com/office/drawing/2014/main" id="{6E6E8351-F641-5B0F-6A45-A22C9E194BB0}"/>
              </a:ext>
            </a:extLst>
          </p:cNvPr>
          <p:cNvSpPr/>
          <p:nvPr/>
        </p:nvSpPr>
        <p:spPr>
          <a:xfrm>
            <a:off x="8139397" y="2528540"/>
            <a:ext cx="304800" cy="304795"/>
          </a:xfrm>
          <a:prstGeom prst="irregularSeal1">
            <a:avLst/>
          </a:prstGeom>
          <a:solidFill>
            <a:schemeClr val="bg1"/>
          </a:solidFill>
          <a:ln w="9525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0AD659-9E3B-EC36-F4F3-1D5F24059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98" y="2788678"/>
            <a:ext cx="2168602" cy="2168602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55CC844-D160-78A7-F3B1-8A15D01A4734}"/>
              </a:ext>
            </a:extLst>
          </p:cNvPr>
          <p:cNvSpPr/>
          <p:nvPr/>
        </p:nvSpPr>
        <p:spPr>
          <a:xfrm>
            <a:off x="5330302" y="3418458"/>
            <a:ext cx="4126999" cy="23138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203839 w 455861"/>
              <a:gd name="connsiteY0" fmla="*/ 84 h 869059"/>
              <a:gd name="connsiteX1" fmla="*/ 0 w 455861"/>
              <a:gd name="connsiteY1" fmla="*/ 869053 h 869059"/>
              <a:gd name="connsiteX0" fmla="*/ 311905 w 311905"/>
              <a:gd name="connsiteY0" fmla="*/ 3 h 868979"/>
              <a:gd name="connsiteX1" fmla="*/ 108066 w 311905"/>
              <a:gd name="connsiteY1" fmla="*/ 868972 h 868979"/>
              <a:gd name="connsiteX0" fmla="*/ 293058 w 293058"/>
              <a:gd name="connsiteY0" fmla="*/ 3 h 874421"/>
              <a:gd name="connsiteX1" fmla="*/ 138204 w 293058"/>
              <a:gd name="connsiteY1" fmla="*/ 874415 h 874421"/>
              <a:gd name="connsiteX0" fmla="*/ 790730 w 790730"/>
              <a:gd name="connsiteY0" fmla="*/ 3 h 874421"/>
              <a:gd name="connsiteX1" fmla="*/ 0 w 790730"/>
              <a:gd name="connsiteY1" fmla="*/ 874415 h 874421"/>
              <a:gd name="connsiteX0" fmla="*/ 1032468 w 1032468"/>
              <a:gd name="connsiteY0" fmla="*/ 3 h 882303"/>
              <a:gd name="connsiteX1" fmla="*/ 0 w 1032468"/>
              <a:gd name="connsiteY1" fmla="*/ 882297 h 882303"/>
              <a:gd name="connsiteX0" fmla="*/ 1275773 w 1275773"/>
              <a:gd name="connsiteY0" fmla="*/ 7 h 366296"/>
              <a:gd name="connsiteX1" fmla="*/ 0 w 1275773"/>
              <a:gd name="connsiteY1" fmla="*/ 366280 h 366296"/>
              <a:gd name="connsiteX0" fmla="*/ 1166152 w 1166152"/>
              <a:gd name="connsiteY0" fmla="*/ 748654 h 748654"/>
              <a:gd name="connsiteX1" fmla="*/ 0 w 1166152"/>
              <a:gd name="connsiteY1" fmla="*/ 0 h 748654"/>
              <a:gd name="connsiteX0" fmla="*/ 1166152 w 1166152"/>
              <a:gd name="connsiteY0" fmla="*/ 748654 h 748654"/>
              <a:gd name="connsiteX1" fmla="*/ 0 w 1166152"/>
              <a:gd name="connsiteY1" fmla="*/ 0 h 748654"/>
              <a:gd name="connsiteX0" fmla="*/ 2660742 w 2660742"/>
              <a:gd name="connsiteY0" fmla="*/ 550801 h 550801"/>
              <a:gd name="connsiteX1" fmla="*/ 0 w 2660742"/>
              <a:gd name="connsiteY1" fmla="*/ 0 h 550801"/>
              <a:gd name="connsiteX0" fmla="*/ 2660742 w 2660742"/>
              <a:gd name="connsiteY0" fmla="*/ 550801 h 550801"/>
              <a:gd name="connsiteX1" fmla="*/ 0 w 2660742"/>
              <a:gd name="connsiteY1" fmla="*/ 0 h 550801"/>
              <a:gd name="connsiteX0" fmla="*/ 2417437 w 2417437"/>
              <a:gd name="connsiteY0" fmla="*/ 762022 h 762022"/>
              <a:gd name="connsiteX1" fmla="*/ 0 w 2417437"/>
              <a:gd name="connsiteY1" fmla="*/ 0 h 762022"/>
              <a:gd name="connsiteX0" fmla="*/ 2417437 w 2417437"/>
              <a:gd name="connsiteY0" fmla="*/ 762022 h 762022"/>
              <a:gd name="connsiteX1" fmla="*/ 0 w 2417437"/>
              <a:gd name="connsiteY1" fmla="*/ 0 h 762022"/>
              <a:gd name="connsiteX0" fmla="*/ 4332807 w 4332807"/>
              <a:gd name="connsiteY0" fmla="*/ 4531 h 4531"/>
              <a:gd name="connsiteX1" fmla="*/ 0 w 4332807"/>
              <a:gd name="connsiteY1" fmla="*/ 0 h 4531"/>
              <a:gd name="connsiteX0" fmla="*/ 10000 w 10000"/>
              <a:gd name="connsiteY0" fmla="*/ 10000 h 507533"/>
              <a:gd name="connsiteX1" fmla="*/ 0 w 10000"/>
              <a:gd name="connsiteY1" fmla="*/ 0 h 507533"/>
              <a:gd name="connsiteX0" fmla="*/ 9525 w 9525"/>
              <a:gd name="connsiteY0" fmla="*/ 21942 h 510669"/>
              <a:gd name="connsiteX1" fmla="*/ 0 w 9525"/>
              <a:gd name="connsiteY1" fmla="*/ 0 h 51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510669">
                <a:moveTo>
                  <a:pt x="9525" y="21942"/>
                </a:moveTo>
                <a:cubicBezTo>
                  <a:pt x="6192" y="18609"/>
                  <a:pt x="985" y="1137764"/>
                  <a:pt x="0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EEABE06-7E61-C488-B337-E6EBDC9185C8}"/>
              </a:ext>
            </a:extLst>
          </p:cNvPr>
          <p:cNvSpPr/>
          <p:nvPr/>
        </p:nvSpPr>
        <p:spPr>
          <a:xfrm>
            <a:off x="7043549" y="2668351"/>
            <a:ext cx="2412494" cy="75955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203839 w 455861"/>
              <a:gd name="connsiteY0" fmla="*/ 84 h 869059"/>
              <a:gd name="connsiteX1" fmla="*/ 0 w 455861"/>
              <a:gd name="connsiteY1" fmla="*/ 869053 h 869059"/>
              <a:gd name="connsiteX0" fmla="*/ 311905 w 311905"/>
              <a:gd name="connsiteY0" fmla="*/ 3 h 868979"/>
              <a:gd name="connsiteX1" fmla="*/ 108066 w 311905"/>
              <a:gd name="connsiteY1" fmla="*/ 868972 h 868979"/>
              <a:gd name="connsiteX0" fmla="*/ 293058 w 293058"/>
              <a:gd name="connsiteY0" fmla="*/ 3 h 874421"/>
              <a:gd name="connsiteX1" fmla="*/ 138204 w 293058"/>
              <a:gd name="connsiteY1" fmla="*/ 874415 h 874421"/>
              <a:gd name="connsiteX0" fmla="*/ 790730 w 790730"/>
              <a:gd name="connsiteY0" fmla="*/ 3 h 874421"/>
              <a:gd name="connsiteX1" fmla="*/ 0 w 790730"/>
              <a:gd name="connsiteY1" fmla="*/ 874415 h 874421"/>
              <a:gd name="connsiteX0" fmla="*/ 1032468 w 1032468"/>
              <a:gd name="connsiteY0" fmla="*/ 3 h 882303"/>
              <a:gd name="connsiteX1" fmla="*/ 0 w 1032468"/>
              <a:gd name="connsiteY1" fmla="*/ 882297 h 882303"/>
              <a:gd name="connsiteX0" fmla="*/ 1275773 w 1275773"/>
              <a:gd name="connsiteY0" fmla="*/ 7 h 366296"/>
              <a:gd name="connsiteX1" fmla="*/ 0 w 1275773"/>
              <a:gd name="connsiteY1" fmla="*/ 366280 h 366296"/>
              <a:gd name="connsiteX0" fmla="*/ 1166152 w 1166152"/>
              <a:gd name="connsiteY0" fmla="*/ 748654 h 748654"/>
              <a:gd name="connsiteX1" fmla="*/ 0 w 1166152"/>
              <a:gd name="connsiteY1" fmla="*/ 0 h 748654"/>
              <a:gd name="connsiteX0" fmla="*/ 1166152 w 1166152"/>
              <a:gd name="connsiteY0" fmla="*/ 748654 h 748654"/>
              <a:gd name="connsiteX1" fmla="*/ 0 w 1166152"/>
              <a:gd name="connsiteY1" fmla="*/ 0 h 748654"/>
              <a:gd name="connsiteX0" fmla="*/ 2660742 w 2660742"/>
              <a:gd name="connsiteY0" fmla="*/ 550801 h 550801"/>
              <a:gd name="connsiteX1" fmla="*/ 0 w 2660742"/>
              <a:gd name="connsiteY1" fmla="*/ 0 h 550801"/>
              <a:gd name="connsiteX0" fmla="*/ 2660742 w 2660742"/>
              <a:gd name="connsiteY0" fmla="*/ 550801 h 550801"/>
              <a:gd name="connsiteX1" fmla="*/ 0 w 2660742"/>
              <a:gd name="connsiteY1" fmla="*/ 0 h 550801"/>
              <a:gd name="connsiteX0" fmla="*/ 2417437 w 2417437"/>
              <a:gd name="connsiteY0" fmla="*/ 762022 h 762022"/>
              <a:gd name="connsiteX1" fmla="*/ 0 w 2417437"/>
              <a:gd name="connsiteY1" fmla="*/ 0 h 762022"/>
              <a:gd name="connsiteX0" fmla="*/ 2417437 w 2417437"/>
              <a:gd name="connsiteY0" fmla="*/ 762022 h 762022"/>
              <a:gd name="connsiteX1" fmla="*/ 0 w 2417437"/>
              <a:gd name="connsiteY1" fmla="*/ 0 h 762022"/>
              <a:gd name="connsiteX0" fmla="*/ 2501463 w 2501463"/>
              <a:gd name="connsiteY0" fmla="*/ 428390 h 428390"/>
              <a:gd name="connsiteX1" fmla="*/ 0 w 2501463"/>
              <a:gd name="connsiteY1" fmla="*/ 0 h 428390"/>
              <a:gd name="connsiteX0" fmla="*/ 2417437 w 2417437"/>
              <a:gd name="connsiteY0" fmla="*/ 757080 h 757080"/>
              <a:gd name="connsiteX1" fmla="*/ 0 w 2417437"/>
              <a:gd name="connsiteY1" fmla="*/ 0 h 757080"/>
              <a:gd name="connsiteX0" fmla="*/ 2412494 w 2412494"/>
              <a:gd name="connsiteY0" fmla="*/ 759552 h 759552"/>
              <a:gd name="connsiteX1" fmla="*/ 0 w 2412494"/>
              <a:gd name="connsiteY1" fmla="*/ 0 h 7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2494" h="759552">
                <a:moveTo>
                  <a:pt x="2412494" y="759552"/>
                </a:moveTo>
                <a:cubicBezTo>
                  <a:pt x="281819" y="755037"/>
                  <a:pt x="5730" y="2865"/>
                  <a:pt x="0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7552213-5191-F0F0-0ACF-B3EAC21A72E6}"/>
              </a:ext>
            </a:extLst>
          </p:cNvPr>
          <p:cNvSpPr/>
          <p:nvPr/>
        </p:nvSpPr>
        <p:spPr>
          <a:xfrm>
            <a:off x="8287622" y="2678770"/>
            <a:ext cx="1166152" cy="74865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203839 w 455861"/>
              <a:gd name="connsiteY0" fmla="*/ 84 h 869059"/>
              <a:gd name="connsiteX1" fmla="*/ 0 w 455861"/>
              <a:gd name="connsiteY1" fmla="*/ 869053 h 869059"/>
              <a:gd name="connsiteX0" fmla="*/ 311905 w 311905"/>
              <a:gd name="connsiteY0" fmla="*/ 3 h 868979"/>
              <a:gd name="connsiteX1" fmla="*/ 108066 w 311905"/>
              <a:gd name="connsiteY1" fmla="*/ 868972 h 868979"/>
              <a:gd name="connsiteX0" fmla="*/ 293058 w 293058"/>
              <a:gd name="connsiteY0" fmla="*/ 3 h 874421"/>
              <a:gd name="connsiteX1" fmla="*/ 138204 w 293058"/>
              <a:gd name="connsiteY1" fmla="*/ 874415 h 874421"/>
              <a:gd name="connsiteX0" fmla="*/ 790730 w 790730"/>
              <a:gd name="connsiteY0" fmla="*/ 3 h 874421"/>
              <a:gd name="connsiteX1" fmla="*/ 0 w 790730"/>
              <a:gd name="connsiteY1" fmla="*/ 874415 h 874421"/>
              <a:gd name="connsiteX0" fmla="*/ 1032468 w 1032468"/>
              <a:gd name="connsiteY0" fmla="*/ 3 h 882303"/>
              <a:gd name="connsiteX1" fmla="*/ 0 w 1032468"/>
              <a:gd name="connsiteY1" fmla="*/ 882297 h 882303"/>
              <a:gd name="connsiteX0" fmla="*/ 1275773 w 1275773"/>
              <a:gd name="connsiteY0" fmla="*/ 7 h 366296"/>
              <a:gd name="connsiteX1" fmla="*/ 0 w 1275773"/>
              <a:gd name="connsiteY1" fmla="*/ 366280 h 366296"/>
              <a:gd name="connsiteX0" fmla="*/ 1166152 w 1166152"/>
              <a:gd name="connsiteY0" fmla="*/ 748654 h 748654"/>
              <a:gd name="connsiteX1" fmla="*/ 0 w 1166152"/>
              <a:gd name="connsiteY1" fmla="*/ 0 h 748654"/>
              <a:gd name="connsiteX0" fmla="*/ 1166152 w 1166152"/>
              <a:gd name="connsiteY0" fmla="*/ 748654 h 748654"/>
              <a:gd name="connsiteX1" fmla="*/ 0 w 1166152"/>
              <a:gd name="connsiteY1" fmla="*/ 0 h 74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6152" h="748654">
                <a:moveTo>
                  <a:pt x="1166152" y="748654"/>
                </a:moveTo>
                <a:cubicBezTo>
                  <a:pt x="326867" y="744140"/>
                  <a:pt x="5730" y="2865"/>
                  <a:pt x="0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5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AAA2142-4C2B-E643-23B2-6553083E8B07}"/>
              </a:ext>
            </a:extLst>
          </p:cNvPr>
          <p:cNvSpPr/>
          <p:nvPr/>
        </p:nvSpPr>
        <p:spPr>
          <a:xfrm>
            <a:off x="3133670" y="3431264"/>
            <a:ext cx="2859877" cy="183052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2249411 w 2249411"/>
              <a:gd name="connsiteY0" fmla="*/ 1825328 h 1825332"/>
              <a:gd name="connsiteX1" fmla="*/ 0 w 2249411"/>
              <a:gd name="connsiteY1" fmla="*/ 0 h 1825332"/>
              <a:gd name="connsiteX0" fmla="*/ 2249411 w 2249411"/>
              <a:gd name="connsiteY0" fmla="*/ 1825328 h 1825328"/>
              <a:gd name="connsiteX1" fmla="*/ 0 w 2249411"/>
              <a:gd name="connsiteY1" fmla="*/ 0 h 1825328"/>
              <a:gd name="connsiteX0" fmla="*/ 1366028 w 1366028"/>
              <a:gd name="connsiteY0" fmla="*/ 1827926 h 1827926"/>
              <a:gd name="connsiteX1" fmla="*/ 116742 w 1366028"/>
              <a:gd name="connsiteY1" fmla="*/ 0 h 1827926"/>
              <a:gd name="connsiteX0" fmla="*/ 2943004 w 2943004"/>
              <a:gd name="connsiteY0" fmla="*/ 1827926 h 1827926"/>
              <a:gd name="connsiteX1" fmla="*/ 0 w 2943004"/>
              <a:gd name="connsiteY1" fmla="*/ 0 h 1827926"/>
              <a:gd name="connsiteX0" fmla="*/ 2859877 w 2859877"/>
              <a:gd name="connsiteY0" fmla="*/ 1830524 h 1830524"/>
              <a:gd name="connsiteX1" fmla="*/ 0 w 2859877"/>
              <a:gd name="connsiteY1" fmla="*/ 0 h 18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9877" h="1830524">
                <a:moveTo>
                  <a:pt x="2859877" y="1830524"/>
                </a:moveTo>
                <a:cubicBezTo>
                  <a:pt x="920872" y="1827097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D8135A-53D5-9230-F64A-FE1950B67C34}"/>
              </a:ext>
            </a:extLst>
          </p:cNvPr>
          <p:cNvSpPr/>
          <p:nvPr/>
        </p:nvSpPr>
        <p:spPr>
          <a:xfrm>
            <a:off x="3185099" y="3696976"/>
            <a:ext cx="728753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582F7FC-AC7A-1D0D-2A01-F09C6448DBE5}"/>
              </a:ext>
            </a:extLst>
          </p:cNvPr>
          <p:cNvSpPr/>
          <p:nvPr/>
        </p:nvSpPr>
        <p:spPr>
          <a:xfrm>
            <a:off x="4721635" y="3430340"/>
            <a:ext cx="2646453" cy="64213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500687 w 1500687"/>
              <a:gd name="connsiteY0" fmla="*/ 638616 h 638627"/>
              <a:gd name="connsiteX1" fmla="*/ 0 w 1500687"/>
              <a:gd name="connsiteY1" fmla="*/ 0 h 638627"/>
              <a:gd name="connsiteX0" fmla="*/ 3116473 w 3116473"/>
              <a:gd name="connsiteY0" fmla="*/ 646409 h 646420"/>
              <a:gd name="connsiteX1" fmla="*/ 0 w 3116473"/>
              <a:gd name="connsiteY1" fmla="*/ 0 h 646420"/>
              <a:gd name="connsiteX0" fmla="*/ 3116811 w 3116811"/>
              <a:gd name="connsiteY0" fmla="*/ 646409 h 646446"/>
              <a:gd name="connsiteX1" fmla="*/ 338 w 3116811"/>
              <a:gd name="connsiteY1" fmla="*/ 0 h 646446"/>
              <a:gd name="connsiteX0" fmla="*/ 2899446 w 2899446"/>
              <a:gd name="connsiteY0" fmla="*/ 635727 h 635765"/>
              <a:gd name="connsiteX1" fmla="*/ 13710 w 2899446"/>
              <a:gd name="connsiteY1" fmla="*/ 0 h 635765"/>
              <a:gd name="connsiteX0" fmla="*/ 2867000 w 2867000"/>
              <a:gd name="connsiteY0" fmla="*/ 635727 h 635765"/>
              <a:gd name="connsiteX1" fmla="*/ 17584 w 2867000"/>
              <a:gd name="connsiteY1" fmla="*/ 0 h 635765"/>
              <a:gd name="connsiteX0" fmla="*/ 2695133 w 2695133"/>
              <a:gd name="connsiteY0" fmla="*/ 642136 h 642174"/>
              <a:gd name="connsiteX1" fmla="*/ 48680 w 2695133"/>
              <a:gd name="connsiteY1" fmla="*/ 0 h 642174"/>
              <a:gd name="connsiteX0" fmla="*/ 2646453 w 2646453"/>
              <a:gd name="connsiteY0" fmla="*/ 642136 h 642136"/>
              <a:gd name="connsiteX1" fmla="*/ 0 w 2646453"/>
              <a:gd name="connsiteY1" fmla="*/ 0 h 64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6453" h="642136">
                <a:moveTo>
                  <a:pt x="2646453" y="642136"/>
                </a:moveTo>
                <a:cubicBezTo>
                  <a:pt x="-32078" y="637202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D1AF39-AB25-9F5F-7169-2479694E651C}"/>
              </a:ext>
            </a:extLst>
          </p:cNvPr>
          <p:cNvSpPr/>
          <p:nvPr/>
        </p:nvSpPr>
        <p:spPr>
          <a:xfrm>
            <a:off x="4267200" y="3696976"/>
            <a:ext cx="2339260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C5A9B0-D44E-D32F-31D8-1A58ACC25BF9}"/>
              </a:ext>
            </a:extLst>
          </p:cNvPr>
          <p:cNvCxnSpPr>
            <a:cxnSpLocks/>
          </p:cNvCxnSpPr>
          <p:nvPr/>
        </p:nvCxnSpPr>
        <p:spPr>
          <a:xfrm>
            <a:off x="2819400" y="3227885"/>
            <a:ext cx="2976877" cy="0"/>
          </a:xfrm>
          <a:prstGeom prst="line">
            <a:avLst/>
          </a:prstGeom>
          <a:ln w="25400">
            <a:solidFill>
              <a:srgbClr val="10335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FD0FF8B-8D62-BCCC-D430-A7183744EF50}"/>
              </a:ext>
            </a:extLst>
          </p:cNvPr>
          <p:cNvSpPr txBox="1"/>
          <p:nvPr/>
        </p:nvSpPr>
        <p:spPr>
          <a:xfrm>
            <a:off x="3930973" y="3075485"/>
            <a:ext cx="7537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Months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762000" y="5181591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Find vulnerabilities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develop exploits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D30403-2758-39AB-01CA-7CB0A9CF3809}"/>
              </a:ext>
            </a:extLst>
          </p:cNvPr>
          <p:cNvSpPr/>
          <p:nvPr/>
        </p:nvSpPr>
        <p:spPr>
          <a:xfrm>
            <a:off x="1591020" y="5181591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Zero-day development: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research, buy, steal, …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 patches available  😉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829044" y="5199805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7D48D5-5E9A-411E-BFEC-C2BB0789A500}"/>
              </a:ext>
            </a:extLst>
          </p:cNvPr>
          <p:cNvGrpSpPr/>
          <p:nvPr/>
        </p:nvGrpSpPr>
        <p:grpSpPr>
          <a:xfrm>
            <a:off x="1410729" y="4467439"/>
            <a:ext cx="2396924" cy="609591"/>
            <a:chOff x="3059238" y="1143000"/>
            <a:chExt cx="2396924" cy="6095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7D1523-FC54-6723-22B0-B796C9F9FC9F}"/>
                </a:ext>
              </a:extLst>
            </p:cNvPr>
            <p:cNvSpPr/>
            <p:nvPr/>
          </p:nvSpPr>
          <p:spPr>
            <a:xfrm>
              <a:off x="3059238" y="1143000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Scan internet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8BAD481-0F6B-BA28-A8C9-62AD386B6CBD}"/>
                </a:ext>
              </a:extLst>
            </p:cNvPr>
            <p:cNvSpPr/>
            <p:nvPr/>
          </p:nvSpPr>
          <p:spPr>
            <a:xfrm>
              <a:off x="3126282" y="1161214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A7DCC9-C4D9-70C6-195B-476C043EBA40}"/>
              </a:ext>
            </a:extLst>
          </p:cNvPr>
          <p:cNvSpPr/>
          <p:nvPr/>
        </p:nvSpPr>
        <p:spPr>
          <a:xfrm>
            <a:off x="2032864" y="3749058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Gain initial access by exploiting vulnerable device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54529D-4824-6611-6ED0-312D0C51B802}"/>
              </a:ext>
            </a:extLst>
          </p:cNvPr>
          <p:cNvSpPr/>
          <p:nvPr/>
        </p:nvSpPr>
        <p:spPr>
          <a:xfrm>
            <a:off x="3077963" y="3749058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Location of edge devices makes them ideal stepping stone into network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E8F7FD9-949F-98C7-24AD-442AC01C1C92}"/>
              </a:ext>
            </a:extLst>
          </p:cNvPr>
          <p:cNvSpPr/>
          <p:nvPr/>
        </p:nvSpPr>
        <p:spPr>
          <a:xfrm>
            <a:off x="2099908" y="37672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985A0-1CE4-215B-EACC-436ECC0A2D79}"/>
              </a:ext>
            </a:extLst>
          </p:cNvPr>
          <p:cNvGrpSpPr/>
          <p:nvPr/>
        </p:nvGrpSpPr>
        <p:grpSpPr>
          <a:xfrm>
            <a:off x="7371333" y="3756386"/>
            <a:ext cx="2396924" cy="609591"/>
            <a:chOff x="7755683" y="3749057"/>
            <a:chExt cx="2396924" cy="60959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68D4B9A-C04D-1B77-2AAF-A7A6B29DE602}"/>
                </a:ext>
              </a:extLst>
            </p:cNvPr>
            <p:cNvSpPr/>
            <p:nvPr/>
          </p:nvSpPr>
          <p:spPr>
            <a:xfrm>
              <a:off x="7755683" y="3749057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Espionage, data theft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767D678-5ACC-03B6-128E-FBC42E7A0141}"/>
                </a:ext>
              </a:extLst>
            </p:cNvPr>
            <p:cNvSpPr/>
            <p:nvPr/>
          </p:nvSpPr>
          <p:spPr>
            <a:xfrm>
              <a:off x="7851950" y="3773472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Exfiltration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EE6681-5C27-5BA9-71C4-61EB3AE537D1}"/>
              </a:ext>
            </a:extLst>
          </p:cNvPr>
          <p:cNvSpPr/>
          <p:nvPr/>
        </p:nvSpPr>
        <p:spPr>
          <a:xfrm>
            <a:off x="5999845" y="4689401"/>
            <a:ext cx="2396924" cy="1132459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721DB5-3392-CA4F-49BE-A4D188FF565C}"/>
              </a:ext>
            </a:extLst>
          </p:cNvPr>
          <p:cNvSpPr/>
          <p:nvPr/>
        </p:nvSpPr>
        <p:spPr>
          <a:xfrm>
            <a:off x="7059724" y="4689401"/>
            <a:ext cx="2978941" cy="1132456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Stealthy attacks, living-off-the-land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Custom tools and techniques to avoid 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EE7CD-DBB1-BCB6-458C-2A54277236F2}"/>
              </a:ext>
            </a:extLst>
          </p:cNvPr>
          <p:cNvSpPr/>
          <p:nvPr/>
        </p:nvSpPr>
        <p:spPr>
          <a:xfrm>
            <a:off x="6066889" y="4724400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C4EA5-A220-7E96-DFC2-DE02AE6A9172}"/>
              </a:ext>
            </a:extLst>
          </p:cNvPr>
          <p:cNvSpPr/>
          <p:nvPr/>
        </p:nvSpPr>
        <p:spPr>
          <a:xfrm>
            <a:off x="6066889" y="49145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Discovery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22190F-E129-3711-E2E2-903CA3E41951}"/>
              </a:ext>
            </a:extLst>
          </p:cNvPr>
          <p:cNvSpPr/>
          <p:nvPr/>
        </p:nvSpPr>
        <p:spPr>
          <a:xfrm>
            <a:off x="6066889" y="510478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Privilege escalation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904D24-993C-FCF8-EDE3-0F170DE9A382}"/>
              </a:ext>
            </a:extLst>
          </p:cNvPr>
          <p:cNvCxnSpPr>
            <a:cxnSpLocks/>
          </p:cNvCxnSpPr>
          <p:nvPr/>
        </p:nvCxnSpPr>
        <p:spPr>
          <a:xfrm>
            <a:off x="2542228" y="3429000"/>
            <a:ext cx="3325172" cy="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621FFA-0ADB-F71F-FC6A-446B4C355EF1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1932628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5943B7-0BE1-6531-16B1-9FD6B7867B04}"/>
              </a:ext>
            </a:extLst>
          </p:cNvPr>
          <p:cNvCxnSpPr>
            <a:cxnSpLocks/>
          </p:cNvCxnSpPr>
          <p:nvPr/>
        </p:nvCxnSpPr>
        <p:spPr>
          <a:xfrm>
            <a:off x="7194325" y="2468862"/>
            <a:ext cx="1397876" cy="0"/>
          </a:xfrm>
          <a:prstGeom prst="line">
            <a:avLst/>
          </a:prstGeom>
          <a:ln w="25400">
            <a:solidFill>
              <a:srgbClr val="10335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5F5B5FE-DDD5-BC55-BB22-E6B7D07B8F5E}"/>
              </a:ext>
            </a:extLst>
          </p:cNvPr>
          <p:cNvSpPr txBox="1"/>
          <p:nvPr/>
        </p:nvSpPr>
        <p:spPr>
          <a:xfrm>
            <a:off x="7575988" y="2316462"/>
            <a:ext cx="6345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Days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8D63292-5315-6097-F96A-1EEBFB188291}"/>
              </a:ext>
            </a:extLst>
          </p:cNvPr>
          <p:cNvCxnSpPr>
            <a:cxnSpLocks/>
          </p:cNvCxnSpPr>
          <p:nvPr/>
        </p:nvCxnSpPr>
        <p:spPr>
          <a:xfrm>
            <a:off x="7044559" y="2667000"/>
            <a:ext cx="1256537" cy="0"/>
          </a:xfrm>
          <a:prstGeom prst="line">
            <a:avLst/>
          </a:prstGeom>
          <a:ln w="762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55B77B9-B701-9477-9D8B-1BF976826EA5}"/>
              </a:ext>
            </a:extLst>
          </p:cNvPr>
          <p:cNvSpPr/>
          <p:nvPr/>
        </p:nvSpPr>
        <p:spPr>
          <a:xfrm>
            <a:off x="6066889" y="5294973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Lateral movement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36EADF-485D-4A7D-D766-D631E8F485B3}"/>
              </a:ext>
            </a:extLst>
          </p:cNvPr>
          <p:cNvSpPr txBox="1"/>
          <p:nvPr/>
        </p:nvSpPr>
        <p:spPr>
          <a:xfrm>
            <a:off x="6020739" y="548342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Pivot into target network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7433675-D660-0898-F66D-80F9A277311F}"/>
              </a:ext>
            </a:extLst>
          </p:cNvPr>
          <p:cNvSpPr/>
          <p:nvPr/>
        </p:nvSpPr>
        <p:spPr>
          <a:xfrm>
            <a:off x="360140" y="3431140"/>
            <a:ext cx="388704" cy="207604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388704 w 388704"/>
              <a:gd name="connsiteY0" fmla="*/ 2076042 h 2076045"/>
              <a:gd name="connsiteX1" fmla="*/ 249584 w 388704"/>
              <a:gd name="connsiteY1" fmla="*/ 0 h 20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8704" h="2076045">
                <a:moveTo>
                  <a:pt x="388704" y="2076042"/>
                </a:moveTo>
                <a:cubicBezTo>
                  <a:pt x="-399078" y="2079193"/>
                  <a:pt x="255314" y="2865"/>
                  <a:pt x="249584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71EBFE-CDCA-D606-E5E4-0F9393A6DBA1}"/>
              </a:ext>
            </a:extLst>
          </p:cNvPr>
          <p:cNvSpPr/>
          <p:nvPr/>
        </p:nvSpPr>
        <p:spPr>
          <a:xfrm>
            <a:off x="5334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E6DBB3-4CDB-E268-A90B-4CA89D959196}"/>
              </a:ext>
            </a:extLst>
          </p:cNvPr>
          <p:cNvSpPr/>
          <p:nvPr/>
        </p:nvSpPr>
        <p:spPr>
          <a:xfrm>
            <a:off x="1115119" y="3431263"/>
            <a:ext cx="517702" cy="1380599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702" h="1380599">
                <a:moveTo>
                  <a:pt x="300538" y="1380594"/>
                </a:moveTo>
                <a:cubicBezTo>
                  <a:pt x="-487244" y="1383745"/>
                  <a:pt x="523408" y="2865"/>
                  <a:pt x="51767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30F197F-0246-1AE8-A45B-666A74D6E0E7}"/>
              </a:ext>
            </a:extLst>
          </p:cNvPr>
          <p:cNvSpPr/>
          <p:nvPr/>
        </p:nvSpPr>
        <p:spPr>
          <a:xfrm>
            <a:off x="156631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713DEB8-A01F-4A20-B09F-07791F6149CF}"/>
              </a:ext>
            </a:extLst>
          </p:cNvPr>
          <p:cNvSpPr/>
          <p:nvPr/>
        </p:nvSpPr>
        <p:spPr>
          <a:xfrm>
            <a:off x="1800217" y="3431139"/>
            <a:ext cx="747926" cy="642530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607192 w 607192"/>
              <a:gd name="connsiteY0" fmla="*/ 642530 h 642541"/>
              <a:gd name="connsiteX1" fmla="*/ 20397 w 607192"/>
              <a:gd name="connsiteY1" fmla="*/ 0 h 642541"/>
              <a:gd name="connsiteX0" fmla="*/ 399836 w 399836"/>
              <a:gd name="connsiteY0" fmla="*/ 642530 h 642541"/>
              <a:gd name="connsiteX1" fmla="*/ 226698 w 399836"/>
              <a:gd name="connsiteY1" fmla="*/ 0 h 642541"/>
              <a:gd name="connsiteX0" fmla="*/ 240122 w 240122"/>
              <a:gd name="connsiteY0" fmla="*/ 642530 h 642541"/>
              <a:gd name="connsiteX1" fmla="*/ 66984 w 240122"/>
              <a:gd name="connsiteY1" fmla="*/ 0 h 642541"/>
              <a:gd name="connsiteX0" fmla="*/ 105151 w 620437"/>
              <a:gd name="connsiteY0" fmla="*/ 642530 h 642541"/>
              <a:gd name="connsiteX1" fmla="*/ 620411 w 620437"/>
              <a:gd name="connsiteY1" fmla="*/ 0 h 642541"/>
              <a:gd name="connsiteX0" fmla="*/ 198059 w 713339"/>
              <a:gd name="connsiteY0" fmla="*/ 642530 h 642530"/>
              <a:gd name="connsiteX1" fmla="*/ 713319 w 713339"/>
              <a:gd name="connsiteY1" fmla="*/ 0 h 642530"/>
              <a:gd name="connsiteX0" fmla="*/ 232647 w 747926"/>
              <a:gd name="connsiteY0" fmla="*/ 642530 h 642530"/>
              <a:gd name="connsiteX1" fmla="*/ 747907 w 747926"/>
              <a:gd name="connsiteY1" fmla="*/ 0 h 64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7926" h="642530">
                <a:moveTo>
                  <a:pt x="232647" y="642530"/>
                </a:moveTo>
                <a:cubicBezTo>
                  <a:pt x="-506891" y="310574"/>
                  <a:pt x="753637" y="2865"/>
                  <a:pt x="747907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2CFDFF7-F8BE-2085-8833-C32E87F5B873}"/>
              </a:ext>
            </a:extLst>
          </p:cNvPr>
          <p:cNvSpPr/>
          <p:nvPr/>
        </p:nvSpPr>
        <p:spPr>
          <a:xfrm>
            <a:off x="2486573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995A39-D0CE-2737-F752-AC1229B28083}"/>
              </a:ext>
            </a:extLst>
          </p:cNvPr>
          <p:cNvSpPr/>
          <p:nvPr/>
        </p:nvSpPr>
        <p:spPr>
          <a:xfrm>
            <a:off x="3615533" y="3347956"/>
            <a:ext cx="2251275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D6AA97D-B1F5-0DE6-3716-C0C76A670733}"/>
              </a:ext>
            </a:extLst>
          </p:cNvPr>
          <p:cNvSpPr/>
          <p:nvPr/>
        </p:nvSpPr>
        <p:spPr>
          <a:xfrm>
            <a:off x="4074618" y="2419054"/>
            <a:ext cx="1757404" cy="524385"/>
          </a:xfrm>
          <a:prstGeom prst="wedgeEllipseCallout">
            <a:avLst>
              <a:gd name="adj1" fmla="val 62153"/>
              <a:gd name="adj2" fmla="val 72536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Public CVE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E34320A-23A3-648F-8C35-3DE92C736562}"/>
              </a:ext>
            </a:extLst>
          </p:cNvPr>
          <p:cNvSpPr/>
          <p:nvPr/>
        </p:nvSpPr>
        <p:spPr>
          <a:xfrm>
            <a:off x="5868276" y="2666846"/>
            <a:ext cx="462695" cy="762153"/>
          </a:xfrm>
          <a:custGeom>
            <a:avLst/>
            <a:gdLst>
              <a:gd name="connsiteX0" fmla="*/ 0 w 364358"/>
              <a:gd name="connsiteY0" fmla="*/ 31531 h 59784"/>
              <a:gd name="connsiteX1" fmla="*/ 364358 w 364358"/>
              <a:gd name="connsiteY1" fmla="*/ 0 h 59784"/>
              <a:gd name="connsiteX0" fmla="*/ 0 w 437930"/>
              <a:gd name="connsiteY0" fmla="*/ 760248 h 761100"/>
              <a:gd name="connsiteX1" fmla="*/ 437930 w 437930"/>
              <a:gd name="connsiteY1" fmla="*/ 0 h 761100"/>
              <a:gd name="connsiteX0" fmla="*/ 0 w 437930"/>
              <a:gd name="connsiteY0" fmla="*/ 760248 h 761012"/>
              <a:gd name="connsiteX1" fmla="*/ 437930 w 437930"/>
              <a:gd name="connsiteY1" fmla="*/ 0 h 761012"/>
              <a:gd name="connsiteX0" fmla="*/ 0 w 437930"/>
              <a:gd name="connsiteY0" fmla="*/ 760248 h 760248"/>
              <a:gd name="connsiteX1" fmla="*/ 437930 w 437930"/>
              <a:gd name="connsiteY1" fmla="*/ 0 h 760248"/>
              <a:gd name="connsiteX0" fmla="*/ 0 w 437930"/>
              <a:gd name="connsiteY0" fmla="*/ 760248 h 760248"/>
              <a:gd name="connsiteX1" fmla="*/ 437930 w 437930"/>
              <a:gd name="connsiteY1" fmla="*/ 0 h 760248"/>
              <a:gd name="connsiteX0" fmla="*/ 0 w 455075"/>
              <a:gd name="connsiteY0" fmla="*/ 765963 h 765963"/>
              <a:gd name="connsiteX1" fmla="*/ 455075 w 455075"/>
              <a:gd name="connsiteY1" fmla="*/ 0 h 765963"/>
              <a:gd name="connsiteX0" fmla="*/ 0 w 453170"/>
              <a:gd name="connsiteY0" fmla="*/ 758343 h 758343"/>
              <a:gd name="connsiteX1" fmla="*/ 453170 w 453170"/>
              <a:gd name="connsiteY1" fmla="*/ 0 h 758343"/>
              <a:gd name="connsiteX0" fmla="*/ 0 w 455075"/>
              <a:gd name="connsiteY0" fmla="*/ 765963 h 765963"/>
              <a:gd name="connsiteX1" fmla="*/ 455075 w 455075"/>
              <a:gd name="connsiteY1" fmla="*/ 0 h 765963"/>
              <a:gd name="connsiteX0" fmla="*/ 0 w 464600"/>
              <a:gd name="connsiteY0" fmla="*/ 802158 h 802158"/>
              <a:gd name="connsiteX1" fmla="*/ 464600 w 464600"/>
              <a:gd name="connsiteY1" fmla="*/ 0 h 802158"/>
              <a:gd name="connsiteX0" fmla="*/ 0 w 462695"/>
              <a:gd name="connsiteY0" fmla="*/ 767868 h 767868"/>
              <a:gd name="connsiteX1" fmla="*/ 462695 w 462695"/>
              <a:gd name="connsiteY1" fmla="*/ 0 h 767868"/>
              <a:gd name="connsiteX0" fmla="*/ 0 w 466505"/>
              <a:gd name="connsiteY0" fmla="*/ 817398 h 817398"/>
              <a:gd name="connsiteX1" fmla="*/ 466505 w 466505"/>
              <a:gd name="connsiteY1" fmla="*/ 0 h 817398"/>
              <a:gd name="connsiteX0" fmla="*/ 0 w 462695"/>
              <a:gd name="connsiteY0" fmla="*/ 762153 h 762153"/>
              <a:gd name="connsiteX1" fmla="*/ 462695 w 462695"/>
              <a:gd name="connsiteY1" fmla="*/ 0 h 7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2695" h="762153">
                <a:moveTo>
                  <a:pt x="0" y="762153"/>
                </a:moveTo>
                <a:cubicBezTo>
                  <a:pt x="306843" y="759233"/>
                  <a:pt x="172492" y="1168"/>
                  <a:pt x="462695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57D7A0-BED6-3CDB-55B1-775B0BF42FD9}"/>
              </a:ext>
            </a:extLst>
          </p:cNvPr>
          <p:cNvSpPr/>
          <p:nvPr/>
        </p:nvSpPr>
        <p:spPr>
          <a:xfrm>
            <a:off x="2760040" y="3347956"/>
            <a:ext cx="728754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3D4DD81-A287-0DF9-4741-8A4D04618965}"/>
              </a:ext>
            </a:extLst>
          </p:cNvPr>
          <p:cNvGrpSpPr/>
          <p:nvPr/>
        </p:nvGrpSpPr>
        <p:grpSpPr>
          <a:xfrm>
            <a:off x="3109085" y="1597781"/>
            <a:ext cx="2395892" cy="609591"/>
            <a:chOff x="3109085" y="1597781"/>
            <a:chExt cx="2395892" cy="60959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59145B6-E163-00D5-4075-E0B203AB05C1}"/>
                </a:ext>
              </a:extLst>
            </p:cNvPr>
            <p:cNvSpPr/>
            <p:nvPr/>
          </p:nvSpPr>
          <p:spPr>
            <a:xfrm>
              <a:off x="3832892" y="1619306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Resource development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1F2CABB-12DF-B357-F5CA-1F8A72B3C9D4}"/>
                </a:ext>
              </a:extLst>
            </p:cNvPr>
            <p:cNvSpPr/>
            <p:nvPr/>
          </p:nvSpPr>
          <p:spPr>
            <a:xfrm flipH="1">
              <a:off x="3109085" y="1597781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Race to develop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exploits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3D982C-BED4-EE4C-3468-5A5D73E7F031}"/>
              </a:ext>
            </a:extLst>
          </p:cNvPr>
          <p:cNvGrpSpPr/>
          <p:nvPr/>
        </p:nvGrpSpPr>
        <p:grpSpPr>
          <a:xfrm>
            <a:off x="3597655" y="875090"/>
            <a:ext cx="2395892" cy="609591"/>
            <a:chOff x="3597655" y="881515"/>
            <a:chExt cx="2395892" cy="60959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F839456-0C4C-4D9E-E285-3EF905A79364}"/>
                </a:ext>
              </a:extLst>
            </p:cNvPr>
            <p:cNvSpPr/>
            <p:nvPr/>
          </p:nvSpPr>
          <p:spPr>
            <a:xfrm>
              <a:off x="4321462" y="903040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AF5D618-B788-9ABA-9AE0-F84DBC2B330B}"/>
                </a:ext>
              </a:extLst>
            </p:cNvPr>
            <p:cNvSpPr/>
            <p:nvPr/>
          </p:nvSpPr>
          <p:spPr>
            <a:xfrm flipH="1">
              <a:off x="3597655" y="881515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Mass scanning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394A1A6-35FF-A94F-7197-14654BF3C649}"/>
              </a:ext>
            </a:extLst>
          </p:cNvPr>
          <p:cNvGrpSpPr/>
          <p:nvPr/>
        </p:nvGrpSpPr>
        <p:grpSpPr>
          <a:xfrm>
            <a:off x="4048977" y="152400"/>
            <a:ext cx="2395892" cy="609591"/>
            <a:chOff x="4048977" y="152400"/>
            <a:chExt cx="2395892" cy="609591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47B36853-2399-7B93-A130-8E65C9A8CF13}"/>
                </a:ext>
              </a:extLst>
            </p:cNvPr>
            <p:cNvSpPr/>
            <p:nvPr/>
          </p:nvSpPr>
          <p:spPr>
            <a:xfrm>
              <a:off x="4772784" y="173925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Initial access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408D899-5BE5-BF30-1EEF-05D337B5AC92}"/>
                </a:ext>
              </a:extLst>
            </p:cNvPr>
            <p:cNvSpPr/>
            <p:nvPr/>
          </p:nvSpPr>
          <p:spPr>
            <a:xfrm flipH="1">
              <a:off x="4048977" y="152400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Mass exploitation of vulnerable devices</a:t>
              </a: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D08197A-3C9B-1483-A0B1-197578D7ADB6}"/>
              </a:ext>
            </a:extLst>
          </p:cNvPr>
          <p:cNvSpPr/>
          <p:nvPr/>
        </p:nvSpPr>
        <p:spPr>
          <a:xfrm>
            <a:off x="5503186" y="1893586"/>
            <a:ext cx="868518" cy="75749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8518" h="757495">
                <a:moveTo>
                  <a:pt x="0" y="97"/>
                </a:moveTo>
                <a:cubicBezTo>
                  <a:pt x="666048" y="-9908"/>
                  <a:pt x="874134" y="760353"/>
                  <a:pt x="868404" y="75748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4156C50-5640-FA79-2874-099719A2DFA0}"/>
              </a:ext>
            </a:extLst>
          </p:cNvPr>
          <p:cNvSpPr/>
          <p:nvPr/>
        </p:nvSpPr>
        <p:spPr>
          <a:xfrm>
            <a:off x="5991666" y="1184092"/>
            <a:ext cx="734930" cy="148500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0 w 1039507"/>
              <a:gd name="connsiteY0" fmla="*/ 51 h 1474493"/>
              <a:gd name="connsiteX1" fmla="*/ 1039443 w 1039507"/>
              <a:gd name="connsiteY1" fmla="*/ 1474489 h 1474493"/>
              <a:gd name="connsiteX0" fmla="*/ 0 w 734930"/>
              <a:gd name="connsiteY0" fmla="*/ 50 h 1485002"/>
              <a:gd name="connsiteX1" fmla="*/ 734643 w 734930"/>
              <a:gd name="connsiteY1" fmla="*/ 1484998 h 148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4930" h="1485002">
                <a:moveTo>
                  <a:pt x="0" y="50"/>
                </a:moveTo>
                <a:cubicBezTo>
                  <a:pt x="666048" y="-9955"/>
                  <a:pt x="740373" y="1487863"/>
                  <a:pt x="734643" y="148499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A5E4D1E1-7DA2-95FE-736B-E0D4DAE42917}"/>
              </a:ext>
            </a:extLst>
          </p:cNvPr>
          <p:cNvSpPr/>
          <p:nvPr/>
        </p:nvSpPr>
        <p:spPr>
          <a:xfrm>
            <a:off x="6446107" y="460589"/>
            <a:ext cx="592793" cy="219940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0 w 1236837"/>
              <a:gd name="connsiteY0" fmla="*/ 34 h 2191522"/>
              <a:gd name="connsiteX1" fmla="*/ 1236795 w 1236837"/>
              <a:gd name="connsiteY1" fmla="*/ 2191520 h 2191522"/>
              <a:gd name="connsiteX0" fmla="*/ 0 w 592793"/>
              <a:gd name="connsiteY0" fmla="*/ 34 h 2199405"/>
              <a:gd name="connsiteX1" fmla="*/ 587781 w 592793"/>
              <a:gd name="connsiteY1" fmla="*/ 2199403 h 219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2793" h="2199405">
                <a:moveTo>
                  <a:pt x="0" y="34"/>
                </a:moveTo>
                <a:cubicBezTo>
                  <a:pt x="666048" y="-9971"/>
                  <a:pt x="593511" y="2202268"/>
                  <a:pt x="587781" y="219940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3C85906-3C6E-C19F-4F23-FE1C0B1720F9}"/>
              </a:ext>
            </a:extLst>
          </p:cNvPr>
          <p:cNvCxnSpPr>
            <a:cxnSpLocks/>
          </p:cNvCxnSpPr>
          <p:nvPr/>
        </p:nvCxnSpPr>
        <p:spPr>
          <a:xfrm>
            <a:off x="6317499" y="2667000"/>
            <a:ext cx="737570" cy="0"/>
          </a:xfrm>
          <a:prstGeom prst="line">
            <a:avLst/>
          </a:prstGeom>
          <a:ln w="762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561F1478-2CDD-87AB-C70F-B912D8ED2400}"/>
              </a:ext>
            </a:extLst>
          </p:cNvPr>
          <p:cNvSpPr/>
          <p:nvPr/>
        </p:nvSpPr>
        <p:spPr>
          <a:xfrm>
            <a:off x="6300692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4B336E4-113F-19F1-E19E-1A81A57166C5}"/>
              </a:ext>
            </a:extLst>
          </p:cNvPr>
          <p:cNvSpPr/>
          <p:nvPr/>
        </p:nvSpPr>
        <p:spPr>
          <a:xfrm>
            <a:off x="6966646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0857F8D-6906-ED7D-2E9F-ACF3CE329A1A}"/>
              </a:ext>
            </a:extLst>
          </p:cNvPr>
          <p:cNvSpPr/>
          <p:nvPr/>
        </p:nvSpPr>
        <p:spPr>
          <a:xfrm>
            <a:off x="6654876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A025425-5E77-E863-8804-74D9FF7F87A9}"/>
              </a:ext>
            </a:extLst>
          </p:cNvPr>
          <p:cNvSpPr/>
          <p:nvPr/>
        </p:nvSpPr>
        <p:spPr>
          <a:xfrm>
            <a:off x="8454137" y="176791"/>
            <a:ext cx="2396924" cy="1132459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9571030E-FFC9-074E-FCA0-38D8E3C658A6}"/>
              </a:ext>
            </a:extLst>
          </p:cNvPr>
          <p:cNvSpPr/>
          <p:nvPr/>
        </p:nvSpPr>
        <p:spPr>
          <a:xfrm>
            <a:off x="9322203" y="176791"/>
            <a:ext cx="2707735" cy="1132456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Common cybercrime tools and techniques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Circumvent early patching from vendors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BBC92328-49EE-5AAD-5972-8C306E8CBB23}"/>
              </a:ext>
            </a:extLst>
          </p:cNvPr>
          <p:cNvSpPr/>
          <p:nvPr/>
        </p:nvSpPr>
        <p:spPr>
          <a:xfrm>
            <a:off x="8521181" y="211790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7D55D66-FDD5-428D-EE85-8E421CFAA780}"/>
              </a:ext>
            </a:extLst>
          </p:cNvPr>
          <p:cNvSpPr/>
          <p:nvPr/>
        </p:nvSpPr>
        <p:spPr>
          <a:xfrm>
            <a:off x="8521181" y="40198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Discovery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883E24BD-1197-4E7D-4F7D-DBF256677ED9}"/>
              </a:ext>
            </a:extLst>
          </p:cNvPr>
          <p:cNvSpPr/>
          <p:nvPr/>
        </p:nvSpPr>
        <p:spPr>
          <a:xfrm>
            <a:off x="8521181" y="5921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Privilege escalation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C2B7DA2D-E21D-DC51-675A-F766C6842C0C}"/>
              </a:ext>
            </a:extLst>
          </p:cNvPr>
          <p:cNvSpPr/>
          <p:nvPr/>
        </p:nvSpPr>
        <p:spPr>
          <a:xfrm>
            <a:off x="8521181" y="782363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Lateral movement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B16D7F-922D-ABC0-CC21-866A2B8880AE}"/>
              </a:ext>
            </a:extLst>
          </p:cNvPr>
          <p:cNvSpPr txBox="1"/>
          <p:nvPr/>
        </p:nvSpPr>
        <p:spPr>
          <a:xfrm>
            <a:off x="8475031" y="97081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Pivot into target network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213D4B86-B06C-9667-5162-7FEC6C5CD3B8}"/>
              </a:ext>
            </a:extLst>
          </p:cNvPr>
          <p:cNvSpPr/>
          <p:nvPr/>
        </p:nvSpPr>
        <p:spPr>
          <a:xfrm>
            <a:off x="9326843" y="1405859"/>
            <a:ext cx="2396924" cy="763364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7DB81C6-98BC-8FCB-F7F8-BB87D773ADA1}"/>
              </a:ext>
            </a:extLst>
          </p:cNvPr>
          <p:cNvSpPr/>
          <p:nvPr/>
        </p:nvSpPr>
        <p:spPr>
          <a:xfrm>
            <a:off x="9652599" y="1405858"/>
            <a:ext cx="2396924" cy="763362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Data theft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Ransomware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B99B5BD-33F1-323F-95FB-54D9BB367528}"/>
              </a:ext>
            </a:extLst>
          </p:cNvPr>
          <p:cNvSpPr/>
          <p:nvPr/>
        </p:nvSpPr>
        <p:spPr>
          <a:xfrm>
            <a:off x="9393887" y="1440857"/>
            <a:ext cx="1034579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Exfiltration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62929F0F-FB35-7B4E-CB4B-11A78FAB025C}"/>
              </a:ext>
            </a:extLst>
          </p:cNvPr>
          <p:cNvSpPr/>
          <p:nvPr/>
        </p:nvSpPr>
        <p:spPr>
          <a:xfrm>
            <a:off x="9393887" y="1631048"/>
            <a:ext cx="1034579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Impact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9C1BE9E-E1AA-39A7-9E84-32619AEEAC4C}"/>
              </a:ext>
            </a:extLst>
          </p:cNvPr>
          <p:cNvSpPr txBox="1"/>
          <p:nvPr/>
        </p:nvSpPr>
        <p:spPr>
          <a:xfrm>
            <a:off x="9347737" y="1832123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Profit!  😈</a:t>
            </a: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7775D9E-B4BF-040F-8888-7E709E854091}"/>
              </a:ext>
            </a:extLst>
          </p:cNvPr>
          <p:cNvSpPr/>
          <p:nvPr/>
        </p:nvSpPr>
        <p:spPr>
          <a:xfrm>
            <a:off x="8301096" y="1782102"/>
            <a:ext cx="1032468" cy="882303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203839 w 455861"/>
              <a:gd name="connsiteY0" fmla="*/ 84 h 869059"/>
              <a:gd name="connsiteX1" fmla="*/ 0 w 455861"/>
              <a:gd name="connsiteY1" fmla="*/ 869053 h 869059"/>
              <a:gd name="connsiteX0" fmla="*/ 311905 w 311905"/>
              <a:gd name="connsiteY0" fmla="*/ 3 h 868979"/>
              <a:gd name="connsiteX1" fmla="*/ 108066 w 311905"/>
              <a:gd name="connsiteY1" fmla="*/ 868972 h 868979"/>
              <a:gd name="connsiteX0" fmla="*/ 293058 w 293058"/>
              <a:gd name="connsiteY0" fmla="*/ 3 h 874421"/>
              <a:gd name="connsiteX1" fmla="*/ 138204 w 293058"/>
              <a:gd name="connsiteY1" fmla="*/ 874415 h 874421"/>
              <a:gd name="connsiteX0" fmla="*/ 790730 w 790730"/>
              <a:gd name="connsiteY0" fmla="*/ 3 h 874421"/>
              <a:gd name="connsiteX1" fmla="*/ 0 w 790730"/>
              <a:gd name="connsiteY1" fmla="*/ 874415 h 874421"/>
              <a:gd name="connsiteX0" fmla="*/ 1032468 w 1032468"/>
              <a:gd name="connsiteY0" fmla="*/ 3 h 882303"/>
              <a:gd name="connsiteX1" fmla="*/ 0 w 1032468"/>
              <a:gd name="connsiteY1" fmla="*/ 882297 h 88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2468" h="882303">
                <a:moveTo>
                  <a:pt x="1032468" y="3"/>
                </a:moveTo>
                <a:cubicBezTo>
                  <a:pt x="476594" y="-1837"/>
                  <a:pt x="5730" y="885162"/>
                  <a:pt x="0" y="88229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7C7DFD2-5816-25FC-709C-FE657076B2C8}"/>
              </a:ext>
            </a:extLst>
          </p:cNvPr>
          <p:cNvSpPr/>
          <p:nvPr/>
        </p:nvSpPr>
        <p:spPr>
          <a:xfrm>
            <a:off x="7621667" y="693532"/>
            <a:ext cx="830330" cy="196805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160296 w 420811"/>
              <a:gd name="connsiteY0" fmla="*/ 37 h 1957581"/>
              <a:gd name="connsiteX1" fmla="*/ 0 w 420811"/>
              <a:gd name="connsiteY1" fmla="*/ 1957578 h 1957581"/>
              <a:gd name="connsiteX0" fmla="*/ 375108 w 375108"/>
              <a:gd name="connsiteY0" fmla="*/ 2 h 1957546"/>
              <a:gd name="connsiteX1" fmla="*/ 214812 w 375108"/>
              <a:gd name="connsiteY1" fmla="*/ 1957543 h 1957546"/>
              <a:gd name="connsiteX0" fmla="*/ 830330 w 830330"/>
              <a:gd name="connsiteY0" fmla="*/ 2 h 1968056"/>
              <a:gd name="connsiteX1" fmla="*/ 0 w 830330"/>
              <a:gd name="connsiteY1" fmla="*/ 1968053 h 196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330" h="1968056">
                <a:moveTo>
                  <a:pt x="830330" y="2"/>
                </a:moveTo>
                <a:cubicBezTo>
                  <a:pt x="89399" y="-1839"/>
                  <a:pt x="5730" y="1970918"/>
                  <a:pt x="0" y="196805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65A61A73-66BE-DFDA-EB5C-121B26404C32}"/>
              </a:ext>
            </a:extLst>
          </p:cNvPr>
          <p:cNvSpPr/>
          <p:nvPr/>
        </p:nvSpPr>
        <p:spPr>
          <a:xfrm>
            <a:off x="7251864" y="2590800"/>
            <a:ext cx="728754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B347DEBA-E69D-F000-8BB4-ED6BEF32012E}"/>
              </a:ext>
            </a:extLst>
          </p:cNvPr>
          <p:cNvSpPr/>
          <p:nvPr/>
        </p:nvSpPr>
        <p:spPr>
          <a:xfrm flipH="1">
            <a:off x="1440195" y="1597342"/>
            <a:ext cx="3478606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Many developers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Public, security researchers, criminal darkwebs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BD089A1-BCF8-BEBD-5231-9720D38F6AD1}"/>
              </a:ext>
            </a:extLst>
          </p:cNvPr>
          <p:cNvSpPr/>
          <p:nvPr/>
        </p:nvSpPr>
        <p:spPr>
          <a:xfrm flipH="1">
            <a:off x="2133725" y="165777"/>
            <a:ext cx="3560254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Race to compromise systems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Sometimes multiple threat actors on a system</a:t>
            </a:r>
          </a:p>
        </p:txBody>
      </p:sp>
      <p:sp>
        <p:nvSpPr>
          <p:cNvPr id="132" name="Explosion: 8 Points 131">
            <a:extLst>
              <a:ext uri="{FF2B5EF4-FFF2-40B4-BE49-F238E27FC236}">
                <a16:creationId xmlns:a16="http://schemas.microsoft.com/office/drawing/2014/main" id="{6E6E8351-F641-5B0F-6A45-A22C9E194BB0}"/>
              </a:ext>
            </a:extLst>
          </p:cNvPr>
          <p:cNvSpPr/>
          <p:nvPr/>
        </p:nvSpPr>
        <p:spPr>
          <a:xfrm>
            <a:off x="8139397" y="2528540"/>
            <a:ext cx="304800" cy="304795"/>
          </a:xfrm>
          <a:prstGeom prst="irregularSeal1">
            <a:avLst/>
          </a:prstGeom>
          <a:solidFill>
            <a:schemeClr val="bg1"/>
          </a:solidFill>
          <a:ln w="9525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282601-E5BE-EC67-7DF2-362096A3B039}"/>
              </a:ext>
            </a:extLst>
          </p:cNvPr>
          <p:cNvSpPr/>
          <p:nvPr/>
        </p:nvSpPr>
        <p:spPr>
          <a:xfrm>
            <a:off x="0" y="-1"/>
            <a:ext cx="12192000" cy="6397411"/>
          </a:xfrm>
          <a:prstGeom prst="rect">
            <a:avLst/>
          </a:prstGeom>
          <a:gradFill flip="none" rotWithShape="1">
            <a:gsLst>
              <a:gs pos="24000">
                <a:schemeClr val="bg1"/>
              </a:gs>
              <a:gs pos="64000">
                <a:schemeClr val="bg1">
                  <a:alpha val="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75ECEA-B555-C94A-D280-7209B9FD73A0}"/>
              </a:ext>
            </a:extLst>
          </p:cNvPr>
          <p:cNvSpPr txBox="1">
            <a:spLocks/>
          </p:cNvSpPr>
          <p:nvPr/>
        </p:nvSpPr>
        <p:spPr>
          <a:xfrm>
            <a:off x="435678" y="261867"/>
            <a:ext cx="3772207" cy="3185348"/>
          </a:xfrm>
          <a:prstGeom prst="roundRect">
            <a:avLst>
              <a:gd name="adj" fmla="val 3376"/>
            </a:avLst>
          </a:prstGeom>
          <a:solidFill>
            <a:schemeClr val="tx2"/>
          </a:solidFill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  <p:txBody>
          <a:bodyPr lIns="274320" tIns="18288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Lessons</a:t>
            </a:r>
          </a:p>
          <a:p>
            <a:pPr marL="365760" marR="0" lvl="2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 internet facing systems are targets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Don’t rely on their security</a:t>
            </a:r>
          </a:p>
          <a:p>
            <a:pPr marL="365760" marR="0" lvl="2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Patching is important!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But doesn’t stop zero-days</a:t>
            </a:r>
          </a:p>
          <a:p>
            <a:pPr marL="365760" marR="0" lvl="2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Assume breach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Defense in depth, zero trust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3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AAA2142-4C2B-E643-23B2-6553083E8B07}"/>
              </a:ext>
            </a:extLst>
          </p:cNvPr>
          <p:cNvSpPr/>
          <p:nvPr/>
        </p:nvSpPr>
        <p:spPr>
          <a:xfrm>
            <a:off x="3133670" y="3431264"/>
            <a:ext cx="2859877" cy="183052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2249411 w 2249411"/>
              <a:gd name="connsiteY0" fmla="*/ 1825328 h 1825332"/>
              <a:gd name="connsiteX1" fmla="*/ 0 w 2249411"/>
              <a:gd name="connsiteY1" fmla="*/ 0 h 1825332"/>
              <a:gd name="connsiteX0" fmla="*/ 2249411 w 2249411"/>
              <a:gd name="connsiteY0" fmla="*/ 1825328 h 1825328"/>
              <a:gd name="connsiteX1" fmla="*/ 0 w 2249411"/>
              <a:gd name="connsiteY1" fmla="*/ 0 h 1825328"/>
              <a:gd name="connsiteX0" fmla="*/ 1366028 w 1366028"/>
              <a:gd name="connsiteY0" fmla="*/ 1827926 h 1827926"/>
              <a:gd name="connsiteX1" fmla="*/ 116742 w 1366028"/>
              <a:gd name="connsiteY1" fmla="*/ 0 h 1827926"/>
              <a:gd name="connsiteX0" fmla="*/ 2943004 w 2943004"/>
              <a:gd name="connsiteY0" fmla="*/ 1827926 h 1827926"/>
              <a:gd name="connsiteX1" fmla="*/ 0 w 2943004"/>
              <a:gd name="connsiteY1" fmla="*/ 0 h 1827926"/>
              <a:gd name="connsiteX0" fmla="*/ 2859877 w 2859877"/>
              <a:gd name="connsiteY0" fmla="*/ 1830524 h 1830524"/>
              <a:gd name="connsiteX1" fmla="*/ 0 w 2859877"/>
              <a:gd name="connsiteY1" fmla="*/ 0 h 18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9877" h="1830524">
                <a:moveTo>
                  <a:pt x="2859877" y="1830524"/>
                </a:moveTo>
                <a:cubicBezTo>
                  <a:pt x="920872" y="1827097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D8135A-53D5-9230-F64A-FE1950B67C34}"/>
              </a:ext>
            </a:extLst>
          </p:cNvPr>
          <p:cNvSpPr/>
          <p:nvPr/>
        </p:nvSpPr>
        <p:spPr>
          <a:xfrm>
            <a:off x="3185099" y="3696976"/>
            <a:ext cx="728753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582F7FC-AC7A-1D0D-2A01-F09C6448DBE5}"/>
              </a:ext>
            </a:extLst>
          </p:cNvPr>
          <p:cNvSpPr/>
          <p:nvPr/>
        </p:nvSpPr>
        <p:spPr>
          <a:xfrm>
            <a:off x="4721635" y="3430340"/>
            <a:ext cx="2646453" cy="64213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492893 w 1492893"/>
              <a:gd name="connsiteY0" fmla="*/ 641213 h 641224"/>
              <a:gd name="connsiteX1" fmla="*/ 0 w 1492893"/>
              <a:gd name="connsiteY1" fmla="*/ 0 h 641224"/>
              <a:gd name="connsiteX0" fmla="*/ 1500687 w 1500687"/>
              <a:gd name="connsiteY0" fmla="*/ 638616 h 638627"/>
              <a:gd name="connsiteX1" fmla="*/ 0 w 1500687"/>
              <a:gd name="connsiteY1" fmla="*/ 0 h 638627"/>
              <a:gd name="connsiteX0" fmla="*/ 3116473 w 3116473"/>
              <a:gd name="connsiteY0" fmla="*/ 646409 h 646420"/>
              <a:gd name="connsiteX1" fmla="*/ 0 w 3116473"/>
              <a:gd name="connsiteY1" fmla="*/ 0 h 646420"/>
              <a:gd name="connsiteX0" fmla="*/ 3116811 w 3116811"/>
              <a:gd name="connsiteY0" fmla="*/ 646409 h 646446"/>
              <a:gd name="connsiteX1" fmla="*/ 338 w 3116811"/>
              <a:gd name="connsiteY1" fmla="*/ 0 h 646446"/>
              <a:gd name="connsiteX0" fmla="*/ 2899446 w 2899446"/>
              <a:gd name="connsiteY0" fmla="*/ 635727 h 635765"/>
              <a:gd name="connsiteX1" fmla="*/ 13710 w 2899446"/>
              <a:gd name="connsiteY1" fmla="*/ 0 h 635765"/>
              <a:gd name="connsiteX0" fmla="*/ 2867000 w 2867000"/>
              <a:gd name="connsiteY0" fmla="*/ 635727 h 635765"/>
              <a:gd name="connsiteX1" fmla="*/ 17584 w 2867000"/>
              <a:gd name="connsiteY1" fmla="*/ 0 h 635765"/>
              <a:gd name="connsiteX0" fmla="*/ 2695133 w 2695133"/>
              <a:gd name="connsiteY0" fmla="*/ 642136 h 642174"/>
              <a:gd name="connsiteX1" fmla="*/ 48680 w 2695133"/>
              <a:gd name="connsiteY1" fmla="*/ 0 h 642174"/>
              <a:gd name="connsiteX0" fmla="*/ 2646453 w 2646453"/>
              <a:gd name="connsiteY0" fmla="*/ 642136 h 642136"/>
              <a:gd name="connsiteX1" fmla="*/ 0 w 2646453"/>
              <a:gd name="connsiteY1" fmla="*/ 0 h 64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6453" h="642136">
                <a:moveTo>
                  <a:pt x="2646453" y="642136"/>
                </a:moveTo>
                <a:cubicBezTo>
                  <a:pt x="-32078" y="637202"/>
                  <a:pt x="5730" y="2865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D1AF39-AB25-9F5F-7169-2479694E651C}"/>
              </a:ext>
            </a:extLst>
          </p:cNvPr>
          <p:cNvSpPr/>
          <p:nvPr/>
        </p:nvSpPr>
        <p:spPr>
          <a:xfrm>
            <a:off x="4267200" y="3696976"/>
            <a:ext cx="2339260" cy="7226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C5A9B0-D44E-D32F-31D8-1A58ACC25BF9}"/>
              </a:ext>
            </a:extLst>
          </p:cNvPr>
          <p:cNvCxnSpPr>
            <a:cxnSpLocks/>
          </p:cNvCxnSpPr>
          <p:nvPr/>
        </p:nvCxnSpPr>
        <p:spPr>
          <a:xfrm>
            <a:off x="2819400" y="3227885"/>
            <a:ext cx="2976877" cy="0"/>
          </a:xfrm>
          <a:prstGeom prst="line">
            <a:avLst/>
          </a:prstGeom>
          <a:ln w="25400">
            <a:solidFill>
              <a:srgbClr val="10335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FD0FF8B-8D62-BCCC-D430-A7183744EF50}"/>
              </a:ext>
            </a:extLst>
          </p:cNvPr>
          <p:cNvSpPr txBox="1"/>
          <p:nvPr/>
        </p:nvSpPr>
        <p:spPr>
          <a:xfrm>
            <a:off x="3930973" y="3075485"/>
            <a:ext cx="7537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Months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30D7A0-21F6-4D0A-51D9-8315F8233F6B}"/>
              </a:ext>
            </a:extLst>
          </p:cNvPr>
          <p:cNvSpPr/>
          <p:nvPr/>
        </p:nvSpPr>
        <p:spPr>
          <a:xfrm>
            <a:off x="762000" y="5181591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Find vulnerabilities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and develop exploits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D30403-2758-39AB-01CA-7CB0A9CF3809}"/>
              </a:ext>
            </a:extLst>
          </p:cNvPr>
          <p:cNvSpPr/>
          <p:nvPr/>
        </p:nvSpPr>
        <p:spPr>
          <a:xfrm>
            <a:off x="1591020" y="5181591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Zero-day development: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research, buy, steal, …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 patches available  😉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07C285-C169-3FDE-68BB-3696AE088F2B}"/>
              </a:ext>
            </a:extLst>
          </p:cNvPr>
          <p:cNvSpPr/>
          <p:nvPr/>
        </p:nvSpPr>
        <p:spPr>
          <a:xfrm>
            <a:off x="829044" y="5199805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Resource development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7D48D5-5E9A-411E-BFEC-C2BB0789A500}"/>
              </a:ext>
            </a:extLst>
          </p:cNvPr>
          <p:cNvGrpSpPr/>
          <p:nvPr/>
        </p:nvGrpSpPr>
        <p:grpSpPr>
          <a:xfrm>
            <a:off x="1410729" y="4467439"/>
            <a:ext cx="2396924" cy="609591"/>
            <a:chOff x="3059238" y="1143000"/>
            <a:chExt cx="2396924" cy="6095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7D1523-FC54-6723-22B0-B796C9F9FC9F}"/>
                </a:ext>
              </a:extLst>
            </p:cNvPr>
            <p:cNvSpPr/>
            <p:nvPr/>
          </p:nvSpPr>
          <p:spPr>
            <a:xfrm>
              <a:off x="3059238" y="1143000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Scan internet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8BAD481-0F6B-BA28-A8C9-62AD386B6CBD}"/>
                </a:ext>
              </a:extLst>
            </p:cNvPr>
            <p:cNvSpPr/>
            <p:nvPr/>
          </p:nvSpPr>
          <p:spPr>
            <a:xfrm>
              <a:off x="3126282" y="1161214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A7DCC9-C4D9-70C6-195B-476C043EBA40}"/>
              </a:ext>
            </a:extLst>
          </p:cNvPr>
          <p:cNvSpPr/>
          <p:nvPr/>
        </p:nvSpPr>
        <p:spPr>
          <a:xfrm>
            <a:off x="2032864" y="3749058"/>
            <a:ext cx="2396924" cy="609591"/>
          </a:xfrm>
          <a:prstGeom prst="roundRect">
            <a:avLst>
              <a:gd name="adj" fmla="val 1554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Gain initial access by exploiting vulnerable device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54529D-4824-6611-6ED0-312D0C51B802}"/>
              </a:ext>
            </a:extLst>
          </p:cNvPr>
          <p:cNvSpPr/>
          <p:nvPr/>
        </p:nvSpPr>
        <p:spPr>
          <a:xfrm>
            <a:off x="3077963" y="3749058"/>
            <a:ext cx="3478605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Location of edge devices makes them ideal stepping stone into network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E8F7FD9-949F-98C7-24AD-442AC01C1C92}"/>
              </a:ext>
            </a:extLst>
          </p:cNvPr>
          <p:cNvSpPr/>
          <p:nvPr/>
        </p:nvSpPr>
        <p:spPr>
          <a:xfrm>
            <a:off x="2099908" y="37672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Initial access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985A0-1CE4-215B-EACC-436ECC0A2D79}"/>
              </a:ext>
            </a:extLst>
          </p:cNvPr>
          <p:cNvGrpSpPr/>
          <p:nvPr/>
        </p:nvGrpSpPr>
        <p:grpSpPr>
          <a:xfrm>
            <a:off x="7371333" y="3756386"/>
            <a:ext cx="2396924" cy="609591"/>
            <a:chOff x="7755683" y="3749057"/>
            <a:chExt cx="2396924" cy="60959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68D4B9A-C04D-1B77-2AAF-A7A6B29DE602}"/>
                </a:ext>
              </a:extLst>
            </p:cNvPr>
            <p:cNvSpPr/>
            <p:nvPr/>
          </p:nvSpPr>
          <p:spPr>
            <a:xfrm>
              <a:off x="7755683" y="3749057"/>
              <a:ext cx="2396924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Espionage, data theft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767D678-5ACC-03B6-128E-FBC42E7A0141}"/>
                </a:ext>
              </a:extLst>
            </p:cNvPr>
            <p:cNvSpPr/>
            <p:nvPr/>
          </p:nvSpPr>
          <p:spPr>
            <a:xfrm>
              <a:off x="7851950" y="3773472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Exfiltration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EE6681-5C27-5BA9-71C4-61EB3AE537D1}"/>
              </a:ext>
            </a:extLst>
          </p:cNvPr>
          <p:cNvSpPr/>
          <p:nvPr/>
        </p:nvSpPr>
        <p:spPr>
          <a:xfrm>
            <a:off x="5999845" y="4689401"/>
            <a:ext cx="2396924" cy="1132459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721DB5-3392-CA4F-49BE-A4D188FF565C}"/>
              </a:ext>
            </a:extLst>
          </p:cNvPr>
          <p:cNvSpPr/>
          <p:nvPr/>
        </p:nvSpPr>
        <p:spPr>
          <a:xfrm>
            <a:off x="7059724" y="4689401"/>
            <a:ext cx="2978941" cy="1132456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Stealthy attacks, living-off-the-land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Custom tools and techniques to avoid 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EE7CD-DBB1-BCB6-458C-2A54277236F2}"/>
              </a:ext>
            </a:extLst>
          </p:cNvPr>
          <p:cNvSpPr/>
          <p:nvPr/>
        </p:nvSpPr>
        <p:spPr>
          <a:xfrm>
            <a:off x="6066889" y="4724400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C4EA5-A220-7E96-DFC2-DE02AE6A9172}"/>
              </a:ext>
            </a:extLst>
          </p:cNvPr>
          <p:cNvSpPr/>
          <p:nvPr/>
        </p:nvSpPr>
        <p:spPr>
          <a:xfrm>
            <a:off x="6066889" y="491459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Discovery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22190F-E129-3711-E2E2-903CA3E41951}"/>
              </a:ext>
            </a:extLst>
          </p:cNvPr>
          <p:cNvSpPr/>
          <p:nvPr/>
        </p:nvSpPr>
        <p:spPr>
          <a:xfrm>
            <a:off x="6066889" y="510478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Privilege escalation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904D24-993C-FCF8-EDE3-0F170DE9A382}"/>
              </a:ext>
            </a:extLst>
          </p:cNvPr>
          <p:cNvCxnSpPr>
            <a:cxnSpLocks/>
          </p:cNvCxnSpPr>
          <p:nvPr/>
        </p:nvCxnSpPr>
        <p:spPr>
          <a:xfrm>
            <a:off x="2542228" y="3429000"/>
            <a:ext cx="3325172" cy="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621FFA-0ADB-F71F-FC6A-446B4C355EF1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1932628" cy="0"/>
          </a:xfrm>
          <a:prstGeom prst="line">
            <a:avLst/>
          </a:prstGeom>
          <a:ln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5943B7-0BE1-6531-16B1-9FD6B7867B04}"/>
              </a:ext>
            </a:extLst>
          </p:cNvPr>
          <p:cNvCxnSpPr>
            <a:cxnSpLocks/>
          </p:cNvCxnSpPr>
          <p:nvPr/>
        </p:nvCxnSpPr>
        <p:spPr>
          <a:xfrm>
            <a:off x="7194325" y="2468862"/>
            <a:ext cx="1397876" cy="0"/>
          </a:xfrm>
          <a:prstGeom prst="line">
            <a:avLst/>
          </a:prstGeom>
          <a:ln w="25400">
            <a:solidFill>
              <a:srgbClr val="10335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5F5B5FE-DDD5-BC55-BB22-E6B7D07B8F5E}"/>
              </a:ext>
            </a:extLst>
          </p:cNvPr>
          <p:cNvSpPr txBox="1"/>
          <p:nvPr/>
        </p:nvSpPr>
        <p:spPr>
          <a:xfrm>
            <a:off x="7575988" y="2316462"/>
            <a:ext cx="6345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Days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8D63292-5315-6097-F96A-1EEBFB188291}"/>
              </a:ext>
            </a:extLst>
          </p:cNvPr>
          <p:cNvCxnSpPr>
            <a:cxnSpLocks/>
          </p:cNvCxnSpPr>
          <p:nvPr/>
        </p:nvCxnSpPr>
        <p:spPr>
          <a:xfrm>
            <a:off x="7044559" y="2667000"/>
            <a:ext cx="1256537" cy="0"/>
          </a:xfrm>
          <a:prstGeom prst="line">
            <a:avLst/>
          </a:prstGeom>
          <a:ln w="762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55B77B9-B701-9477-9D8B-1BF976826EA5}"/>
              </a:ext>
            </a:extLst>
          </p:cNvPr>
          <p:cNvSpPr/>
          <p:nvPr/>
        </p:nvSpPr>
        <p:spPr>
          <a:xfrm>
            <a:off x="6066889" y="5294973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Lateral movement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36EADF-485D-4A7D-D766-D631E8F485B3}"/>
              </a:ext>
            </a:extLst>
          </p:cNvPr>
          <p:cNvSpPr txBox="1"/>
          <p:nvPr/>
        </p:nvSpPr>
        <p:spPr>
          <a:xfrm>
            <a:off x="6020739" y="548342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Pivot into target network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7433675-D660-0898-F66D-80F9A277311F}"/>
              </a:ext>
            </a:extLst>
          </p:cNvPr>
          <p:cNvSpPr/>
          <p:nvPr/>
        </p:nvSpPr>
        <p:spPr>
          <a:xfrm>
            <a:off x="360140" y="3431140"/>
            <a:ext cx="388704" cy="207604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388704 w 388704"/>
              <a:gd name="connsiteY0" fmla="*/ 2076042 h 2076045"/>
              <a:gd name="connsiteX1" fmla="*/ 249584 w 388704"/>
              <a:gd name="connsiteY1" fmla="*/ 0 h 20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8704" h="2076045">
                <a:moveTo>
                  <a:pt x="388704" y="2076042"/>
                </a:moveTo>
                <a:cubicBezTo>
                  <a:pt x="-399078" y="2079193"/>
                  <a:pt x="255314" y="2865"/>
                  <a:pt x="249584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71EBFE-CDCA-D606-E5E4-0F9393A6DBA1}"/>
              </a:ext>
            </a:extLst>
          </p:cNvPr>
          <p:cNvSpPr/>
          <p:nvPr/>
        </p:nvSpPr>
        <p:spPr>
          <a:xfrm>
            <a:off x="53340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E6DBB3-4CDB-E268-A90B-4CA89D959196}"/>
              </a:ext>
            </a:extLst>
          </p:cNvPr>
          <p:cNvSpPr/>
          <p:nvPr/>
        </p:nvSpPr>
        <p:spPr>
          <a:xfrm>
            <a:off x="1115119" y="3431263"/>
            <a:ext cx="517702" cy="1380599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702" h="1380599">
                <a:moveTo>
                  <a:pt x="300538" y="1380594"/>
                </a:moveTo>
                <a:cubicBezTo>
                  <a:pt x="-487244" y="1383745"/>
                  <a:pt x="523408" y="2865"/>
                  <a:pt x="517678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30F197F-0246-1AE8-A45B-666A74D6E0E7}"/>
              </a:ext>
            </a:extLst>
          </p:cNvPr>
          <p:cNvSpPr/>
          <p:nvPr/>
        </p:nvSpPr>
        <p:spPr>
          <a:xfrm>
            <a:off x="1566310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713DEB8-A01F-4A20-B09F-07791F6149CF}"/>
              </a:ext>
            </a:extLst>
          </p:cNvPr>
          <p:cNvSpPr/>
          <p:nvPr/>
        </p:nvSpPr>
        <p:spPr>
          <a:xfrm>
            <a:off x="1800217" y="3431139"/>
            <a:ext cx="747926" cy="642530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607192 w 607192"/>
              <a:gd name="connsiteY0" fmla="*/ 642530 h 642541"/>
              <a:gd name="connsiteX1" fmla="*/ 20397 w 607192"/>
              <a:gd name="connsiteY1" fmla="*/ 0 h 642541"/>
              <a:gd name="connsiteX0" fmla="*/ 399836 w 399836"/>
              <a:gd name="connsiteY0" fmla="*/ 642530 h 642541"/>
              <a:gd name="connsiteX1" fmla="*/ 226698 w 399836"/>
              <a:gd name="connsiteY1" fmla="*/ 0 h 642541"/>
              <a:gd name="connsiteX0" fmla="*/ 240122 w 240122"/>
              <a:gd name="connsiteY0" fmla="*/ 642530 h 642541"/>
              <a:gd name="connsiteX1" fmla="*/ 66984 w 240122"/>
              <a:gd name="connsiteY1" fmla="*/ 0 h 642541"/>
              <a:gd name="connsiteX0" fmla="*/ 105151 w 620437"/>
              <a:gd name="connsiteY0" fmla="*/ 642530 h 642541"/>
              <a:gd name="connsiteX1" fmla="*/ 620411 w 620437"/>
              <a:gd name="connsiteY1" fmla="*/ 0 h 642541"/>
              <a:gd name="connsiteX0" fmla="*/ 198059 w 713339"/>
              <a:gd name="connsiteY0" fmla="*/ 642530 h 642530"/>
              <a:gd name="connsiteX1" fmla="*/ 713319 w 713339"/>
              <a:gd name="connsiteY1" fmla="*/ 0 h 642530"/>
              <a:gd name="connsiteX0" fmla="*/ 232647 w 747926"/>
              <a:gd name="connsiteY0" fmla="*/ 642530 h 642530"/>
              <a:gd name="connsiteX1" fmla="*/ 747907 w 747926"/>
              <a:gd name="connsiteY1" fmla="*/ 0 h 64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7926" h="642530">
                <a:moveTo>
                  <a:pt x="232647" y="642530"/>
                </a:moveTo>
                <a:cubicBezTo>
                  <a:pt x="-506891" y="310574"/>
                  <a:pt x="753637" y="2865"/>
                  <a:pt x="747907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2CFDFF7-F8BE-2085-8833-C32E87F5B873}"/>
              </a:ext>
            </a:extLst>
          </p:cNvPr>
          <p:cNvSpPr/>
          <p:nvPr/>
        </p:nvSpPr>
        <p:spPr>
          <a:xfrm>
            <a:off x="2486573" y="3352805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995A39-D0CE-2737-F752-AC1229B28083}"/>
              </a:ext>
            </a:extLst>
          </p:cNvPr>
          <p:cNvSpPr/>
          <p:nvPr/>
        </p:nvSpPr>
        <p:spPr>
          <a:xfrm>
            <a:off x="3615533" y="3347956"/>
            <a:ext cx="2251275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D6AA97D-B1F5-0DE6-3716-C0C76A670733}"/>
              </a:ext>
            </a:extLst>
          </p:cNvPr>
          <p:cNvSpPr/>
          <p:nvPr/>
        </p:nvSpPr>
        <p:spPr>
          <a:xfrm>
            <a:off x="4074618" y="2419054"/>
            <a:ext cx="1757404" cy="524385"/>
          </a:xfrm>
          <a:prstGeom prst="wedgeEllipseCallout">
            <a:avLst>
              <a:gd name="adj1" fmla="val 62153"/>
              <a:gd name="adj2" fmla="val 72536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Public CVE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E34320A-23A3-648F-8C35-3DE92C736562}"/>
              </a:ext>
            </a:extLst>
          </p:cNvPr>
          <p:cNvSpPr/>
          <p:nvPr/>
        </p:nvSpPr>
        <p:spPr>
          <a:xfrm>
            <a:off x="5868276" y="2666846"/>
            <a:ext cx="462695" cy="762153"/>
          </a:xfrm>
          <a:custGeom>
            <a:avLst/>
            <a:gdLst>
              <a:gd name="connsiteX0" fmla="*/ 0 w 364358"/>
              <a:gd name="connsiteY0" fmla="*/ 31531 h 59784"/>
              <a:gd name="connsiteX1" fmla="*/ 364358 w 364358"/>
              <a:gd name="connsiteY1" fmla="*/ 0 h 59784"/>
              <a:gd name="connsiteX0" fmla="*/ 0 w 437930"/>
              <a:gd name="connsiteY0" fmla="*/ 760248 h 761100"/>
              <a:gd name="connsiteX1" fmla="*/ 437930 w 437930"/>
              <a:gd name="connsiteY1" fmla="*/ 0 h 761100"/>
              <a:gd name="connsiteX0" fmla="*/ 0 w 437930"/>
              <a:gd name="connsiteY0" fmla="*/ 760248 h 761012"/>
              <a:gd name="connsiteX1" fmla="*/ 437930 w 437930"/>
              <a:gd name="connsiteY1" fmla="*/ 0 h 761012"/>
              <a:gd name="connsiteX0" fmla="*/ 0 w 437930"/>
              <a:gd name="connsiteY0" fmla="*/ 760248 h 760248"/>
              <a:gd name="connsiteX1" fmla="*/ 437930 w 437930"/>
              <a:gd name="connsiteY1" fmla="*/ 0 h 760248"/>
              <a:gd name="connsiteX0" fmla="*/ 0 w 437930"/>
              <a:gd name="connsiteY0" fmla="*/ 760248 h 760248"/>
              <a:gd name="connsiteX1" fmla="*/ 437930 w 437930"/>
              <a:gd name="connsiteY1" fmla="*/ 0 h 760248"/>
              <a:gd name="connsiteX0" fmla="*/ 0 w 455075"/>
              <a:gd name="connsiteY0" fmla="*/ 765963 h 765963"/>
              <a:gd name="connsiteX1" fmla="*/ 455075 w 455075"/>
              <a:gd name="connsiteY1" fmla="*/ 0 h 765963"/>
              <a:gd name="connsiteX0" fmla="*/ 0 w 453170"/>
              <a:gd name="connsiteY0" fmla="*/ 758343 h 758343"/>
              <a:gd name="connsiteX1" fmla="*/ 453170 w 453170"/>
              <a:gd name="connsiteY1" fmla="*/ 0 h 758343"/>
              <a:gd name="connsiteX0" fmla="*/ 0 w 455075"/>
              <a:gd name="connsiteY0" fmla="*/ 765963 h 765963"/>
              <a:gd name="connsiteX1" fmla="*/ 455075 w 455075"/>
              <a:gd name="connsiteY1" fmla="*/ 0 h 765963"/>
              <a:gd name="connsiteX0" fmla="*/ 0 w 464600"/>
              <a:gd name="connsiteY0" fmla="*/ 802158 h 802158"/>
              <a:gd name="connsiteX1" fmla="*/ 464600 w 464600"/>
              <a:gd name="connsiteY1" fmla="*/ 0 h 802158"/>
              <a:gd name="connsiteX0" fmla="*/ 0 w 462695"/>
              <a:gd name="connsiteY0" fmla="*/ 767868 h 767868"/>
              <a:gd name="connsiteX1" fmla="*/ 462695 w 462695"/>
              <a:gd name="connsiteY1" fmla="*/ 0 h 767868"/>
              <a:gd name="connsiteX0" fmla="*/ 0 w 466505"/>
              <a:gd name="connsiteY0" fmla="*/ 817398 h 817398"/>
              <a:gd name="connsiteX1" fmla="*/ 466505 w 466505"/>
              <a:gd name="connsiteY1" fmla="*/ 0 h 817398"/>
              <a:gd name="connsiteX0" fmla="*/ 0 w 462695"/>
              <a:gd name="connsiteY0" fmla="*/ 762153 h 762153"/>
              <a:gd name="connsiteX1" fmla="*/ 462695 w 462695"/>
              <a:gd name="connsiteY1" fmla="*/ 0 h 7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2695" h="762153">
                <a:moveTo>
                  <a:pt x="0" y="762153"/>
                </a:moveTo>
                <a:cubicBezTo>
                  <a:pt x="306843" y="759233"/>
                  <a:pt x="172492" y="1168"/>
                  <a:pt x="462695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57D7A0-BED6-3CDB-55B1-775B0BF42FD9}"/>
              </a:ext>
            </a:extLst>
          </p:cNvPr>
          <p:cNvSpPr/>
          <p:nvPr/>
        </p:nvSpPr>
        <p:spPr>
          <a:xfrm>
            <a:off x="2760040" y="3347956"/>
            <a:ext cx="728754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3D4DD81-A287-0DF9-4741-8A4D04618965}"/>
              </a:ext>
            </a:extLst>
          </p:cNvPr>
          <p:cNvGrpSpPr/>
          <p:nvPr/>
        </p:nvGrpSpPr>
        <p:grpSpPr>
          <a:xfrm>
            <a:off x="3109085" y="1597781"/>
            <a:ext cx="2395892" cy="609591"/>
            <a:chOff x="3109085" y="1597781"/>
            <a:chExt cx="2395892" cy="60959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59145B6-E163-00D5-4075-E0B203AB05C1}"/>
                </a:ext>
              </a:extLst>
            </p:cNvPr>
            <p:cNvSpPr/>
            <p:nvPr/>
          </p:nvSpPr>
          <p:spPr>
            <a:xfrm>
              <a:off x="3832892" y="1619306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Resource development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1F2CABB-12DF-B357-F5CA-1F8A72B3C9D4}"/>
                </a:ext>
              </a:extLst>
            </p:cNvPr>
            <p:cNvSpPr/>
            <p:nvPr/>
          </p:nvSpPr>
          <p:spPr>
            <a:xfrm flipH="1">
              <a:off x="3109085" y="1597781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Race to develop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exploits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3D982C-BED4-EE4C-3468-5A5D73E7F031}"/>
              </a:ext>
            </a:extLst>
          </p:cNvPr>
          <p:cNvGrpSpPr/>
          <p:nvPr/>
        </p:nvGrpSpPr>
        <p:grpSpPr>
          <a:xfrm>
            <a:off x="3597655" y="875090"/>
            <a:ext cx="2395892" cy="609591"/>
            <a:chOff x="3597655" y="881515"/>
            <a:chExt cx="2395892" cy="60959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F839456-0C4C-4D9E-E285-3EF905A79364}"/>
                </a:ext>
              </a:extLst>
            </p:cNvPr>
            <p:cNvSpPr/>
            <p:nvPr/>
          </p:nvSpPr>
          <p:spPr>
            <a:xfrm>
              <a:off x="4321462" y="903040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Reconnaissance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AF5D618-B788-9ABA-9AE0-F84DBC2B330B}"/>
                </a:ext>
              </a:extLst>
            </p:cNvPr>
            <p:cNvSpPr/>
            <p:nvPr/>
          </p:nvSpPr>
          <p:spPr>
            <a:xfrm flipH="1">
              <a:off x="3597655" y="881515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Mass scanning for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vulnerable devices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394A1A6-35FF-A94F-7197-14654BF3C649}"/>
              </a:ext>
            </a:extLst>
          </p:cNvPr>
          <p:cNvGrpSpPr/>
          <p:nvPr/>
        </p:nvGrpSpPr>
        <p:grpSpPr>
          <a:xfrm>
            <a:off x="4048977" y="152400"/>
            <a:ext cx="2395892" cy="609591"/>
            <a:chOff x="4048977" y="152400"/>
            <a:chExt cx="2395892" cy="609591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47B36853-2399-7B93-A130-8E65C9A8CF13}"/>
                </a:ext>
              </a:extLst>
            </p:cNvPr>
            <p:cNvSpPr/>
            <p:nvPr/>
          </p:nvSpPr>
          <p:spPr>
            <a:xfrm>
              <a:off x="4772784" y="173925"/>
              <a:ext cx="1600200" cy="182021"/>
            </a:xfrm>
            <a:prstGeom prst="roundRect">
              <a:avLst>
                <a:gd name="adj" fmla="val 42519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0" rIns="27432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03356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Initial access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408D899-5BE5-BF30-1EEF-05D337B5AC92}"/>
                </a:ext>
              </a:extLst>
            </p:cNvPr>
            <p:cNvSpPr/>
            <p:nvPr/>
          </p:nvSpPr>
          <p:spPr>
            <a:xfrm flipH="1">
              <a:off x="4048977" y="152400"/>
              <a:ext cx="2395892" cy="609591"/>
            </a:xfrm>
            <a:prstGeom prst="roundRect">
              <a:avLst>
                <a:gd name="adj" fmla="val 15540"/>
              </a:avLst>
            </a:prstGeom>
            <a:noFill/>
            <a:ln w="9525">
              <a:gradFill flip="none" rotWithShape="1">
                <a:gsLst>
                  <a:gs pos="0">
                    <a:schemeClr val="tx2"/>
                  </a:gs>
                  <a:gs pos="27000">
                    <a:schemeClr val="tx2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286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B49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Mass exploitation of vulnerable devices</a:t>
              </a: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D08197A-3C9B-1483-A0B1-197578D7ADB6}"/>
              </a:ext>
            </a:extLst>
          </p:cNvPr>
          <p:cNvSpPr/>
          <p:nvPr/>
        </p:nvSpPr>
        <p:spPr>
          <a:xfrm>
            <a:off x="5503186" y="1893586"/>
            <a:ext cx="868518" cy="75749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8518" h="757495">
                <a:moveTo>
                  <a:pt x="0" y="97"/>
                </a:moveTo>
                <a:cubicBezTo>
                  <a:pt x="666048" y="-9908"/>
                  <a:pt x="874134" y="760353"/>
                  <a:pt x="868404" y="75748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4156C50-5640-FA79-2874-099719A2DFA0}"/>
              </a:ext>
            </a:extLst>
          </p:cNvPr>
          <p:cNvSpPr/>
          <p:nvPr/>
        </p:nvSpPr>
        <p:spPr>
          <a:xfrm>
            <a:off x="5991666" y="1184092"/>
            <a:ext cx="734930" cy="148500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0 w 1039507"/>
              <a:gd name="connsiteY0" fmla="*/ 51 h 1474493"/>
              <a:gd name="connsiteX1" fmla="*/ 1039443 w 1039507"/>
              <a:gd name="connsiteY1" fmla="*/ 1474489 h 1474493"/>
              <a:gd name="connsiteX0" fmla="*/ 0 w 734930"/>
              <a:gd name="connsiteY0" fmla="*/ 50 h 1485002"/>
              <a:gd name="connsiteX1" fmla="*/ 734643 w 734930"/>
              <a:gd name="connsiteY1" fmla="*/ 1484998 h 148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4930" h="1485002">
                <a:moveTo>
                  <a:pt x="0" y="50"/>
                </a:moveTo>
                <a:cubicBezTo>
                  <a:pt x="666048" y="-9955"/>
                  <a:pt x="740373" y="1487863"/>
                  <a:pt x="734643" y="148499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A5E4D1E1-7DA2-95FE-736B-E0D4DAE42917}"/>
              </a:ext>
            </a:extLst>
          </p:cNvPr>
          <p:cNvSpPr/>
          <p:nvPr/>
        </p:nvSpPr>
        <p:spPr>
          <a:xfrm>
            <a:off x="6446107" y="460589"/>
            <a:ext cx="592793" cy="219940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0 w 1236837"/>
              <a:gd name="connsiteY0" fmla="*/ 34 h 2191522"/>
              <a:gd name="connsiteX1" fmla="*/ 1236795 w 1236837"/>
              <a:gd name="connsiteY1" fmla="*/ 2191520 h 2191522"/>
              <a:gd name="connsiteX0" fmla="*/ 0 w 592793"/>
              <a:gd name="connsiteY0" fmla="*/ 34 h 2199405"/>
              <a:gd name="connsiteX1" fmla="*/ 587781 w 592793"/>
              <a:gd name="connsiteY1" fmla="*/ 2199403 h 219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2793" h="2199405">
                <a:moveTo>
                  <a:pt x="0" y="34"/>
                </a:moveTo>
                <a:cubicBezTo>
                  <a:pt x="666048" y="-9971"/>
                  <a:pt x="593511" y="2202268"/>
                  <a:pt x="587781" y="219940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3C85906-3C6E-C19F-4F23-FE1C0B1720F9}"/>
              </a:ext>
            </a:extLst>
          </p:cNvPr>
          <p:cNvCxnSpPr>
            <a:cxnSpLocks/>
          </p:cNvCxnSpPr>
          <p:nvPr/>
        </p:nvCxnSpPr>
        <p:spPr>
          <a:xfrm>
            <a:off x="6317499" y="2667000"/>
            <a:ext cx="737570" cy="0"/>
          </a:xfrm>
          <a:prstGeom prst="line">
            <a:avLst/>
          </a:prstGeom>
          <a:ln w="76200">
            <a:solidFill>
              <a:srgbClr val="10335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561F1478-2CDD-87AB-C70F-B912D8ED2400}"/>
              </a:ext>
            </a:extLst>
          </p:cNvPr>
          <p:cNvSpPr/>
          <p:nvPr/>
        </p:nvSpPr>
        <p:spPr>
          <a:xfrm>
            <a:off x="6300692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4B336E4-113F-19F1-E19E-1A81A57166C5}"/>
              </a:ext>
            </a:extLst>
          </p:cNvPr>
          <p:cNvSpPr/>
          <p:nvPr/>
        </p:nvSpPr>
        <p:spPr>
          <a:xfrm>
            <a:off x="6966646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0857F8D-6906-ED7D-2E9F-ACF3CE329A1A}"/>
              </a:ext>
            </a:extLst>
          </p:cNvPr>
          <p:cNvSpPr/>
          <p:nvPr/>
        </p:nvSpPr>
        <p:spPr>
          <a:xfrm>
            <a:off x="6654876" y="2590650"/>
            <a:ext cx="152400" cy="152390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A025425-5E77-E863-8804-74D9FF7F87A9}"/>
              </a:ext>
            </a:extLst>
          </p:cNvPr>
          <p:cNvSpPr/>
          <p:nvPr/>
        </p:nvSpPr>
        <p:spPr>
          <a:xfrm>
            <a:off x="8454137" y="176791"/>
            <a:ext cx="2396924" cy="1132459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9571030E-FFC9-074E-FCA0-38D8E3C658A6}"/>
              </a:ext>
            </a:extLst>
          </p:cNvPr>
          <p:cNvSpPr/>
          <p:nvPr/>
        </p:nvSpPr>
        <p:spPr>
          <a:xfrm>
            <a:off x="9322203" y="176791"/>
            <a:ext cx="2707735" cy="1132456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Common cybercrime tools and techniques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Circumvent early patching from vendors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BBC92328-49EE-5AAD-5972-8C306E8CBB23}"/>
              </a:ext>
            </a:extLst>
          </p:cNvPr>
          <p:cNvSpPr/>
          <p:nvPr/>
        </p:nvSpPr>
        <p:spPr>
          <a:xfrm>
            <a:off x="8521181" y="211790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Persistence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7D55D66-FDD5-428D-EE85-8E421CFAA780}"/>
              </a:ext>
            </a:extLst>
          </p:cNvPr>
          <p:cNvSpPr/>
          <p:nvPr/>
        </p:nvSpPr>
        <p:spPr>
          <a:xfrm>
            <a:off x="8521181" y="401981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Discovery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883E24BD-1197-4E7D-4F7D-DBF256677ED9}"/>
              </a:ext>
            </a:extLst>
          </p:cNvPr>
          <p:cNvSpPr/>
          <p:nvPr/>
        </p:nvSpPr>
        <p:spPr>
          <a:xfrm>
            <a:off x="8521181" y="592172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Privilege escalation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C2B7DA2D-E21D-DC51-675A-F766C6842C0C}"/>
              </a:ext>
            </a:extLst>
          </p:cNvPr>
          <p:cNvSpPr/>
          <p:nvPr/>
        </p:nvSpPr>
        <p:spPr>
          <a:xfrm>
            <a:off x="8521181" y="782363"/>
            <a:ext cx="1600200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Lateral movement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B16D7F-922D-ABC0-CC21-866A2B8880AE}"/>
              </a:ext>
            </a:extLst>
          </p:cNvPr>
          <p:cNvSpPr txBox="1"/>
          <p:nvPr/>
        </p:nvSpPr>
        <p:spPr>
          <a:xfrm>
            <a:off x="8475031" y="97081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Pivot into target network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213D4B86-B06C-9667-5162-7FEC6C5CD3B8}"/>
              </a:ext>
            </a:extLst>
          </p:cNvPr>
          <p:cNvSpPr/>
          <p:nvPr/>
        </p:nvSpPr>
        <p:spPr>
          <a:xfrm>
            <a:off x="9326843" y="1405859"/>
            <a:ext cx="2396924" cy="763364"/>
          </a:xfrm>
          <a:prstGeom prst="roundRect">
            <a:avLst>
              <a:gd name="adj" fmla="val 7650"/>
            </a:avLst>
          </a:prstGeom>
          <a:noFill/>
          <a:ln w="9525">
            <a:gradFill flip="none" rotWithShape="1">
              <a:gsLst>
                <a:gs pos="0">
                  <a:schemeClr val="tx2"/>
                </a:gs>
                <a:gs pos="27000">
                  <a:schemeClr val="tx2"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B4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7DB81C6-98BC-8FCB-F7F8-BB87D773ADA1}"/>
              </a:ext>
            </a:extLst>
          </p:cNvPr>
          <p:cNvSpPr/>
          <p:nvPr/>
        </p:nvSpPr>
        <p:spPr>
          <a:xfrm>
            <a:off x="9652599" y="1405858"/>
            <a:ext cx="2396924" cy="763362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Data theft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Ransomware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B99B5BD-33F1-323F-95FB-54D9BB367528}"/>
              </a:ext>
            </a:extLst>
          </p:cNvPr>
          <p:cNvSpPr/>
          <p:nvPr/>
        </p:nvSpPr>
        <p:spPr>
          <a:xfrm>
            <a:off x="9393887" y="1440857"/>
            <a:ext cx="1034579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Exfiltration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62929F0F-FB35-7B4E-CB4B-11A78FAB025C}"/>
              </a:ext>
            </a:extLst>
          </p:cNvPr>
          <p:cNvSpPr/>
          <p:nvPr/>
        </p:nvSpPr>
        <p:spPr>
          <a:xfrm>
            <a:off x="9393887" y="1631048"/>
            <a:ext cx="1034579" cy="182021"/>
          </a:xfrm>
          <a:prstGeom prst="roundRect">
            <a:avLst>
              <a:gd name="adj" fmla="val 42519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0" rIns="27432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0335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Impact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9C1BE9E-E1AA-39A7-9E84-32619AEEAC4C}"/>
              </a:ext>
            </a:extLst>
          </p:cNvPr>
          <p:cNvSpPr txBox="1"/>
          <p:nvPr/>
        </p:nvSpPr>
        <p:spPr>
          <a:xfrm>
            <a:off x="9347737" y="1832123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Profit!  😈</a:t>
            </a: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7775D9E-B4BF-040F-8888-7E709E854091}"/>
              </a:ext>
            </a:extLst>
          </p:cNvPr>
          <p:cNvSpPr/>
          <p:nvPr/>
        </p:nvSpPr>
        <p:spPr>
          <a:xfrm>
            <a:off x="8301096" y="1782102"/>
            <a:ext cx="1032468" cy="882303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203839 w 455861"/>
              <a:gd name="connsiteY0" fmla="*/ 84 h 869059"/>
              <a:gd name="connsiteX1" fmla="*/ 0 w 455861"/>
              <a:gd name="connsiteY1" fmla="*/ 869053 h 869059"/>
              <a:gd name="connsiteX0" fmla="*/ 311905 w 311905"/>
              <a:gd name="connsiteY0" fmla="*/ 3 h 868979"/>
              <a:gd name="connsiteX1" fmla="*/ 108066 w 311905"/>
              <a:gd name="connsiteY1" fmla="*/ 868972 h 868979"/>
              <a:gd name="connsiteX0" fmla="*/ 293058 w 293058"/>
              <a:gd name="connsiteY0" fmla="*/ 3 h 874421"/>
              <a:gd name="connsiteX1" fmla="*/ 138204 w 293058"/>
              <a:gd name="connsiteY1" fmla="*/ 874415 h 874421"/>
              <a:gd name="connsiteX0" fmla="*/ 790730 w 790730"/>
              <a:gd name="connsiteY0" fmla="*/ 3 h 874421"/>
              <a:gd name="connsiteX1" fmla="*/ 0 w 790730"/>
              <a:gd name="connsiteY1" fmla="*/ 874415 h 874421"/>
              <a:gd name="connsiteX0" fmla="*/ 1032468 w 1032468"/>
              <a:gd name="connsiteY0" fmla="*/ 3 h 882303"/>
              <a:gd name="connsiteX1" fmla="*/ 0 w 1032468"/>
              <a:gd name="connsiteY1" fmla="*/ 882297 h 88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2468" h="882303">
                <a:moveTo>
                  <a:pt x="1032468" y="3"/>
                </a:moveTo>
                <a:cubicBezTo>
                  <a:pt x="476594" y="-1837"/>
                  <a:pt x="5730" y="885162"/>
                  <a:pt x="0" y="88229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7C7DFD2-5816-25FC-709C-FE657076B2C8}"/>
              </a:ext>
            </a:extLst>
          </p:cNvPr>
          <p:cNvSpPr/>
          <p:nvPr/>
        </p:nvSpPr>
        <p:spPr>
          <a:xfrm>
            <a:off x="7621667" y="693532"/>
            <a:ext cx="830330" cy="196805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549526 w 549526"/>
              <a:gd name="connsiteY0" fmla="*/ 685392 h 685402"/>
              <a:gd name="connsiteX1" fmla="*/ 48456 w 549526"/>
              <a:gd name="connsiteY1" fmla="*/ 0 h 685402"/>
              <a:gd name="connsiteX0" fmla="*/ 491417 w 491417"/>
              <a:gd name="connsiteY0" fmla="*/ 1380717 h 1380722"/>
              <a:gd name="connsiteX1" fmla="*/ 95122 w 491417"/>
              <a:gd name="connsiteY1" fmla="*/ 0 h 1380722"/>
              <a:gd name="connsiteX0" fmla="*/ 415019 w 415019"/>
              <a:gd name="connsiteY0" fmla="*/ 1377996 h 1378001"/>
              <a:gd name="connsiteX1" fmla="*/ 198339 w 415019"/>
              <a:gd name="connsiteY1" fmla="*/ 0 h 1378001"/>
              <a:gd name="connsiteX0" fmla="*/ 300538 w 517702"/>
              <a:gd name="connsiteY0" fmla="*/ 1380594 h 1380599"/>
              <a:gd name="connsiteX1" fmla="*/ 517678 w 517702"/>
              <a:gd name="connsiteY1" fmla="*/ 0 h 1380599"/>
              <a:gd name="connsiteX0" fmla="*/ 275065 w 636951"/>
              <a:gd name="connsiteY0" fmla="*/ 1413487 h 1413492"/>
              <a:gd name="connsiteX1" fmla="*/ 636930 w 636951"/>
              <a:gd name="connsiteY1" fmla="*/ 0 h 1413492"/>
              <a:gd name="connsiteX0" fmla="*/ 0 w 433428"/>
              <a:gd name="connsiteY0" fmla="*/ 1413487 h 1413487"/>
              <a:gd name="connsiteX1" fmla="*/ 361865 w 433428"/>
              <a:gd name="connsiteY1" fmla="*/ 0 h 1413487"/>
              <a:gd name="connsiteX0" fmla="*/ 0 w 1881500"/>
              <a:gd name="connsiteY0" fmla="*/ 1202977 h 1202977"/>
              <a:gd name="connsiteX1" fmla="*/ 1881480 w 1881500"/>
              <a:gd name="connsiteY1" fmla="*/ 0 h 1202977"/>
              <a:gd name="connsiteX0" fmla="*/ 0 w 868518"/>
              <a:gd name="connsiteY0" fmla="*/ 97 h 757495"/>
              <a:gd name="connsiteX1" fmla="*/ 868404 w 868518"/>
              <a:gd name="connsiteY1" fmla="*/ 757488 h 757495"/>
              <a:gd name="connsiteX0" fmla="*/ 160296 w 420811"/>
              <a:gd name="connsiteY0" fmla="*/ 37 h 1957581"/>
              <a:gd name="connsiteX1" fmla="*/ 0 w 420811"/>
              <a:gd name="connsiteY1" fmla="*/ 1957578 h 1957581"/>
              <a:gd name="connsiteX0" fmla="*/ 375108 w 375108"/>
              <a:gd name="connsiteY0" fmla="*/ 2 h 1957546"/>
              <a:gd name="connsiteX1" fmla="*/ 214812 w 375108"/>
              <a:gd name="connsiteY1" fmla="*/ 1957543 h 1957546"/>
              <a:gd name="connsiteX0" fmla="*/ 830330 w 830330"/>
              <a:gd name="connsiteY0" fmla="*/ 2 h 1968056"/>
              <a:gd name="connsiteX1" fmla="*/ 0 w 830330"/>
              <a:gd name="connsiteY1" fmla="*/ 1968053 h 196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330" h="1968056">
                <a:moveTo>
                  <a:pt x="830330" y="2"/>
                </a:moveTo>
                <a:cubicBezTo>
                  <a:pt x="89399" y="-1839"/>
                  <a:pt x="5730" y="1970918"/>
                  <a:pt x="0" y="196805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65A61A73-66BE-DFDA-EB5C-121B26404C32}"/>
              </a:ext>
            </a:extLst>
          </p:cNvPr>
          <p:cNvSpPr/>
          <p:nvPr/>
        </p:nvSpPr>
        <p:spPr>
          <a:xfrm>
            <a:off x="7251864" y="2590800"/>
            <a:ext cx="728754" cy="152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B347DEBA-E69D-F000-8BB4-ED6BEF32012E}"/>
              </a:ext>
            </a:extLst>
          </p:cNvPr>
          <p:cNvSpPr/>
          <p:nvPr/>
        </p:nvSpPr>
        <p:spPr>
          <a:xfrm flipH="1">
            <a:off x="1440195" y="1597342"/>
            <a:ext cx="3478606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Many developers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Public, security researchers, criminal darkwebs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BD089A1-BCF8-BEBD-5231-9720D38F6AD1}"/>
              </a:ext>
            </a:extLst>
          </p:cNvPr>
          <p:cNvSpPr/>
          <p:nvPr/>
        </p:nvSpPr>
        <p:spPr>
          <a:xfrm flipH="1">
            <a:off x="2133725" y="165777"/>
            <a:ext cx="3560254" cy="609591"/>
          </a:xfrm>
          <a:prstGeom prst="roundRect">
            <a:avLst>
              <a:gd name="adj" fmla="val 14989"/>
            </a:avLst>
          </a:prstGeom>
          <a:gradFill>
            <a:gsLst>
              <a:gs pos="100000">
                <a:srgbClr val="C00000"/>
              </a:gs>
              <a:gs pos="14000">
                <a:srgbClr val="C00000">
                  <a:alpha val="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1097280" rtlCol="0" anchor="ctr"/>
          <a:lstStyle/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Race to compromise systems</a:t>
            </a:r>
          </a:p>
          <a:p>
            <a:pPr marL="137160" marR="0" lvl="0" indent="-13716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Sometimes multiple threat actors on a system</a:t>
            </a:r>
          </a:p>
        </p:txBody>
      </p:sp>
      <p:sp>
        <p:nvSpPr>
          <p:cNvPr id="132" name="Explosion: 8 Points 131">
            <a:extLst>
              <a:ext uri="{FF2B5EF4-FFF2-40B4-BE49-F238E27FC236}">
                <a16:creationId xmlns:a16="http://schemas.microsoft.com/office/drawing/2014/main" id="{6E6E8351-F641-5B0F-6A45-A22C9E194BB0}"/>
              </a:ext>
            </a:extLst>
          </p:cNvPr>
          <p:cNvSpPr/>
          <p:nvPr/>
        </p:nvSpPr>
        <p:spPr>
          <a:xfrm>
            <a:off x="8139397" y="2528540"/>
            <a:ext cx="304800" cy="304795"/>
          </a:xfrm>
          <a:prstGeom prst="irregularSeal1">
            <a:avLst/>
          </a:prstGeom>
          <a:solidFill>
            <a:schemeClr val="bg1"/>
          </a:solidFill>
          <a:ln w="9525">
            <a:solidFill>
              <a:srgbClr val="1033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51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1" grpId="0" animBg="1"/>
      <p:bldP spid="32" grpId="0" animBg="1"/>
      <p:bldP spid="7" grpId="0" animBg="1"/>
      <p:bldP spid="43" grpId="0" animBg="1"/>
      <p:bldP spid="21" grpId="0" animBg="1"/>
      <p:bldP spid="36" grpId="0" animBg="1"/>
      <p:bldP spid="97" grpId="0" animBg="1"/>
      <p:bldP spid="98" grpId="0" animBg="1"/>
      <p:bldP spid="99" grpId="0" animBg="1"/>
      <p:bldP spid="40" grpId="0" animBg="1"/>
      <p:bldP spid="45" grpId="0" animBg="1"/>
      <p:bldP spid="68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/>
      <p:bldP spid="110" grpId="0" animBg="1"/>
      <p:bldP spid="111" grpId="0" animBg="1"/>
      <p:bldP spid="112" grpId="0" animBg="1"/>
      <p:bldP spid="113" grpId="0" animBg="1"/>
      <p:bldP spid="116" grpId="0"/>
      <p:bldP spid="121" grpId="0" animBg="1"/>
      <p:bldP spid="122" grpId="0" animBg="1"/>
      <p:bldP spid="120" grpId="0" animBg="1"/>
      <p:bldP spid="128" grpId="0" animBg="1"/>
      <p:bldP spid="129" grpId="0" animBg="1"/>
      <p:bldP spid="1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91619F6-C37D-631E-8B41-923389777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7"/>
          <a:stretch/>
        </p:blipFill>
        <p:spPr>
          <a:xfrm>
            <a:off x="0" y="-688060"/>
            <a:ext cx="12192000" cy="613786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D79604A-00B9-E475-20FD-2E6DC86A118A}"/>
              </a:ext>
            </a:extLst>
          </p:cNvPr>
          <p:cNvSpPr/>
          <p:nvPr/>
        </p:nvSpPr>
        <p:spPr>
          <a:xfrm>
            <a:off x="0" y="1143000"/>
            <a:ext cx="12192000" cy="51531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1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ACAA113-A2BA-C71B-9239-32AF653A8C1A}"/>
              </a:ext>
            </a:extLst>
          </p:cNvPr>
          <p:cNvSpPr/>
          <p:nvPr/>
        </p:nvSpPr>
        <p:spPr>
          <a:xfrm>
            <a:off x="3396822" y="3655678"/>
            <a:ext cx="715322" cy="1601569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0 w 1560630"/>
              <a:gd name="connsiteY0" fmla="*/ 0 h 2009539"/>
              <a:gd name="connsiteX1" fmla="*/ 1560615 w 1560630"/>
              <a:gd name="connsiteY1" fmla="*/ 2007276 h 2009539"/>
              <a:gd name="connsiteX0" fmla="*/ 0 w 1487396"/>
              <a:gd name="connsiteY0" fmla="*/ 0 h 2056367"/>
              <a:gd name="connsiteX1" fmla="*/ 1487380 w 1487396"/>
              <a:gd name="connsiteY1" fmla="*/ 2055402 h 2056367"/>
              <a:gd name="connsiteX0" fmla="*/ 0 w 1487396"/>
              <a:gd name="connsiteY0" fmla="*/ 0 h 2055409"/>
              <a:gd name="connsiteX1" fmla="*/ 1487380 w 1487396"/>
              <a:gd name="connsiteY1" fmla="*/ 2055402 h 2055409"/>
              <a:gd name="connsiteX0" fmla="*/ 0 w 1030204"/>
              <a:gd name="connsiteY0" fmla="*/ 0 h 2055409"/>
              <a:gd name="connsiteX1" fmla="*/ 1030180 w 1030204"/>
              <a:gd name="connsiteY1" fmla="*/ 2055402 h 2055409"/>
              <a:gd name="connsiteX0" fmla="*/ 0 w 1400631"/>
              <a:gd name="connsiteY0" fmla="*/ 0 h 3041712"/>
              <a:gd name="connsiteX1" fmla="*/ 1400615 w 1400631"/>
              <a:gd name="connsiteY1" fmla="*/ 3041709 h 3041712"/>
              <a:gd name="connsiteX0" fmla="*/ 0 w 1400633"/>
              <a:gd name="connsiteY0" fmla="*/ 0 h 3017946"/>
              <a:gd name="connsiteX1" fmla="*/ 1400615 w 1400633"/>
              <a:gd name="connsiteY1" fmla="*/ 3017943 h 301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33" h="3017946">
                <a:moveTo>
                  <a:pt x="0" y="0"/>
                </a:moveTo>
                <a:cubicBezTo>
                  <a:pt x="13805" y="1201454"/>
                  <a:pt x="1406345" y="3020808"/>
                  <a:pt x="1400615" y="301794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74FE8DF-338F-3C38-5B5D-8771F7F7CE9B}"/>
              </a:ext>
            </a:extLst>
          </p:cNvPr>
          <p:cNvSpPr/>
          <p:nvPr/>
        </p:nvSpPr>
        <p:spPr>
          <a:xfrm>
            <a:off x="2844539" y="3431627"/>
            <a:ext cx="1041029" cy="182422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0 w 1661772"/>
              <a:gd name="connsiteY0" fmla="*/ 0 h 2760175"/>
              <a:gd name="connsiteX1" fmla="*/ 1661758 w 1661772"/>
              <a:gd name="connsiteY1" fmla="*/ 2760166 h 2760175"/>
              <a:gd name="connsiteX0" fmla="*/ 0 w 2100117"/>
              <a:gd name="connsiteY0" fmla="*/ 0 h 3473161"/>
              <a:gd name="connsiteX1" fmla="*/ 2100107 w 2100117"/>
              <a:gd name="connsiteY1" fmla="*/ 3473158 h 3473161"/>
              <a:gd name="connsiteX0" fmla="*/ 0 w 2038380"/>
              <a:gd name="connsiteY0" fmla="*/ 0 h 3437511"/>
              <a:gd name="connsiteX1" fmla="*/ 2038368 w 2038380"/>
              <a:gd name="connsiteY1" fmla="*/ 3437507 h 343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38380" h="3437511">
                <a:moveTo>
                  <a:pt x="0" y="0"/>
                </a:moveTo>
                <a:cubicBezTo>
                  <a:pt x="24196" y="2136636"/>
                  <a:pt x="2044098" y="3440372"/>
                  <a:pt x="2038368" y="343750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9C642B1-1E0B-B5D4-827A-93D582A90DB9}"/>
              </a:ext>
            </a:extLst>
          </p:cNvPr>
          <p:cNvSpPr/>
          <p:nvPr/>
        </p:nvSpPr>
        <p:spPr>
          <a:xfrm>
            <a:off x="686326" y="3333880"/>
            <a:ext cx="1293360" cy="192641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0 w 1470555"/>
              <a:gd name="connsiteY0" fmla="*/ 0 h 2750729"/>
              <a:gd name="connsiteX1" fmla="*/ 1470539 w 1470555"/>
              <a:gd name="connsiteY1" fmla="*/ 2750720 h 2750729"/>
              <a:gd name="connsiteX0" fmla="*/ 0 w 2538636"/>
              <a:gd name="connsiteY0" fmla="*/ 0 h 3600374"/>
              <a:gd name="connsiteX1" fmla="*/ 2538627 w 2538636"/>
              <a:gd name="connsiteY1" fmla="*/ 3600370 h 3600374"/>
              <a:gd name="connsiteX0" fmla="*/ 0 w 2557155"/>
              <a:gd name="connsiteY0" fmla="*/ 0 h 3582548"/>
              <a:gd name="connsiteX1" fmla="*/ 2557147 w 2557155"/>
              <a:gd name="connsiteY1" fmla="*/ 3582544 h 3582548"/>
              <a:gd name="connsiteX0" fmla="*/ 0 w 2408982"/>
              <a:gd name="connsiteY0" fmla="*/ 0 h 3463716"/>
              <a:gd name="connsiteX1" fmla="*/ 2408972 w 2408982"/>
              <a:gd name="connsiteY1" fmla="*/ 3463712 h 3463716"/>
              <a:gd name="connsiteX0" fmla="*/ 0 w 2532458"/>
              <a:gd name="connsiteY0" fmla="*/ 0 h 3630081"/>
              <a:gd name="connsiteX1" fmla="*/ 2532450 w 2532458"/>
              <a:gd name="connsiteY1" fmla="*/ 3630077 h 363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2458" h="3630081">
                <a:moveTo>
                  <a:pt x="0" y="0"/>
                </a:moveTo>
                <a:cubicBezTo>
                  <a:pt x="24196" y="2136636"/>
                  <a:pt x="2538180" y="3632942"/>
                  <a:pt x="2532450" y="363007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1FC73F-543C-9263-B14E-CA4183AC4FC1}"/>
              </a:ext>
            </a:extLst>
          </p:cNvPr>
          <p:cNvSpPr/>
          <p:nvPr/>
        </p:nvSpPr>
        <p:spPr>
          <a:xfrm>
            <a:off x="1774327" y="3337034"/>
            <a:ext cx="819018" cy="192326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0 w 924557"/>
              <a:gd name="connsiteY0" fmla="*/ 0 h 2750729"/>
              <a:gd name="connsiteX1" fmla="*/ 924530 w 924557"/>
              <a:gd name="connsiteY1" fmla="*/ 2750720 h 2750729"/>
              <a:gd name="connsiteX0" fmla="*/ 0 w 1646893"/>
              <a:gd name="connsiteY0" fmla="*/ 0 h 3641964"/>
              <a:gd name="connsiteX1" fmla="*/ 1646878 w 1646893"/>
              <a:gd name="connsiteY1" fmla="*/ 3641960 h 3641964"/>
              <a:gd name="connsiteX0" fmla="*/ 0 w 1603673"/>
              <a:gd name="connsiteY0" fmla="*/ 0 h 3624138"/>
              <a:gd name="connsiteX1" fmla="*/ 1603659 w 1603673"/>
              <a:gd name="connsiteY1" fmla="*/ 3624134 h 362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3673" h="3624138">
                <a:moveTo>
                  <a:pt x="0" y="0"/>
                </a:moveTo>
                <a:cubicBezTo>
                  <a:pt x="24196" y="2136636"/>
                  <a:pt x="1609389" y="3626999"/>
                  <a:pt x="1603659" y="3624134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C56D45A-4A13-90DE-CFD0-56031D900360}"/>
              </a:ext>
            </a:extLst>
          </p:cNvPr>
          <p:cNvSpPr/>
          <p:nvPr/>
        </p:nvSpPr>
        <p:spPr>
          <a:xfrm>
            <a:off x="3937558" y="3343339"/>
            <a:ext cx="405929" cy="191870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0 w 621963"/>
              <a:gd name="connsiteY0" fmla="*/ 0 h 2754018"/>
              <a:gd name="connsiteX1" fmla="*/ 621923 w 621963"/>
              <a:gd name="connsiteY1" fmla="*/ 2754009 h 2754018"/>
              <a:gd name="connsiteX0" fmla="*/ 0 w 881257"/>
              <a:gd name="connsiteY0" fmla="*/ 0 h 3633371"/>
              <a:gd name="connsiteX1" fmla="*/ 881229 w 881257"/>
              <a:gd name="connsiteY1" fmla="*/ 3633368 h 3633371"/>
              <a:gd name="connsiteX0" fmla="*/ 0 w 794827"/>
              <a:gd name="connsiteY0" fmla="*/ 0 h 3615547"/>
              <a:gd name="connsiteX1" fmla="*/ 794796 w 794827"/>
              <a:gd name="connsiteY1" fmla="*/ 3615543 h 361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4827" h="3615547">
                <a:moveTo>
                  <a:pt x="0" y="0"/>
                </a:moveTo>
                <a:cubicBezTo>
                  <a:pt x="24196" y="2136636"/>
                  <a:pt x="800526" y="3618408"/>
                  <a:pt x="794796" y="361554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ABC0C93-8A1D-C5BE-881A-C79E9EF81A3D}"/>
              </a:ext>
            </a:extLst>
          </p:cNvPr>
          <p:cNvSpPr/>
          <p:nvPr/>
        </p:nvSpPr>
        <p:spPr>
          <a:xfrm>
            <a:off x="4879414" y="3589282"/>
            <a:ext cx="166793" cy="1669610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325369 w 326588"/>
              <a:gd name="connsiteY0" fmla="*/ 0 h 2754018"/>
              <a:gd name="connsiteX1" fmla="*/ 0 w 326588"/>
              <a:gd name="connsiteY1" fmla="*/ 2754009 h 2754018"/>
              <a:gd name="connsiteX0" fmla="*/ 226585 w 228265"/>
              <a:gd name="connsiteY0" fmla="*/ 0 h 3169926"/>
              <a:gd name="connsiteX1" fmla="*/ 0 w 228265"/>
              <a:gd name="connsiteY1" fmla="*/ 3169921 h 3169926"/>
              <a:gd name="connsiteX0" fmla="*/ 325368 w 326588"/>
              <a:gd name="connsiteY0" fmla="*/ 0 h 3146158"/>
              <a:gd name="connsiteX1" fmla="*/ 0 w 326588"/>
              <a:gd name="connsiteY1" fmla="*/ 3146153 h 314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6588" h="3146158">
                <a:moveTo>
                  <a:pt x="325368" y="0"/>
                </a:moveTo>
                <a:cubicBezTo>
                  <a:pt x="349564" y="2136636"/>
                  <a:pt x="5730" y="3149018"/>
                  <a:pt x="0" y="314615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25A9E4-547C-52C6-0701-C8986A67D75A}"/>
              </a:ext>
            </a:extLst>
          </p:cNvPr>
          <p:cNvSpPr/>
          <p:nvPr/>
        </p:nvSpPr>
        <p:spPr>
          <a:xfrm>
            <a:off x="5565309" y="3343340"/>
            <a:ext cx="566924" cy="1912397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881245 w 881724"/>
              <a:gd name="connsiteY0" fmla="*/ 0 h 2754017"/>
              <a:gd name="connsiteX1" fmla="*/ 0 w 881724"/>
              <a:gd name="connsiteY1" fmla="*/ 2754008 h 2754017"/>
              <a:gd name="connsiteX0" fmla="*/ 1078810 w 1079205"/>
              <a:gd name="connsiteY0" fmla="*/ 0 h 2724310"/>
              <a:gd name="connsiteX1" fmla="*/ 0 w 1079205"/>
              <a:gd name="connsiteY1" fmla="*/ 2724299 h 2724310"/>
              <a:gd name="connsiteX0" fmla="*/ 1109680 w 1110064"/>
              <a:gd name="connsiteY0" fmla="*/ 0 h 3603660"/>
              <a:gd name="connsiteX1" fmla="*/ 0 w 1110064"/>
              <a:gd name="connsiteY1" fmla="*/ 3603656 h 360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0064" h="3603660">
                <a:moveTo>
                  <a:pt x="1109680" y="0"/>
                </a:moveTo>
                <a:cubicBezTo>
                  <a:pt x="1133876" y="2136636"/>
                  <a:pt x="5730" y="3606521"/>
                  <a:pt x="0" y="3603656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96F1E9-2D86-3452-4722-1B709BF15EAC}"/>
              </a:ext>
            </a:extLst>
          </p:cNvPr>
          <p:cNvSpPr/>
          <p:nvPr/>
        </p:nvSpPr>
        <p:spPr>
          <a:xfrm>
            <a:off x="1221399" y="3658043"/>
            <a:ext cx="1061023" cy="1610366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167488 w 169658"/>
              <a:gd name="connsiteY0" fmla="*/ 0 h 1122272"/>
              <a:gd name="connsiteX1" fmla="*/ 0 w 169658"/>
              <a:gd name="connsiteY1" fmla="*/ 563395 h 1122272"/>
              <a:gd name="connsiteX0" fmla="*/ 0 w 1200843"/>
              <a:gd name="connsiteY0" fmla="*/ 0 h 2214643"/>
              <a:gd name="connsiteX1" fmla="*/ 1200823 w 1200843"/>
              <a:gd name="connsiteY1" fmla="*/ 2214578 h 2214643"/>
              <a:gd name="connsiteX0" fmla="*/ 0 w 1200843"/>
              <a:gd name="connsiteY0" fmla="*/ 0 h 2214584"/>
              <a:gd name="connsiteX1" fmla="*/ 1200823 w 1200843"/>
              <a:gd name="connsiteY1" fmla="*/ 2214578 h 2214584"/>
              <a:gd name="connsiteX0" fmla="*/ 0 w 2009619"/>
              <a:gd name="connsiteY0" fmla="*/ 0 h 2998871"/>
              <a:gd name="connsiteX1" fmla="*/ 2009607 w 2009619"/>
              <a:gd name="connsiteY1" fmla="*/ 2998869 h 2998871"/>
              <a:gd name="connsiteX0" fmla="*/ 0 w 2059011"/>
              <a:gd name="connsiteY0" fmla="*/ 0 h 3010758"/>
              <a:gd name="connsiteX1" fmla="*/ 2058999 w 2059011"/>
              <a:gd name="connsiteY1" fmla="*/ 3010754 h 3010758"/>
              <a:gd name="connsiteX0" fmla="*/ 0 w 2077530"/>
              <a:gd name="connsiteY0" fmla="*/ 0 h 3034522"/>
              <a:gd name="connsiteX1" fmla="*/ 2077520 w 2077530"/>
              <a:gd name="connsiteY1" fmla="*/ 3034520 h 303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77530" h="3034522">
                <a:moveTo>
                  <a:pt x="0" y="0"/>
                </a:moveTo>
                <a:cubicBezTo>
                  <a:pt x="17617" y="1297888"/>
                  <a:pt x="2083250" y="3037385"/>
                  <a:pt x="2077520" y="303452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39B353-2449-CC5F-EDDF-0567BAEADCF9}"/>
              </a:ext>
            </a:extLst>
          </p:cNvPr>
          <p:cNvSpPr/>
          <p:nvPr/>
        </p:nvSpPr>
        <p:spPr>
          <a:xfrm>
            <a:off x="2306469" y="3664349"/>
            <a:ext cx="1575895" cy="159460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0 w 2585589"/>
              <a:gd name="connsiteY0" fmla="*/ 0 h 2214644"/>
              <a:gd name="connsiteX1" fmla="*/ 2585580 w 2585589"/>
              <a:gd name="connsiteY1" fmla="*/ 2214579 h 2214644"/>
              <a:gd name="connsiteX0" fmla="*/ 0 w 2585589"/>
              <a:gd name="connsiteY0" fmla="*/ 0 h 2214592"/>
              <a:gd name="connsiteX1" fmla="*/ 2585580 w 2585589"/>
              <a:gd name="connsiteY1" fmla="*/ 2214579 h 2214592"/>
              <a:gd name="connsiteX0" fmla="*/ 0 w 3153586"/>
              <a:gd name="connsiteY0" fmla="*/ 0 h 3022641"/>
              <a:gd name="connsiteX1" fmla="*/ 3153579 w 3153586"/>
              <a:gd name="connsiteY1" fmla="*/ 3022637 h 3022641"/>
              <a:gd name="connsiteX0" fmla="*/ 0 w 3085671"/>
              <a:gd name="connsiteY0" fmla="*/ 0 h 3004817"/>
              <a:gd name="connsiteX1" fmla="*/ 3085665 w 3085671"/>
              <a:gd name="connsiteY1" fmla="*/ 3004813 h 300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85671" h="3004817">
                <a:moveTo>
                  <a:pt x="0" y="0"/>
                </a:moveTo>
                <a:cubicBezTo>
                  <a:pt x="7750" y="1778113"/>
                  <a:pt x="3091395" y="3007678"/>
                  <a:pt x="3085665" y="300481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E5B57E-3697-DEA4-A0BB-5E77EA9796B4}"/>
              </a:ext>
            </a:extLst>
          </p:cNvPr>
          <p:cNvSpPr/>
          <p:nvPr/>
        </p:nvSpPr>
        <p:spPr>
          <a:xfrm>
            <a:off x="4497535" y="3658043"/>
            <a:ext cx="74763" cy="160406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0 w 164886"/>
              <a:gd name="connsiteY0" fmla="*/ 0 h 2214644"/>
              <a:gd name="connsiteX1" fmla="*/ 164723 w 164886"/>
              <a:gd name="connsiteY1" fmla="*/ 2214579 h 2214644"/>
              <a:gd name="connsiteX0" fmla="*/ 0 w 245091"/>
              <a:gd name="connsiteY0" fmla="*/ 0 h 3034527"/>
              <a:gd name="connsiteX1" fmla="*/ 244985 w 245091"/>
              <a:gd name="connsiteY1" fmla="*/ 3034520 h 3034527"/>
              <a:gd name="connsiteX0" fmla="*/ 0 w 146388"/>
              <a:gd name="connsiteY0" fmla="*/ 0 h 3022642"/>
              <a:gd name="connsiteX1" fmla="*/ 146202 w 146388"/>
              <a:gd name="connsiteY1" fmla="*/ 3022637 h 302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388" h="3022642">
                <a:moveTo>
                  <a:pt x="0" y="0"/>
                </a:moveTo>
                <a:cubicBezTo>
                  <a:pt x="24196" y="2136636"/>
                  <a:pt x="151932" y="3025502"/>
                  <a:pt x="146202" y="302263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6110B84-826E-C449-3783-17D054476CEE}"/>
              </a:ext>
            </a:extLst>
          </p:cNvPr>
          <p:cNvSpPr/>
          <p:nvPr/>
        </p:nvSpPr>
        <p:spPr>
          <a:xfrm>
            <a:off x="5564532" y="3654890"/>
            <a:ext cx="15323" cy="161036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0 w 34392"/>
              <a:gd name="connsiteY0" fmla="*/ 0 h 2214643"/>
              <a:gd name="connsiteX1" fmla="*/ 33154 w 34392"/>
              <a:gd name="connsiteY1" fmla="*/ 2214578 h 2214643"/>
              <a:gd name="connsiteX0" fmla="*/ 0 w 181478"/>
              <a:gd name="connsiteY0" fmla="*/ 0 h 3040467"/>
              <a:gd name="connsiteX1" fmla="*/ 181331 w 181478"/>
              <a:gd name="connsiteY1" fmla="*/ 3040461 h 3040467"/>
              <a:gd name="connsiteX0" fmla="*/ 22414 w 30004"/>
              <a:gd name="connsiteY0" fmla="*/ 0 h 3034526"/>
              <a:gd name="connsiteX1" fmla="*/ 0 w 30004"/>
              <a:gd name="connsiteY1" fmla="*/ 3034520 h 303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04" h="3034526">
                <a:moveTo>
                  <a:pt x="22414" y="0"/>
                </a:moveTo>
                <a:cubicBezTo>
                  <a:pt x="46610" y="2136636"/>
                  <a:pt x="5730" y="3037385"/>
                  <a:pt x="0" y="303452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D6CA4E8-2BFB-827A-1298-FA3C0E0892C2}"/>
              </a:ext>
            </a:extLst>
          </p:cNvPr>
          <p:cNvSpPr/>
          <p:nvPr/>
        </p:nvSpPr>
        <p:spPr>
          <a:xfrm>
            <a:off x="6018636" y="3743179"/>
            <a:ext cx="651755" cy="1517182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1078598 w 1078992"/>
              <a:gd name="connsiteY0" fmla="*/ 0 h 2211356"/>
              <a:gd name="connsiteX1" fmla="*/ 0 w 1078992"/>
              <a:gd name="connsiteY1" fmla="*/ 2211289 h 2211356"/>
              <a:gd name="connsiteX0" fmla="*/ 1078598 w 1078598"/>
              <a:gd name="connsiteY0" fmla="*/ 0 h 2211296"/>
              <a:gd name="connsiteX1" fmla="*/ 0 w 1078598"/>
              <a:gd name="connsiteY1" fmla="*/ 2211289 h 2211296"/>
              <a:gd name="connsiteX0" fmla="*/ 1195902 w 1195902"/>
              <a:gd name="connsiteY0" fmla="*/ 0 h 2199413"/>
              <a:gd name="connsiteX1" fmla="*/ 0 w 1195902"/>
              <a:gd name="connsiteY1" fmla="*/ 2199406 h 2199413"/>
              <a:gd name="connsiteX0" fmla="*/ 1276164 w 1276164"/>
              <a:gd name="connsiteY0" fmla="*/ 0 h 2835161"/>
              <a:gd name="connsiteX1" fmla="*/ 0 w 1276164"/>
              <a:gd name="connsiteY1" fmla="*/ 2835158 h 2835161"/>
              <a:gd name="connsiteX0" fmla="*/ 1276164 w 1276164"/>
              <a:gd name="connsiteY0" fmla="*/ 0 h 2858929"/>
              <a:gd name="connsiteX1" fmla="*/ 0 w 1276164"/>
              <a:gd name="connsiteY1" fmla="*/ 2858924 h 285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6164" h="2858929">
                <a:moveTo>
                  <a:pt x="1276164" y="0"/>
                </a:moveTo>
                <a:cubicBezTo>
                  <a:pt x="1260890" y="1347226"/>
                  <a:pt x="5730" y="2861789"/>
                  <a:pt x="0" y="2858924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0" name="Freeform: Shape 269">
            <a:extLst>
              <a:ext uri="{FF2B5EF4-FFF2-40B4-BE49-F238E27FC236}">
                <a16:creationId xmlns:a16="http://schemas.microsoft.com/office/drawing/2014/main" id="{41C03BB6-2EF3-E83F-A40C-F8B5AD222C9D}"/>
              </a:ext>
            </a:extLst>
          </p:cNvPr>
          <p:cNvSpPr/>
          <p:nvPr/>
        </p:nvSpPr>
        <p:spPr>
          <a:xfrm>
            <a:off x="6247237" y="3342735"/>
            <a:ext cx="967066" cy="191762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1078598 w 1078992"/>
              <a:gd name="connsiteY0" fmla="*/ 0 h 2211356"/>
              <a:gd name="connsiteX1" fmla="*/ 0 w 1078992"/>
              <a:gd name="connsiteY1" fmla="*/ 2211289 h 2211356"/>
              <a:gd name="connsiteX0" fmla="*/ 1078598 w 1078598"/>
              <a:gd name="connsiteY0" fmla="*/ 0 h 2211296"/>
              <a:gd name="connsiteX1" fmla="*/ 0 w 1078598"/>
              <a:gd name="connsiteY1" fmla="*/ 2211289 h 2211296"/>
              <a:gd name="connsiteX0" fmla="*/ 1195902 w 1195902"/>
              <a:gd name="connsiteY0" fmla="*/ 0 h 2199413"/>
              <a:gd name="connsiteX1" fmla="*/ 0 w 1195902"/>
              <a:gd name="connsiteY1" fmla="*/ 2199406 h 2199413"/>
              <a:gd name="connsiteX0" fmla="*/ 1276164 w 1276164"/>
              <a:gd name="connsiteY0" fmla="*/ 0 h 2835161"/>
              <a:gd name="connsiteX1" fmla="*/ 0 w 1276164"/>
              <a:gd name="connsiteY1" fmla="*/ 2835158 h 2835161"/>
              <a:gd name="connsiteX0" fmla="*/ 1276164 w 1276164"/>
              <a:gd name="connsiteY0" fmla="*/ 0 h 2858929"/>
              <a:gd name="connsiteX1" fmla="*/ 0 w 1276164"/>
              <a:gd name="connsiteY1" fmla="*/ 2858924 h 2858929"/>
              <a:gd name="connsiteX0" fmla="*/ 1893556 w 1893556"/>
              <a:gd name="connsiteY0" fmla="*/ 0 h 3613509"/>
              <a:gd name="connsiteX1" fmla="*/ 0 w 1893556"/>
              <a:gd name="connsiteY1" fmla="*/ 3613508 h 361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93556" h="3613509">
                <a:moveTo>
                  <a:pt x="1893556" y="0"/>
                </a:moveTo>
                <a:cubicBezTo>
                  <a:pt x="1878282" y="1347226"/>
                  <a:pt x="5730" y="3616373"/>
                  <a:pt x="0" y="361350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2" name="Freeform: Shape 271">
            <a:extLst>
              <a:ext uri="{FF2B5EF4-FFF2-40B4-BE49-F238E27FC236}">
                <a16:creationId xmlns:a16="http://schemas.microsoft.com/office/drawing/2014/main" id="{1408F207-8352-868F-106F-B41877CDA589}"/>
              </a:ext>
            </a:extLst>
          </p:cNvPr>
          <p:cNvSpPr/>
          <p:nvPr/>
        </p:nvSpPr>
        <p:spPr>
          <a:xfrm>
            <a:off x="7009237" y="3658044"/>
            <a:ext cx="746348" cy="1602315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1078598 w 1078992"/>
              <a:gd name="connsiteY0" fmla="*/ 0 h 2211356"/>
              <a:gd name="connsiteX1" fmla="*/ 0 w 1078992"/>
              <a:gd name="connsiteY1" fmla="*/ 2211289 h 2211356"/>
              <a:gd name="connsiteX0" fmla="*/ 1078598 w 1078598"/>
              <a:gd name="connsiteY0" fmla="*/ 0 h 2211296"/>
              <a:gd name="connsiteX1" fmla="*/ 0 w 1078598"/>
              <a:gd name="connsiteY1" fmla="*/ 2211289 h 2211296"/>
              <a:gd name="connsiteX0" fmla="*/ 1195902 w 1195902"/>
              <a:gd name="connsiteY0" fmla="*/ 0 h 2199413"/>
              <a:gd name="connsiteX1" fmla="*/ 0 w 1195902"/>
              <a:gd name="connsiteY1" fmla="*/ 2199406 h 2199413"/>
              <a:gd name="connsiteX0" fmla="*/ 1276164 w 1276164"/>
              <a:gd name="connsiteY0" fmla="*/ 0 h 2835161"/>
              <a:gd name="connsiteX1" fmla="*/ 0 w 1276164"/>
              <a:gd name="connsiteY1" fmla="*/ 2835158 h 2835161"/>
              <a:gd name="connsiteX0" fmla="*/ 1276164 w 1276164"/>
              <a:gd name="connsiteY0" fmla="*/ 0 h 2858929"/>
              <a:gd name="connsiteX1" fmla="*/ 0 w 1276164"/>
              <a:gd name="connsiteY1" fmla="*/ 2858924 h 2858929"/>
              <a:gd name="connsiteX0" fmla="*/ 1461381 w 1461381"/>
              <a:gd name="connsiteY0" fmla="*/ 0 h 3019351"/>
              <a:gd name="connsiteX1" fmla="*/ 0 w 1461381"/>
              <a:gd name="connsiteY1" fmla="*/ 3019348 h 301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1381" h="3019351">
                <a:moveTo>
                  <a:pt x="1461381" y="0"/>
                </a:moveTo>
                <a:cubicBezTo>
                  <a:pt x="1446107" y="1347226"/>
                  <a:pt x="5730" y="3022213"/>
                  <a:pt x="0" y="301934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898972AB-066E-5D1C-4A1B-FA306A0C039C}"/>
              </a:ext>
            </a:extLst>
          </p:cNvPr>
          <p:cNvSpPr/>
          <p:nvPr/>
        </p:nvSpPr>
        <p:spPr>
          <a:xfrm>
            <a:off x="7847436" y="3342735"/>
            <a:ext cx="443650" cy="191762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1078598 w 1078992"/>
              <a:gd name="connsiteY0" fmla="*/ 0 h 2211356"/>
              <a:gd name="connsiteX1" fmla="*/ 0 w 1078992"/>
              <a:gd name="connsiteY1" fmla="*/ 2211289 h 2211356"/>
              <a:gd name="connsiteX0" fmla="*/ 1078598 w 1078598"/>
              <a:gd name="connsiteY0" fmla="*/ 0 h 2211296"/>
              <a:gd name="connsiteX1" fmla="*/ 0 w 1078598"/>
              <a:gd name="connsiteY1" fmla="*/ 2211289 h 2211296"/>
              <a:gd name="connsiteX0" fmla="*/ 1195902 w 1195902"/>
              <a:gd name="connsiteY0" fmla="*/ 0 h 2199413"/>
              <a:gd name="connsiteX1" fmla="*/ 0 w 1195902"/>
              <a:gd name="connsiteY1" fmla="*/ 2199406 h 2199413"/>
              <a:gd name="connsiteX0" fmla="*/ 1276164 w 1276164"/>
              <a:gd name="connsiteY0" fmla="*/ 0 h 2835161"/>
              <a:gd name="connsiteX1" fmla="*/ 0 w 1276164"/>
              <a:gd name="connsiteY1" fmla="*/ 2835158 h 2835161"/>
              <a:gd name="connsiteX0" fmla="*/ 1276164 w 1276164"/>
              <a:gd name="connsiteY0" fmla="*/ 0 h 2858929"/>
              <a:gd name="connsiteX1" fmla="*/ 0 w 1276164"/>
              <a:gd name="connsiteY1" fmla="*/ 2858924 h 2858929"/>
              <a:gd name="connsiteX0" fmla="*/ 868686 w 868686"/>
              <a:gd name="connsiteY0" fmla="*/ 0 h 3613509"/>
              <a:gd name="connsiteX1" fmla="*/ 0 w 868686"/>
              <a:gd name="connsiteY1" fmla="*/ 3613508 h 361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8686" h="3613509">
                <a:moveTo>
                  <a:pt x="868686" y="0"/>
                </a:moveTo>
                <a:cubicBezTo>
                  <a:pt x="853412" y="1347226"/>
                  <a:pt x="5730" y="3616373"/>
                  <a:pt x="0" y="361350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F8E59DB-B1A7-7033-8419-23905D466430}"/>
              </a:ext>
            </a:extLst>
          </p:cNvPr>
          <p:cNvSpPr/>
          <p:nvPr/>
        </p:nvSpPr>
        <p:spPr>
          <a:xfrm>
            <a:off x="8833850" y="3651738"/>
            <a:ext cx="461399" cy="1608621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1078598 w 1078992"/>
              <a:gd name="connsiteY0" fmla="*/ 0 h 2211356"/>
              <a:gd name="connsiteX1" fmla="*/ 0 w 1078992"/>
              <a:gd name="connsiteY1" fmla="*/ 2211289 h 2211356"/>
              <a:gd name="connsiteX0" fmla="*/ 1078598 w 1078598"/>
              <a:gd name="connsiteY0" fmla="*/ 0 h 2211296"/>
              <a:gd name="connsiteX1" fmla="*/ 0 w 1078598"/>
              <a:gd name="connsiteY1" fmla="*/ 2211289 h 2211296"/>
              <a:gd name="connsiteX0" fmla="*/ 1195902 w 1195902"/>
              <a:gd name="connsiteY0" fmla="*/ 0 h 2199413"/>
              <a:gd name="connsiteX1" fmla="*/ 0 w 1195902"/>
              <a:gd name="connsiteY1" fmla="*/ 2199406 h 2199413"/>
              <a:gd name="connsiteX0" fmla="*/ 1276164 w 1276164"/>
              <a:gd name="connsiteY0" fmla="*/ 0 h 2835161"/>
              <a:gd name="connsiteX1" fmla="*/ 0 w 1276164"/>
              <a:gd name="connsiteY1" fmla="*/ 2835158 h 2835161"/>
              <a:gd name="connsiteX0" fmla="*/ 1276164 w 1276164"/>
              <a:gd name="connsiteY0" fmla="*/ 0 h 2858929"/>
              <a:gd name="connsiteX1" fmla="*/ 0 w 1276164"/>
              <a:gd name="connsiteY1" fmla="*/ 2858924 h 2858929"/>
              <a:gd name="connsiteX0" fmla="*/ 186 w 903439"/>
              <a:gd name="connsiteY0" fmla="*/ 0 h 3031234"/>
              <a:gd name="connsiteX1" fmla="*/ 903413 w 903439"/>
              <a:gd name="connsiteY1" fmla="*/ 3031231 h 303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3439" h="3031234">
                <a:moveTo>
                  <a:pt x="186" y="0"/>
                </a:moveTo>
                <a:cubicBezTo>
                  <a:pt x="-15088" y="1347226"/>
                  <a:pt x="909143" y="3034096"/>
                  <a:pt x="903413" y="3031231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8" name="Freeform: Shape 277">
            <a:extLst>
              <a:ext uri="{FF2B5EF4-FFF2-40B4-BE49-F238E27FC236}">
                <a16:creationId xmlns:a16="http://schemas.microsoft.com/office/drawing/2014/main" id="{5BB352D7-5496-1F58-BD1A-60BE10F1F9D1}"/>
              </a:ext>
            </a:extLst>
          </p:cNvPr>
          <p:cNvSpPr/>
          <p:nvPr/>
        </p:nvSpPr>
        <p:spPr>
          <a:xfrm>
            <a:off x="9385065" y="3431021"/>
            <a:ext cx="291192" cy="1829337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1078598 w 1078992"/>
              <a:gd name="connsiteY0" fmla="*/ 0 h 2211356"/>
              <a:gd name="connsiteX1" fmla="*/ 0 w 1078992"/>
              <a:gd name="connsiteY1" fmla="*/ 2211289 h 2211356"/>
              <a:gd name="connsiteX0" fmla="*/ 1078598 w 1078598"/>
              <a:gd name="connsiteY0" fmla="*/ 0 h 2211296"/>
              <a:gd name="connsiteX1" fmla="*/ 0 w 1078598"/>
              <a:gd name="connsiteY1" fmla="*/ 2211289 h 2211296"/>
              <a:gd name="connsiteX0" fmla="*/ 1195902 w 1195902"/>
              <a:gd name="connsiteY0" fmla="*/ 0 h 2199413"/>
              <a:gd name="connsiteX1" fmla="*/ 0 w 1195902"/>
              <a:gd name="connsiteY1" fmla="*/ 2199406 h 2199413"/>
              <a:gd name="connsiteX0" fmla="*/ 1276164 w 1276164"/>
              <a:gd name="connsiteY0" fmla="*/ 0 h 2835161"/>
              <a:gd name="connsiteX1" fmla="*/ 0 w 1276164"/>
              <a:gd name="connsiteY1" fmla="*/ 2835158 h 2835161"/>
              <a:gd name="connsiteX0" fmla="*/ 1276164 w 1276164"/>
              <a:gd name="connsiteY0" fmla="*/ 0 h 2858929"/>
              <a:gd name="connsiteX1" fmla="*/ 0 w 1276164"/>
              <a:gd name="connsiteY1" fmla="*/ 2858924 h 2858929"/>
              <a:gd name="connsiteX0" fmla="*/ 290 w 570166"/>
              <a:gd name="connsiteY0" fmla="*/ 0 h 3447144"/>
              <a:gd name="connsiteX1" fmla="*/ 570125 w 570166"/>
              <a:gd name="connsiteY1" fmla="*/ 3447143 h 344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0166" h="3447144">
                <a:moveTo>
                  <a:pt x="290" y="0"/>
                </a:moveTo>
                <a:cubicBezTo>
                  <a:pt x="-14984" y="1347226"/>
                  <a:pt x="575855" y="3450008"/>
                  <a:pt x="570125" y="3447143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80" name="Freeform: Shape 279">
            <a:extLst>
              <a:ext uri="{FF2B5EF4-FFF2-40B4-BE49-F238E27FC236}">
                <a16:creationId xmlns:a16="http://schemas.microsoft.com/office/drawing/2014/main" id="{3375539B-3BD7-28F7-8267-7546376BD751}"/>
              </a:ext>
            </a:extLst>
          </p:cNvPr>
          <p:cNvSpPr/>
          <p:nvPr/>
        </p:nvSpPr>
        <p:spPr>
          <a:xfrm>
            <a:off x="10362036" y="3648585"/>
            <a:ext cx="654907" cy="1611774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1078598 w 1078992"/>
              <a:gd name="connsiteY0" fmla="*/ 0 h 2211356"/>
              <a:gd name="connsiteX1" fmla="*/ 0 w 1078992"/>
              <a:gd name="connsiteY1" fmla="*/ 2211289 h 2211356"/>
              <a:gd name="connsiteX0" fmla="*/ 1078598 w 1078598"/>
              <a:gd name="connsiteY0" fmla="*/ 0 h 2211296"/>
              <a:gd name="connsiteX1" fmla="*/ 0 w 1078598"/>
              <a:gd name="connsiteY1" fmla="*/ 2211289 h 2211296"/>
              <a:gd name="connsiteX0" fmla="*/ 1195902 w 1195902"/>
              <a:gd name="connsiteY0" fmla="*/ 0 h 2199413"/>
              <a:gd name="connsiteX1" fmla="*/ 0 w 1195902"/>
              <a:gd name="connsiteY1" fmla="*/ 2199406 h 2199413"/>
              <a:gd name="connsiteX0" fmla="*/ 1276164 w 1276164"/>
              <a:gd name="connsiteY0" fmla="*/ 0 h 2835161"/>
              <a:gd name="connsiteX1" fmla="*/ 0 w 1276164"/>
              <a:gd name="connsiteY1" fmla="*/ 2835158 h 2835161"/>
              <a:gd name="connsiteX0" fmla="*/ 1276164 w 1276164"/>
              <a:gd name="connsiteY0" fmla="*/ 0 h 2858929"/>
              <a:gd name="connsiteX1" fmla="*/ 0 w 1276164"/>
              <a:gd name="connsiteY1" fmla="*/ 2858924 h 2858929"/>
              <a:gd name="connsiteX0" fmla="*/ 1294685 w 1294685"/>
              <a:gd name="connsiteY0" fmla="*/ 0 h 3025292"/>
              <a:gd name="connsiteX1" fmla="*/ 0 w 1294685"/>
              <a:gd name="connsiteY1" fmla="*/ 3025289 h 3025292"/>
              <a:gd name="connsiteX0" fmla="*/ 1282336 w 1282336"/>
              <a:gd name="connsiteY0" fmla="*/ 0 h 3037175"/>
              <a:gd name="connsiteX1" fmla="*/ 0 w 1282336"/>
              <a:gd name="connsiteY1" fmla="*/ 3037172 h 303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2336" h="3037175">
                <a:moveTo>
                  <a:pt x="1282336" y="0"/>
                </a:moveTo>
                <a:cubicBezTo>
                  <a:pt x="1267062" y="1347226"/>
                  <a:pt x="5730" y="3040037"/>
                  <a:pt x="0" y="3037172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84" name="Freeform: Shape 283">
            <a:extLst>
              <a:ext uri="{FF2B5EF4-FFF2-40B4-BE49-F238E27FC236}">
                <a16:creationId xmlns:a16="http://schemas.microsoft.com/office/drawing/2014/main" id="{A1C69D13-2F82-8D95-A585-C811DFC60C9C}"/>
              </a:ext>
            </a:extLst>
          </p:cNvPr>
          <p:cNvSpPr/>
          <p:nvPr/>
        </p:nvSpPr>
        <p:spPr>
          <a:xfrm>
            <a:off x="10057236" y="3345887"/>
            <a:ext cx="424732" cy="1914471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1078598 w 1078992"/>
              <a:gd name="connsiteY0" fmla="*/ 0 h 2211356"/>
              <a:gd name="connsiteX1" fmla="*/ 0 w 1078992"/>
              <a:gd name="connsiteY1" fmla="*/ 2211289 h 2211356"/>
              <a:gd name="connsiteX0" fmla="*/ 1078598 w 1078598"/>
              <a:gd name="connsiteY0" fmla="*/ 0 h 2211296"/>
              <a:gd name="connsiteX1" fmla="*/ 0 w 1078598"/>
              <a:gd name="connsiteY1" fmla="*/ 2211289 h 2211296"/>
              <a:gd name="connsiteX0" fmla="*/ 1195902 w 1195902"/>
              <a:gd name="connsiteY0" fmla="*/ 0 h 2199413"/>
              <a:gd name="connsiteX1" fmla="*/ 0 w 1195902"/>
              <a:gd name="connsiteY1" fmla="*/ 2199406 h 2199413"/>
              <a:gd name="connsiteX0" fmla="*/ 1276164 w 1276164"/>
              <a:gd name="connsiteY0" fmla="*/ 0 h 2835161"/>
              <a:gd name="connsiteX1" fmla="*/ 0 w 1276164"/>
              <a:gd name="connsiteY1" fmla="*/ 2835158 h 2835161"/>
              <a:gd name="connsiteX0" fmla="*/ 1276164 w 1276164"/>
              <a:gd name="connsiteY0" fmla="*/ 0 h 2858929"/>
              <a:gd name="connsiteX1" fmla="*/ 0 w 1276164"/>
              <a:gd name="connsiteY1" fmla="*/ 2858924 h 2858929"/>
              <a:gd name="connsiteX0" fmla="*/ 831643 w 831643"/>
              <a:gd name="connsiteY0" fmla="*/ 0 h 3607568"/>
              <a:gd name="connsiteX1" fmla="*/ 0 w 831643"/>
              <a:gd name="connsiteY1" fmla="*/ 3607566 h 3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1643" h="3607568">
                <a:moveTo>
                  <a:pt x="831643" y="0"/>
                </a:moveTo>
                <a:cubicBezTo>
                  <a:pt x="816369" y="1347226"/>
                  <a:pt x="5730" y="3610431"/>
                  <a:pt x="0" y="3607566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CEACFBBA-A9C8-15ED-2CA4-99E2D4C6A8B6}"/>
              </a:ext>
            </a:extLst>
          </p:cNvPr>
          <p:cNvSpPr/>
          <p:nvPr/>
        </p:nvSpPr>
        <p:spPr>
          <a:xfrm>
            <a:off x="10363201" y="3342289"/>
            <a:ext cx="1200394" cy="1927083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1078598 w 1078992"/>
              <a:gd name="connsiteY0" fmla="*/ 0 h 2211356"/>
              <a:gd name="connsiteX1" fmla="*/ 0 w 1078992"/>
              <a:gd name="connsiteY1" fmla="*/ 2211289 h 2211356"/>
              <a:gd name="connsiteX0" fmla="*/ 1078598 w 1078598"/>
              <a:gd name="connsiteY0" fmla="*/ 0 h 2211296"/>
              <a:gd name="connsiteX1" fmla="*/ 0 w 1078598"/>
              <a:gd name="connsiteY1" fmla="*/ 2211289 h 2211296"/>
              <a:gd name="connsiteX0" fmla="*/ 1195902 w 1195902"/>
              <a:gd name="connsiteY0" fmla="*/ 0 h 2199413"/>
              <a:gd name="connsiteX1" fmla="*/ 0 w 1195902"/>
              <a:gd name="connsiteY1" fmla="*/ 2199406 h 2199413"/>
              <a:gd name="connsiteX0" fmla="*/ 1276164 w 1276164"/>
              <a:gd name="connsiteY0" fmla="*/ 0 h 2835161"/>
              <a:gd name="connsiteX1" fmla="*/ 0 w 1276164"/>
              <a:gd name="connsiteY1" fmla="*/ 2835158 h 2835161"/>
              <a:gd name="connsiteX0" fmla="*/ 1276164 w 1276164"/>
              <a:gd name="connsiteY0" fmla="*/ 0 h 2858929"/>
              <a:gd name="connsiteX1" fmla="*/ 0 w 1276164"/>
              <a:gd name="connsiteY1" fmla="*/ 2858924 h 2858929"/>
              <a:gd name="connsiteX0" fmla="*/ 1294685 w 1294685"/>
              <a:gd name="connsiteY0" fmla="*/ 0 h 3025292"/>
              <a:gd name="connsiteX1" fmla="*/ 0 w 1294685"/>
              <a:gd name="connsiteY1" fmla="*/ 3025289 h 3025292"/>
              <a:gd name="connsiteX0" fmla="*/ 1282336 w 1282336"/>
              <a:gd name="connsiteY0" fmla="*/ 0 h 3037175"/>
              <a:gd name="connsiteX1" fmla="*/ 0 w 1282336"/>
              <a:gd name="connsiteY1" fmla="*/ 3037172 h 3037175"/>
              <a:gd name="connsiteX0" fmla="*/ 2350423 w 2350423"/>
              <a:gd name="connsiteY0" fmla="*/ 0 h 3631333"/>
              <a:gd name="connsiteX1" fmla="*/ 0 w 2350423"/>
              <a:gd name="connsiteY1" fmla="*/ 3631332 h 36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50423" h="3631333">
                <a:moveTo>
                  <a:pt x="2350423" y="0"/>
                </a:moveTo>
                <a:cubicBezTo>
                  <a:pt x="2335149" y="1347226"/>
                  <a:pt x="5730" y="3634197"/>
                  <a:pt x="0" y="3631332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12322CF9-45B1-79DE-3121-893C85DC528F}"/>
              </a:ext>
            </a:extLst>
          </p:cNvPr>
          <p:cNvSpPr/>
          <p:nvPr/>
        </p:nvSpPr>
        <p:spPr>
          <a:xfrm>
            <a:off x="9934165" y="3661805"/>
            <a:ext cx="124281" cy="1605468"/>
          </a:xfrm>
          <a:custGeom>
            <a:avLst/>
            <a:gdLst>
              <a:gd name="connsiteX0" fmla="*/ 732208 w 732208"/>
              <a:gd name="connsiteY0" fmla="*/ 0 h 371261"/>
              <a:gd name="connsiteX1" fmla="*/ 0 w 732208"/>
              <a:gd name="connsiteY1" fmla="*/ 371261 h 371261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73149 w 873149"/>
              <a:gd name="connsiteY0" fmla="*/ 0 h 367823"/>
              <a:gd name="connsiteX1" fmla="*/ 0 w 873149"/>
              <a:gd name="connsiteY1" fmla="*/ 367823 h 367823"/>
              <a:gd name="connsiteX0" fmla="*/ 825023 w 825023"/>
              <a:gd name="connsiteY0" fmla="*/ 0 h 739083"/>
              <a:gd name="connsiteX1" fmla="*/ 0 w 825023"/>
              <a:gd name="connsiteY1" fmla="*/ 739083 h 739083"/>
              <a:gd name="connsiteX0" fmla="*/ 825023 w 825023"/>
              <a:gd name="connsiteY0" fmla="*/ 0 h 739091"/>
              <a:gd name="connsiteX1" fmla="*/ 0 w 825023"/>
              <a:gd name="connsiteY1" fmla="*/ 739083 h 739091"/>
              <a:gd name="connsiteX0" fmla="*/ 735645 w 735645"/>
              <a:gd name="connsiteY0" fmla="*/ 0 h 2244751"/>
              <a:gd name="connsiteX1" fmla="*/ 0 w 735645"/>
              <a:gd name="connsiteY1" fmla="*/ 2244749 h 2244751"/>
              <a:gd name="connsiteX0" fmla="*/ 588280 w 588280"/>
              <a:gd name="connsiteY0" fmla="*/ 0 h 2004121"/>
              <a:gd name="connsiteX1" fmla="*/ 27952 w 588280"/>
              <a:gd name="connsiteY1" fmla="*/ 2004118 h 2004121"/>
              <a:gd name="connsiteX0" fmla="*/ 545827 w 545827"/>
              <a:gd name="connsiteY0" fmla="*/ 812560 h 812569"/>
              <a:gd name="connsiteX1" fmla="*/ 50813 w 545827"/>
              <a:gd name="connsiteY1" fmla="*/ 0 h 812569"/>
              <a:gd name="connsiteX0" fmla="*/ 624710 w 624710"/>
              <a:gd name="connsiteY0" fmla="*/ 0 h 350138"/>
              <a:gd name="connsiteX1" fmla="*/ 14639 w 624710"/>
              <a:gd name="connsiteY1" fmla="*/ 350121 h 350138"/>
              <a:gd name="connsiteX0" fmla="*/ 1778807 w 1778807"/>
              <a:gd name="connsiteY0" fmla="*/ 0 h 2366648"/>
              <a:gd name="connsiteX1" fmla="*/ 0 w 1778807"/>
              <a:gd name="connsiteY1" fmla="*/ 2366646 h 2366648"/>
              <a:gd name="connsiteX0" fmla="*/ 1788784 w 1788784"/>
              <a:gd name="connsiteY0" fmla="*/ 0 h 2366648"/>
              <a:gd name="connsiteX1" fmla="*/ 9977 w 1788784"/>
              <a:gd name="connsiteY1" fmla="*/ 2366646 h 2366648"/>
              <a:gd name="connsiteX0" fmla="*/ 1289999 w 1289999"/>
              <a:gd name="connsiteY0" fmla="*/ 0 h 2366648"/>
              <a:gd name="connsiteX1" fmla="*/ 245838 w 1289999"/>
              <a:gd name="connsiteY1" fmla="*/ 2366646 h 2366648"/>
              <a:gd name="connsiteX0" fmla="*/ 698608 w 1767033"/>
              <a:gd name="connsiteY0" fmla="*/ 0 h 2466496"/>
              <a:gd name="connsiteX1" fmla="*/ 1767026 w 1767033"/>
              <a:gd name="connsiteY1" fmla="*/ 2466494 h 2466496"/>
              <a:gd name="connsiteX0" fmla="*/ 0 w 1068441"/>
              <a:gd name="connsiteY0" fmla="*/ 0 h 2466499"/>
              <a:gd name="connsiteX1" fmla="*/ 1068418 w 1068441"/>
              <a:gd name="connsiteY1" fmla="*/ 2466494 h 2466499"/>
              <a:gd name="connsiteX0" fmla="*/ 0 w 2140484"/>
              <a:gd name="connsiteY0" fmla="*/ 0 h 2639920"/>
              <a:gd name="connsiteX1" fmla="*/ 2140473 w 2140484"/>
              <a:gd name="connsiteY1" fmla="*/ 2639915 h 2639920"/>
              <a:gd name="connsiteX0" fmla="*/ 0 w 2132126"/>
              <a:gd name="connsiteY0" fmla="*/ 0 h 2753592"/>
              <a:gd name="connsiteX1" fmla="*/ 2132115 w 2132126"/>
              <a:gd name="connsiteY1" fmla="*/ 2753588 h 2753592"/>
              <a:gd name="connsiteX0" fmla="*/ 0 w 2132126"/>
              <a:gd name="connsiteY0" fmla="*/ 0 h 2753597"/>
              <a:gd name="connsiteX1" fmla="*/ 2132115 w 2132126"/>
              <a:gd name="connsiteY1" fmla="*/ 2753588 h 2753597"/>
              <a:gd name="connsiteX0" fmla="*/ 164198 w 166404"/>
              <a:gd name="connsiteY0" fmla="*/ 0 h 1118742"/>
              <a:gd name="connsiteX1" fmla="*/ 0 w 166404"/>
              <a:gd name="connsiteY1" fmla="*/ 553528 h 1118742"/>
              <a:gd name="connsiteX0" fmla="*/ 1078598 w 1078992"/>
              <a:gd name="connsiteY0" fmla="*/ 0 h 2211356"/>
              <a:gd name="connsiteX1" fmla="*/ 0 w 1078992"/>
              <a:gd name="connsiteY1" fmla="*/ 2211289 h 2211356"/>
              <a:gd name="connsiteX0" fmla="*/ 1078598 w 1078598"/>
              <a:gd name="connsiteY0" fmla="*/ 0 h 2211296"/>
              <a:gd name="connsiteX1" fmla="*/ 0 w 1078598"/>
              <a:gd name="connsiteY1" fmla="*/ 2211289 h 2211296"/>
              <a:gd name="connsiteX0" fmla="*/ 1195902 w 1195902"/>
              <a:gd name="connsiteY0" fmla="*/ 0 h 2199413"/>
              <a:gd name="connsiteX1" fmla="*/ 0 w 1195902"/>
              <a:gd name="connsiteY1" fmla="*/ 2199406 h 2199413"/>
              <a:gd name="connsiteX0" fmla="*/ 1276164 w 1276164"/>
              <a:gd name="connsiteY0" fmla="*/ 0 h 2835161"/>
              <a:gd name="connsiteX1" fmla="*/ 0 w 1276164"/>
              <a:gd name="connsiteY1" fmla="*/ 2835158 h 2835161"/>
              <a:gd name="connsiteX0" fmla="*/ 1276164 w 1276164"/>
              <a:gd name="connsiteY0" fmla="*/ 0 h 2858929"/>
              <a:gd name="connsiteX1" fmla="*/ 0 w 1276164"/>
              <a:gd name="connsiteY1" fmla="*/ 2858924 h 2858929"/>
              <a:gd name="connsiteX0" fmla="*/ 831643 w 831643"/>
              <a:gd name="connsiteY0" fmla="*/ 0 h 3607568"/>
              <a:gd name="connsiteX1" fmla="*/ 0 w 831643"/>
              <a:gd name="connsiteY1" fmla="*/ 3607566 h 3607568"/>
              <a:gd name="connsiteX0" fmla="*/ 638 w 243347"/>
              <a:gd name="connsiteY0" fmla="*/ 0 h 3025293"/>
              <a:gd name="connsiteX1" fmla="*/ 243255 w 243347"/>
              <a:gd name="connsiteY1" fmla="*/ 3025289 h 302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347" h="3025293">
                <a:moveTo>
                  <a:pt x="638" y="0"/>
                </a:moveTo>
                <a:cubicBezTo>
                  <a:pt x="-14636" y="1347226"/>
                  <a:pt x="248985" y="3028154"/>
                  <a:pt x="243255" y="3025289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236B7279-66D0-3415-EA91-878ABF9D70D4}"/>
              </a:ext>
            </a:extLst>
          </p:cNvPr>
          <p:cNvCxnSpPr>
            <a:cxnSpLocks/>
          </p:cNvCxnSpPr>
          <p:nvPr/>
        </p:nvCxnSpPr>
        <p:spPr>
          <a:xfrm>
            <a:off x="16002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4FA99B50-3E7C-EF0F-F2DD-556D76990F77}"/>
              </a:ext>
            </a:extLst>
          </p:cNvPr>
          <p:cNvCxnSpPr>
            <a:cxnSpLocks/>
          </p:cNvCxnSpPr>
          <p:nvPr/>
        </p:nvCxnSpPr>
        <p:spPr>
          <a:xfrm>
            <a:off x="22860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601398BD-9787-8BDB-CFE1-2A7BB701528D}"/>
              </a:ext>
            </a:extLst>
          </p:cNvPr>
          <p:cNvCxnSpPr>
            <a:cxnSpLocks/>
          </p:cNvCxnSpPr>
          <p:nvPr/>
        </p:nvCxnSpPr>
        <p:spPr>
          <a:xfrm>
            <a:off x="29718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D9211940-14C0-D34A-D3B0-0F11C92B310A}"/>
              </a:ext>
            </a:extLst>
          </p:cNvPr>
          <p:cNvCxnSpPr>
            <a:cxnSpLocks/>
          </p:cNvCxnSpPr>
          <p:nvPr/>
        </p:nvCxnSpPr>
        <p:spPr>
          <a:xfrm>
            <a:off x="36576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609A4B08-9A86-D773-4854-00010CD40095}"/>
              </a:ext>
            </a:extLst>
          </p:cNvPr>
          <p:cNvCxnSpPr>
            <a:cxnSpLocks/>
          </p:cNvCxnSpPr>
          <p:nvPr/>
        </p:nvCxnSpPr>
        <p:spPr>
          <a:xfrm>
            <a:off x="43434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EAB9CC12-B301-51D1-8454-DBAC0E283C42}"/>
              </a:ext>
            </a:extLst>
          </p:cNvPr>
          <p:cNvCxnSpPr>
            <a:cxnSpLocks/>
          </p:cNvCxnSpPr>
          <p:nvPr/>
        </p:nvCxnSpPr>
        <p:spPr>
          <a:xfrm>
            <a:off x="50292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5CE22AC1-9CDC-65AF-60F3-6D8DB4BBF085}"/>
              </a:ext>
            </a:extLst>
          </p:cNvPr>
          <p:cNvCxnSpPr>
            <a:cxnSpLocks/>
          </p:cNvCxnSpPr>
          <p:nvPr/>
        </p:nvCxnSpPr>
        <p:spPr>
          <a:xfrm>
            <a:off x="57150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75D1B4D3-9607-459B-05AD-525CF62ED777}"/>
              </a:ext>
            </a:extLst>
          </p:cNvPr>
          <p:cNvCxnSpPr>
            <a:cxnSpLocks/>
          </p:cNvCxnSpPr>
          <p:nvPr/>
        </p:nvCxnSpPr>
        <p:spPr>
          <a:xfrm>
            <a:off x="64008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3112791E-41CB-9515-2783-C1EACEC2B115}"/>
              </a:ext>
            </a:extLst>
          </p:cNvPr>
          <p:cNvCxnSpPr>
            <a:cxnSpLocks/>
          </p:cNvCxnSpPr>
          <p:nvPr/>
        </p:nvCxnSpPr>
        <p:spPr>
          <a:xfrm>
            <a:off x="70866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0384013C-4948-19A9-1B74-B3F6668F68F3}"/>
              </a:ext>
            </a:extLst>
          </p:cNvPr>
          <p:cNvCxnSpPr>
            <a:cxnSpLocks/>
          </p:cNvCxnSpPr>
          <p:nvPr/>
        </p:nvCxnSpPr>
        <p:spPr>
          <a:xfrm>
            <a:off x="77724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F5D0C16E-6BDD-EC46-8018-AFFBC0134925}"/>
              </a:ext>
            </a:extLst>
          </p:cNvPr>
          <p:cNvCxnSpPr>
            <a:cxnSpLocks/>
          </p:cNvCxnSpPr>
          <p:nvPr/>
        </p:nvCxnSpPr>
        <p:spPr>
          <a:xfrm>
            <a:off x="84582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A5CCFFA4-6C37-24D6-3A92-CA89596666FB}"/>
              </a:ext>
            </a:extLst>
          </p:cNvPr>
          <p:cNvCxnSpPr>
            <a:cxnSpLocks/>
          </p:cNvCxnSpPr>
          <p:nvPr/>
        </p:nvCxnSpPr>
        <p:spPr>
          <a:xfrm>
            <a:off x="98298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0D359C44-B3CD-59A2-96FA-DCD3A4BF78E7}"/>
              </a:ext>
            </a:extLst>
          </p:cNvPr>
          <p:cNvCxnSpPr>
            <a:cxnSpLocks/>
          </p:cNvCxnSpPr>
          <p:nvPr/>
        </p:nvCxnSpPr>
        <p:spPr>
          <a:xfrm>
            <a:off x="105156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F86B36A0-BA0A-A522-FE60-EDC4CD3793B7}"/>
              </a:ext>
            </a:extLst>
          </p:cNvPr>
          <p:cNvCxnSpPr>
            <a:cxnSpLocks/>
          </p:cNvCxnSpPr>
          <p:nvPr/>
        </p:nvCxnSpPr>
        <p:spPr>
          <a:xfrm>
            <a:off x="9144000" y="5257800"/>
            <a:ext cx="0" cy="102910"/>
          </a:xfrm>
          <a:prstGeom prst="line">
            <a:avLst/>
          </a:prstGeom>
          <a:ln w="38100"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3CB0CAD7-DE4C-FEB9-138C-C4563D38C35C}"/>
              </a:ext>
            </a:extLst>
          </p:cNvPr>
          <p:cNvSpPr txBox="1"/>
          <p:nvPr/>
        </p:nvSpPr>
        <p:spPr>
          <a:xfrm>
            <a:off x="1600201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Oct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093C4ED3-00B6-9D27-F9D8-469F0518F2CB}"/>
              </a:ext>
            </a:extLst>
          </p:cNvPr>
          <p:cNvSpPr txBox="1"/>
          <p:nvPr/>
        </p:nvSpPr>
        <p:spPr>
          <a:xfrm>
            <a:off x="2971800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Dec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0843925E-E349-4310-14A6-3559722C89AE}"/>
              </a:ext>
            </a:extLst>
          </p:cNvPr>
          <p:cNvSpPr txBox="1"/>
          <p:nvPr/>
        </p:nvSpPr>
        <p:spPr>
          <a:xfrm>
            <a:off x="4343400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Feb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D3DBCE27-1C96-3A93-0F4F-DE66870B89F9}"/>
              </a:ext>
            </a:extLst>
          </p:cNvPr>
          <p:cNvSpPr txBox="1"/>
          <p:nvPr/>
        </p:nvSpPr>
        <p:spPr>
          <a:xfrm>
            <a:off x="5715000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Apr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1D26DD41-EC0B-2403-765F-BDD9E4FA8B7F}"/>
              </a:ext>
            </a:extLst>
          </p:cNvPr>
          <p:cNvSpPr txBox="1"/>
          <p:nvPr/>
        </p:nvSpPr>
        <p:spPr>
          <a:xfrm>
            <a:off x="7086600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Jun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2F1E983-476B-CB2C-165F-FC3C0095DA65}"/>
              </a:ext>
            </a:extLst>
          </p:cNvPr>
          <p:cNvSpPr txBox="1"/>
          <p:nvPr/>
        </p:nvSpPr>
        <p:spPr>
          <a:xfrm>
            <a:off x="8458200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Aug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42EBBAC2-0498-6DA5-3DAD-74FCF3CB9D83}"/>
              </a:ext>
            </a:extLst>
          </p:cNvPr>
          <p:cNvSpPr txBox="1"/>
          <p:nvPr/>
        </p:nvSpPr>
        <p:spPr>
          <a:xfrm>
            <a:off x="9829800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Oct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9EA1C850-8873-4299-A535-79CB364D9AC3}"/>
              </a:ext>
            </a:extLst>
          </p:cNvPr>
          <p:cNvSpPr txBox="1"/>
          <p:nvPr/>
        </p:nvSpPr>
        <p:spPr>
          <a:xfrm>
            <a:off x="2286000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Nov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11D03BF0-7B58-984E-DF25-55020C10259F}"/>
              </a:ext>
            </a:extLst>
          </p:cNvPr>
          <p:cNvSpPr txBox="1"/>
          <p:nvPr/>
        </p:nvSpPr>
        <p:spPr>
          <a:xfrm>
            <a:off x="3657599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Jan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F83ED848-D7E3-321C-8E96-1395671EF1A9}"/>
              </a:ext>
            </a:extLst>
          </p:cNvPr>
          <p:cNvSpPr txBox="1"/>
          <p:nvPr/>
        </p:nvSpPr>
        <p:spPr>
          <a:xfrm>
            <a:off x="5029199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Mar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2E13A205-992A-FCE2-D801-8D94C73FEC07}"/>
              </a:ext>
            </a:extLst>
          </p:cNvPr>
          <p:cNvSpPr txBox="1"/>
          <p:nvPr/>
        </p:nvSpPr>
        <p:spPr>
          <a:xfrm>
            <a:off x="6400799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May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6E1A0495-C070-960B-84A8-8CB9825C54F8}"/>
              </a:ext>
            </a:extLst>
          </p:cNvPr>
          <p:cNvSpPr txBox="1"/>
          <p:nvPr/>
        </p:nvSpPr>
        <p:spPr>
          <a:xfrm>
            <a:off x="7772399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Jul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F1146C25-A92A-F0C0-E507-FB54FD77FD7A}"/>
              </a:ext>
            </a:extLst>
          </p:cNvPr>
          <p:cNvSpPr txBox="1"/>
          <p:nvPr/>
        </p:nvSpPr>
        <p:spPr>
          <a:xfrm>
            <a:off x="9143999" y="5334000"/>
            <a:ext cx="685799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 Light" panose="020B0303020204020204" pitchFamily="34" charset="0"/>
              </a:rPr>
              <a:t>Sep</a:t>
            </a:r>
          </a:p>
        </p:txBody>
      </p: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E8DA2408-D6FE-4B8E-085A-9BA4FB67C7F1}"/>
              </a:ext>
            </a:extLst>
          </p:cNvPr>
          <p:cNvCxnSpPr>
            <a:cxnSpLocks/>
          </p:cNvCxnSpPr>
          <p:nvPr/>
        </p:nvCxnSpPr>
        <p:spPr>
          <a:xfrm>
            <a:off x="914400" y="5257800"/>
            <a:ext cx="10363200" cy="0"/>
          </a:xfrm>
          <a:prstGeom prst="line">
            <a:avLst/>
          </a:prstGeom>
          <a:ln w="76200">
            <a:solidFill>
              <a:srgbClr val="103356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Oval 256">
            <a:extLst>
              <a:ext uri="{FF2B5EF4-FFF2-40B4-BE49-F238E27FC236}">
                <a16:creationId xmlns:a16="http://schemas.microsoft.com/office/drawing/2014/main" id="{D3C0369B-0147-A923-BAD5-EA324C0785D0}"/>
              </a:ext>
            </a:extLst>
          </p:cNvPr>
          <p:cNvSpPr/>
          <p:nvPr/>
        </p:nvSpPr>
        <p:spPr>
          <a:xfrm>
            <a:off x="19050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A5D45857-CD1C-CA83-14D0-2B85873D18C3}"/>
              </a:ext>
            </a:extLst>
          </p:cNvPr>
          <p:cNvSpPr/>
          <p:nvPr/>
        </p:nvSpPr>
        <p:spPr>
          <a:xfrm>
            <a:off x="22098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CCD78F8B-1D7F-CDB5-BE50-3E3D3D88C7D0}"/>
              </a:ext>
            </a:extLst>
          </p:cNvPr>
          <p:cNvSpPr/>
          <p:nvPr/>
        </p:nvSpPr>
        <p:spPr>
          <a:xfrm>
            <a:off x="25146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DF61FD84-897D-7164-51B3-BD515E71F213}"/>
              </a:ext>
            </a:extLst>
          </p:cNvPr>
          <p:cNvSpPr/>
          <p:nvPr/>
        </p:nvSpPr>
        <p:spPr>
          <a:xfrm>
            <a:off x="38100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413C1966-0B25-E6C9-D85D-5397A7CD6C26}"/>
              </a:ext>
            </a:extLst>
          </p:cNvPr>
          <p:cNvSpPr/>
          <p:nvPr/>
        </p:nvSpPr>
        <p:spPr>
          <a:xfrm>
            <a:off x="40386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5370F48B-C88B-9F85-AAFD-B66728F07DCA}"/>
              </a:ext>
            </a:extLst>
          </p:cNvPr>
          <p:cNvSpPr/>
          <p:nvPr/>
        </p:nvSpPr>
        <p:spPr>
          <a:xfrm>
            <a:off x="42672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DD6FB5CF-9966-499C-1FE6-5626008DEC2C}"/>
              </a:ext>
            </a:extLst>
          </p:cNvPr>
          <p:cNvSpPr/>
          <p:nvPr/>
        </p:nvSpPr>
        <p:spPr>
          <a:xfrm>
            <a:off x="44958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AE33F890-A790-A088-B941-A4A1D0A5EE05}"/>
              </a:ext>
            </a:extLst>
          </p:cNvPr>
          <p:cNvSpPr/>
          <p:nvPr/>
        </p:nvSpPr>
        <p:spPr>
          <a:xfrm>
            <a:off x="48006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4E765CD3-A37E-62A9-0F8D-FD5BC431C0A8}"/>
              </a:ext>
            </a:extLst>
          </p:cNvPr>
          <p:cNvSpPr/>
          <p:nvPr/>
        </p:nvSpPr>
        <p:spPr>
          <a:xfrm>
            <a:off x="54864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31CA4322-EADB-7DA5-F002-355459CA266A}"/>
              </a:ext>
            </a:extLst>
          </p:cNvPr>
          <p:cNvSpPr/>
          <p:nvPr/>
        </p:nvSpPr>
        <p:spPr>
          <a:xfrm>
            <a:off x="59436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398199F4-8ECA-2482-1E26-5B3F490C601F}"/>
              </a:ext>
            </a:extLst>
          </p:cNvPr>
          <p:cNvSpPr txBox="1"/>
          <p:nvPr/>
        </p:nvSpPr>
        <p:spPr>
          <a:xfrm>
            <a:off x="1981200" y="5562600"/>
            <a:ext cx="144780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30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2023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0D34B8B4-00FC-8DD4-7B1C-B35DC3F36D12}"/>
              </a:ext>
            </a:extLst>
          </p:cNvPr>
          <p:cNvSpPr txBox="1"/>
          <p:nvPr/>
        </p:nvSpPr>
        <p:spPr>
          <a:xfrm>
            <a:off x="3962400" y="5562600"/>
            <a:ext cx="1295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30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2024</a:t>
            </a: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CAAD8275-DE78-D99A-85CA-1875DBE638CB}"/>
              </a:ext>
            </a:extLst>
          </p:cNvPr>
          <p:cNvSpPr/>
          <p:nvPr/>
        </p:nvSpPr>
        <p:spPr>
          <a:xfrm>
            <a:off x="61722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953488F8-6150-BF80-FA3F-A0E339C7455A}"/>
              </a:ext>
            </a:extLst>
          </p:cNvPr>
          <p:cNvSpPr/>
          <p:nvPr/>
        </p:nvSpPr>
        <p:spPr>
          <a:xfrm>
            <a:off x="69342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CCEA52BC-D2C8-A2D1-488A-25BDF5A09F13}"/>
              </a:ext>
            </a:extLst>
          </p:cNvPr>
          <p:cNvSpPr/>
          <p:nvPr/>
        </p:nvSpPr>
        <p:spPr>
          <a:xfrm>
            <a:off x="77724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6E32D7E3-4AC0-D562-5592-D31CDC568167}"/>
              </a:ext>
            </a:extLst>
          </p:cNvPr>
          <p:cNvSpPr/>
          <p:nvPr/>
        </p:nvSpPr>
        <p:spPr>
          <a:xfrm>
            <a:off x="92202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0B5FE49B-95F7-6B83-C3EB-E76B59B3769F}"/>
              </a:ext>
            </a:extLst>
          </p:cNvPr>
          <p:cNvSpPr/>
          <p:nvPr/>
        </p:nvSpPr>
        <p:spPr>
          <a:xfrm>
            <a:off x="96012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E8ED790B-6A38-E15A-B6BE-7AC3C14D9B44}"/>
              </a:ext>
            </a:extLst>
          </p:cNvPr>
          <p:cNvSpPr/>
          <p:nvPr/>
        </p:nvSpPr>
        <p:spPr>
          <a:xfrm>
            <a:off x="102870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1E7A1A1A-C760-C533-F78D-88C52F55A503}"/>
              </a:ext>
            </a:extLst>
          </p:cNvPr>
          <p:cNvSpPr/>
          <p:nvPr/>
        </p:nvSpPr>
        <p:spPr>
          <a:xfrm>
            <a:off x="9982200" y="5181600"/>
            <a:ext cx="152400" cy="15239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4E4F03-8244-8F93-3114-A9D411D06480}"/>
              </a:ext>
            </a:extLst>
          </p:cNvPr>
          <p:cNvSpPr txBox="1"/>
          <p:nvPr/>
        </p:nvSpPr>
        <p:spPr>
          <a:xfrm rot="16200000">
            <a:off x="101400" y="2610122"/>
            <a:ext cx="1156995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Citrix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0DE908-4A77-16C0-BAB5-12AF493C51BA}"/>
              </a:ext>
            </a:extLst>
          </p:cNvPr>
          <p:cNvSpPr txBox="1"/>
          <p:nvPr/>
        </p:nvSpPr>
        <p:spPr>
          <a:xfrm rot="16200000">
            <a:off x="645238" y="2922065"/>
            <a:ext cx="1156993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593103-D7CC-26E4-650B-7632F5FA8879}"/>
              </a:ext>
            </a:extLst>
          </p:cNvPr>
          <p:cNvSpPr txBox="1"/>
          <p:nvPr/>
        </p:nvSpPr>
        <p:spPr>
          <a:xfrm rot="16200000">
            <a:off x="1189076" y="2610120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Juniper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387EE7-1289-4571-2D75-502E1A1BC07B}"/>
              </a:ext>
            </a:extLst>
          </p:cNvPr>
          <p:cNvSpPr txBox="1"/>
          <p:nvPr/>
        </p:nvSpPr>
        <p:spPr>
          <a:xfrm rot="16200000">
            <a:off x="3908257" y="2922066"/>
            <a:ext cx="1156991" cy="356346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Fortinet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E44D0-0B84-AF49-7790-EB7F85E18850}"/>
              </a:ext>
            </a:extLst>
          </p:cNvPr>
          <p:cNvSpPr txBox="1"/>
          <p:nvPr/>
        </p:nvSpPr>
        <p:spPr>
          <a:xfrm rot="16200000">
            <a:off x="3364420" y="2610122"/>
            <a:ext cx="1156995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Ivanti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08231C-8EAC-5B5E-87AC-A3D623B6E795}"/>
              </a:ext>
            </a:extLst>
          </p:cNvPr>
          <p:cNvSpPr txBox="1"/>
          <p:nvPr/>
        </p:nvSpPr>
        <p:spPr>
          <a:xfrm rot="16200000">
            <a:off x="4270267" y="2683848"/>
            <a:ext cx="1520639" cy="356348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ConnectWise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31DA3C-2D48-C2CE-5C83-127E93764A5A}"/>
              </a:ext>
            </a:extLst>
          </p:cNvPr>
          <p:cNvSpPr txBox="1"/>
          <p:nvPr/>
        </p:nvSpPr>
        <p:spPr>
          <a:xfrm rot="16200000">
            <a:off x="4995927" y="2922064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Fortinet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B96635-F320-324B-6CB3-BF8BE5B5ABFE}"/>
              </a:ext>
            </a:extLst>
          </p:cNvPr>
          <p:cNvSpPr txBox="1"/>
          <p:nvPr/>
        </p:nvSpPr>
        <p:spPr>
          <a:xfrm rot="16200000">
            <a:off x="5539764" y="2610120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Ivanti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CBEE20-523B-7CFF-8C3A-AA28C2908B91}"/>
              </a:ext>
            </a:extLst>
          </p:cNvPr>
          <p:cNvSpPr txBox="1"/>
          <p:nvPr/>
        </p:nvSpPr>
        <p:spPr>
          <a:xfrm rot="16200000">
            <a:off x="1732913" y="2922064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Ivanti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62FF37-7A49-83C8-A5BA-F7762696187F}"/>
              </a:ext>
            </a:extLst>
          </p:cNvPr>
          <p:cNvSpPr txBox="1"/>
          <p:nvPr/>
        </p:nvSpPr>
        <p:spPr>
          <a:xfrm rot="16200000">
            <a:off x="2820585" y="2922064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Citrix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AC3D921-1C44-EAB9-FD72-0D2B6105A3AB}"/>
              </a:ext>
            </a:extLst>
          </p:cNvPr>
          <p:cNvSpPr txBox="1"/>
          <p:nvPr/>
        </p:nvSpPr>
        <p:spPr>
          <a:xfrm rot="16200000">
            <a:off x="2211668" y="2636510"/>
            <a:ext cx="1287154" cy="356348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SonicWall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0D357A9-E2C3-A429-035F-E1C7A40ACBE0}"/>
              </a:ext>
            </a:extLst>
          </p:cNvPr>
          <p:cNvSpPr txBox="1"/>
          <p:nvPr/>
        </p:nvSpPr>
        <p:spPr>
          <a:xfrm rot="16200000">
            <a:off x="6018519" y="2948454"/>
            <a:ext cx="1287154" cy="356348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Palo Alto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608B29-8FA7-280A-281D-FBA15255B276}"/>
              </a:ext>
            </a:extLst>
          </p:cNvPr>
          <p:cNvSpPr txBox="1"/>
          <p:nvPr/>
        </p:nvSpPr>
        <p:spPr>
          <a:xfrm rot="16200000">
            <a:off x="6627436" y="2610120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Cisco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30B136-E152-6B99-3612-556A5448F079}"/>
              </a:ext>
            </a:extLst>
          </p:cNvPr>
          <p:cNvSpPr txBox="1"/>
          <p:nvPr/>
        </p:nvSpPr>
        <p:spPr>
          <a:xfrm rot="16200000">
            <a:off x="7171273" y="2922064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Check Point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27E351-741D-0A08-32CA-53BA4C938B5E}"/>
              </a:ext>
            </a:extLst>
          </p:cNvPr>
          <p:cNvSpPr txBox="1"/>
          <p:nvPr/>
        </p:nvSpPr>
        <p:spPr>
          <a:xfrm rot="16200000">
            <a:off x="7715110" y="2610120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Cisco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2ECF57-687A-3E43-368E-F6166D1886D1}"/>
              </a:ext>
            </a:extLst>
          </p:cNvPr>
          <p:cNvSpPr txBox="1"/>
          <p:nvPr/>
        </p:nvSpPr>
        <p:spPr>
          <a:xfrm rot="16200000">
            <a:off x="10434293" y="2922064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Fortinet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404A04-11F0-F511-E1BE-2341F181D3F6}"/>
              </a:ext>
            </a:extLst>
          </p:cNvPr>
          <p:cNvSpPr txBox="1"/>
          <p:nvPr/>
        </p:nvSpPr>
        <p:spPr>
          <a:xfrm rot="16200000">
            <a:off x="9890456" y="2610120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Ivanti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CE706DF-EB14-7A06-B3C0-9BE9877C7972}"/>
              </a:ext>
            </a:extLst>
          </p:cNvPr>
          <p:cNvSpPr txBox="1"/>
          <p:nvPr/>
        </p:nvSpPr>
        <p:spPr>
          <a:xfrm rot="16200000">
            <a:off x="8258947" y="2922064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SonicWall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E53DDB-BB6C-9AB8-5078-8FABE13476FE}"/>
              </a:ext>
            </a:extLst>
          </p:cNvPr>
          <p:cNvSpPr txBox="1"/>
          <p:nvPr/>
        </p:nvSpPr>
        <p:spPr>
          <a:xfrm rot="16200000">
            <a:off x="9346619" y="2922064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Fortinet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B31AA43-CD50-FA71-A467-8D41F6640869}"/>
              </a:ext>
            </a:extLst>
          </p:cNvPr>
          <p:cNvSpPr txBox="1"/>
          <p:nvPr/>
        </p:nvSpPr>
        <p:spPr>
          <a:xfrm rot="16200000">
            <a:off x="8737702" y="2636510"/>
            <a:ext cx="1287154" cy="356348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Ivanti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DA11DA-AAB7-FE51-87A3-4539B4326A13}"/>
              </a:ext>
            </a:extLst>
          </p:cNvPr>
          <p:cNvSpPr txBox="1"/>
          <p:nvPr/>
        </p:nvSpPr>
        <p:spPr>
          <a:xfrm rot="16200000">
            <a:off x="10978129" y="2610120"/>
            <a:ext cx="1156991" cy="356350"/>
          </a:xfrm>
          <a:prstGeom prst="roundRect">
            <a:avLst>
              <a:gd name="adj" fmla="val 50000"/>
            </a:avLst>
          </a:prstGeom>
          <a:solidFill>
            <a:srgbClr val="FFDF7F"/>
          </a:solidFill>
          <a:ln w="3175">
            <a:solidFill>
              <a:srgbClr val="103356"/>
            </a:solidFill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Cisco</a:t>
            </a:r>
          </a:p>
        </p:txBody>
      </p:sp>
    </p:spTree>
    <p:extLst>
      <p:ext uri="{BB962C8B-B14F-4D97-AF65-F5344CB8AC3E}">
        <p14:creationId xmlns:p14="http://schemas.microsoft.com/office/powerpoint/2010/main" val="3645216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B947352-B2E9-3769-C5DE-CEF1DBBD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E1B602DD-9291-9309-6D1E-EE0BA02C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ed square on a black background&#10;&#10;Description automatically generated">
            <a:extLst>
              <a:ext uri="{FF2B5EF4-FFF2-40B4-BE49-F238E27FC236}">
                <a16:creationId xmlns:a16="http://schemas.microsoft.com/office/drawing/2014/main" id="{9E1001F1-5364-2BC9-BE98-04E7BAF4D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15336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0D7AA-2A48-F773-00F6-EA2BA75ACFD9}"/>
              </a:ext>
            </a:extLst>
          </p:cNvPr>
          <p:cNvSpPr txBox="1"/>
          <p:nvPr/>
        </p:nvSpPr>
        <p:spPr>
          <a:xfrm>
            <a:off x="79488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System</a:t>
            </a:r>
            <a:endParaRPr lang="nl-NL" sz="28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EC7C5-20D0-45FD-F96E-DABE29EF36F5}"/>
              </a:ext>
            </a:extLst>
          </p:cNvPr>
          <p:cNvSpPr txBox="1"/>
          <p:nvPr/>
        </p:nvSpPr>
        <p:spPr>
          <a:xfrm>
            <a:off x="1919397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to think about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800" b="1" i="1" dirty="0">
                <a:solidFill>
                  <a:srgbClr val="103356"/>
                </a:solidFill>
              </a:rPr>
              <a:t>threats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41013D00-2416-CBE8-6B1B-478A32D582D8}"/>
              </a:ext>
            </a:extLst>
          </p:cNvPr>
          <p:cNvSpPr/>
          <p:nvPr/>
        </p:nvSpPr>
        <p:spPr>
          <a:xfrm rot="16200000">
            <a:off x="3617580" y="3053943"/>
            <a:ext cx="225831" cy="4393789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06F717-08DF-AC86-BB0D-86DC4D5918F5}"/>
              </a:ext>
            </a:extLst>
          </p:cNvPr>
          <p:cNvSpPr txBox="1"/>
          <p:nvPr/>
        </p:nvSpPr>
        <p:spPr>
          <a:xfrm>
            <a:off x="6543278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to think about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800" b="1" i="1" dirty="0">
                <a:solidFill>
                  <a:srgbClr val="103356"/>
                </a:solidFill>
              </a:rPr>
              <a:t>security</a:t>
            </a:r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5C7CE22D-9AA8-44E9-DC61-9BFFB848C266}"/>
              </a:ext>
            </a:extLst>
          </p:cNvPr>
          <p:cNvSpPr/>
          <p:nvPr/>
        </p:nvSpPr>
        <p:spPr>
          <a:xfrm rot="16200000">
            <a:off x="8241461" y="3053943"/>
            <a:ext cx="225831" cy="4393789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402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stem complex" descr="A screenshot of a computer&#10;&#10;Description automatically generated">
            <a:extLst>
              <a:ext uri="{FF2B5EF4-FFF2-40B4-BE49-F238E27FC236}">
                <a16:creationId xmlns:a16="http://schemas.microsoft.com/office/drawing/2014/main" id="{A77F0F30-1396-9A07-BE45-B33957B94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ecurity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reats blur" descr="A red square in black background&#10;&#10;Description automatically generated">
            <a:extLst>
              <a:ext uri="{FF2B5EF4-FFF2-40B4-BE49-F238E27FC236}">
                <a16:creationId xmlns:a16="http://schemas.microsoft.com/office/drawing/2014/main" id="{0065DB5E-6C46-F77B-FFF7-3C73C19F2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Threats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15336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  <p:pic>
        <p:nvPicPr>
          <p:cNvPr id="6" name="Threats arrows complex" descr="Red arrows pointing to the center of a black background&#10;&#10;Description automatically generated">
            <a:extLst>
              <a:ext uri="{FF2B5EF4-FFF2-40B4-BE49-F238E27FC236}">
                <a16:creationId xmlns:a16="http://schemas.microsoft.com/office/drawing/2014/main" id="{3F800A61-22F3-D6B5-8CF7-4E42B90A6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B947352-B2E9-3769-C5DE-CEF1DBBD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E1B602DD-9291-9309-6D1E-EE0BA02C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ed square on a black background&#10;&#10;Description automatically generated">
            <a:extLst>
              <a:ext uri="{FF2B5EF4-FFF2-40B4-BE49-F238E27FC236}">
                <a16:creationId xmlns:a16="http://schemas.microsoft.com/office/drawing/2014/main" id="{9E1001F1-5364-2BC9-BE98-04E7BAF4D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15336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0D7AA-2A48-F773-00F6-EA2BA75ACFD9}"/>
              </a:ext>
            </a:extLst>
          </p:cNvPr>
          <p:cNvSpPr txBox="1"/>
          <p:nvPr/>
        </p:nvSpPr>
        <p:spPr>
          <a:xfrm>
            <a:off x="79488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System</a:t>
            </a:r>
            <a:endParaRPr lang="nl-NL" sz="2800" b="1">
              <a:solidFill>
                <a:schemeClr val="bg1"/>
              </a:solidFill>
            </a:endParaRPr>
          </a:p>
        </p:txBody>
      </p:sp>
      <p:pic>
        <p:nvPicPr>
          <p:cNvPr id="13" name="Picture 12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B1F0DC65-5C8B-491A-43AB-285C5C4B9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99" y="2509920"/>
            <a:ext cx="1295360" cy="1457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41D708-5CA4-4732-7C9F-88A94EA15F85}"/>
              </a:ext>
            </a:extLst>
          </p:cNvPr>
          <p:cNvSpPr txBox="1"/>
          <p:nvPr/>
        </p:nvSpPr>
        <p:spPr>
          <a:xfrm>
            <a:off x="5466749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to think about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800" b="1" i="1" dirty="0">
                <a:solidFill>
                  <a:srgbClr val="103356"/>
                </a:solidFill>
              </a:rPr>
              <a:t>security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FEE0417F-923B-B3CB-E39F-2C4A080DE452}"/>
              </a:ext>
            </a:extLst>
          </p:cNvPr>
          <p:cNvSpPr/>
          <p:nvPr/>
        </p:nvSpPr>
        <p:spPr>
          <a:xfrm rot="16200000">
            <a:off x="7164932" y="4130471"/>
            <a:ext cx="225831" cy="2240731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665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elephant with tusks on its head&#10;&#10;Description automatically generated">
            <a:extLst>
              <a:ext uri="{FF2B5EF4-FFF2-40B4-BE49-F238E27FC236}">
                <a16:creationId xmlns:a16="http://schemas.microsoft.com/office/drawing/2014/main" id="{2D868931-D44C-C9C4-6BB3-A8C0995A5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FDF66B-E7F1-218D-BBF1-E284C964C621}"/>
              </a:ext>
            </a:extLst>
          </p:cNvPr>
          <p:cNvSpPr txBox="1"/>
          <p:nvPr/>
        </p:nvSpPr>
        <p:spPr>
          <a:xfrm>
            <a:off x="92428" y="6555934"/>
            <a:ext cx="229562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 lvl="0">
              <a:defRPr lang="en-GB"/>
            </a:defPPr>
            <a:lvl1pPr marL="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4F3E2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Photo by Nam Anh on 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srgbClr val="4F3E2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Unsplash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4F3E2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3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B947352-B2E9-3769-C5DE-CEF1DBBD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E1B602DD-9291-9309-6D1E-EE0BA02C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ed square on a black background&#10;&#10;Description automatically generated">
            <a:extLst>
              <a:ext uri="{FF2B5EF4-FFF2-40B4-BE49-F238E27FC236}">
                <a16:creationId xmlns:a16="http://schemas.microsoft.com/office/drawing/2014/main" id="{9E1001F1-5364-2BC9-BE98-04E7BAF4D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15336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0D7AA-2A48-F773-00F6-EA2BA75ACFD9}"/>
              </a:ext>
            </a:extLst>
          </p:cNvPr>
          <p:cNvSpPr txBox="1"/>
          <p:nvPr/>
        </p:nvSpPr>
        <p:spPr>
          <a:xfrm>
            <a:off x="79488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System</a:t>
            </a:r>
            <a:endParaRPr lang="nl-NL" sz="2800" b="1">
              <a:solidFill>
                <a:schemeClr val="bg1"/>
              </a:solidFill>
            </a:endParaRPr>
          </a:p>
        </p:txBody>
      </p:sp>
      <p:pic>
        <p:nvPicPr>
          <p:cNvPr id="13" name="Picture 12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B1F0DC65-5C8B-491A-43AB-285C5C4B9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99" y="2509920"/>
            <a:ext cx="1295360" cy="1457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41D708-5CA4-4732-7C9F-88A94EA15F85}"/>
              </a:ext>
            </a:extLst>
          </p:cNvPr>
          <p:cNvSpPr txBox="1"/>
          <p:nvPr/>
        </p:nvSpPr>
        <p:spPr>
          <a:xfrm>
            <a:off x="5466749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to think about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800" b="1" i="1" dirty="0">
                <a:solidFill>
                  <a:srgbClr val="103356"/>
                </a:solidFill>
              </a:rPr>
              <a:t>security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FEE0417F-923B-B3CB-E39F-2C4A080DE452}"/>
              </a:ext>
            </a:extLst>
          </p:cNvPr>
          <p:cNvSpPr/>
          <p:nvPr/>
        </p:nvSpPr>
        <p:spPr>
          <a:xfrm rot="16200000">
            <a:off x="7164932" y="4130471"/>
            <a:ext cx="225831" cy="2240731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6430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stem complex" descr="A screenshot of a computer&#10;&#10;Description automatically generated">
            <a:extLst>
              <a:ext uri="{FF2B5EF4-FFF2-40B4-BE49-F238E27FC236}">
                <a16:creationId xmlns:a16="http://schemas.microsoft.com/office/drawing/2014/main" id="{A77F0F30-1396-9A07-BE45-B33957B94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reats blur" descr="A red square in black background&#10;&#10;Description automatically generated">
            <a:extLst>
              <a:ext uri="{FF2B5EF4-FFF2-40B4-BE49-F238E27FC236}">
                <a16:creationId xmlns:a16="http://schemas.microsoft.com/office/drawing/2014/main" id="{0065DB5E-6C46-F77B-FFF7-3C73C19F2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Threats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15336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  <p:pic>
        <p:nvPicPr>
          <p:cNvPr id="6" name="Threats arrows complex" descr="Red arrows pointing to the center of a black background&#10;&#10;Description automatically generated">
            <a:extLst>
              <a:ext uri="{FF2B5EF4-FFF2-40B4-BE49-F238E27FC236}">
                <a16:creationId xmlns:a16="http://schemas.microsoft.com/office/drawing/2014/main" id="{3F800A61-22F3-D6B5-8CF7-4E42B90A6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Security complex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3D233EE6-1FFE-56D9-B14D-859144A96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E05EA-F209-B52C-5E33-DA513D7DFBD3}"/>
              </a:ext>
            </a:extLst>
          </p:cNvPr>
          <p:cNvSpPr txBox="1"/>
          <p:nvPr/>
        </p:nvSpPr>
        <p:spPr>
          <a:xfrm>
            <a:off x="5466749" y="5432320"/>
            <a:ext cx="3622196" cy="66845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How to think about</a:t>
            </a:r>
            <a:br>
              <a:rPr lang="en-US" sz="2800" b="1" i="1" dirty="0">
                <a:solidFill>
                  <a:srgbClr val="103356"/>
                </a:solidFill>
              </a:rPr>
            </a:br>
            <a:r>
              <a:rPr lang="en-US" sz="2800" b="1" i="1" dirty="0">
                <a:solidFill>
                  <a:srgbClr val="103356"/>
                </a:solidFill>
              </a:rPr>
              <a:t>security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A9C874F3-FA4F-0B56-FA0E-4357F61C35D2}"/>
              </a:ext>
            </a:extLst>
          </p:cNvPr>
          <p:cNvSpPr/>
          <p:nvPr/>
        </p:nvSpPr>
        <p:spPr>
          <a:xfrm rot="16200000">
            <a:off x="7164932" y="4130471"/>
            <a:ext cx="225831" cy="2240731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8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B947352-B2E9-3769-C5DE-CEF1DBBD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E1B602DD-9291-9309-6D1E-EE0BA02C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ed square on a black background&#10;&#10;Description automatically generated">
            <a:extLst>
              <a:ext uri="{FF2B5EF4-FFF2-40B4-BE49-F238E27FC236}">
                <a16:creationId xmlns:a16="http://schemas.microsoft.com/office/drawing/2014/main" id="{9E1001F1-5364-2BC9-BE98-04E7BAF4D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15336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0D7AA-2A48-F773-00F6-EA2BA75ACFD9}"/>
              </a:ext>
            </a:extLst>
          </p:cNvPr>
          <p:cNvSpPr txBox="1"/>
          <p:nvPr/>
        </p:nvSpPr>
        <p:spPr>
          <a:xfrm>
            <a:off x="794880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System</a:t>
            </a:r>
            <a:endParaRPr lang="nl-NL" sz="2800" b="1">
              <a:solidFill>
                <a:schemeClr val="bg1"/>
              </a:solidFill>
            </a:endParaRPr>
          </a:p>
        </p:txBody>
      </p:sp>
      <p:pic>
        <p:nvPicPr>
          <p:cNvPr id="13" name="Picture 12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B1F0DC65-5C8B-491A-43AB-285C5C4B9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99" y="2509920"/>
            <a:ext cx="1295360" cy="145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B947352-B2E9-3769-C5DE-CEF1DBBD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751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ed square on a black background&#10;&#10;Description automatically generated">
            <a:extLst>
              <a:ext uri="{FF2B5EF4-FFF2-40B4-BE49-F238E27FC236}">
                <a16:creationId xmlns:a16="http://schemas.microsoft.com/office/drawing/2014/main" id="{9E1001F1-5364-2BC9-BE98-04E7BAF4D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69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0CEA7-AFBC-E477-0305-1EC81B2F2013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0D7AA-2A48-F773-00F6-EA2BA75ACFD9}"/>
              </a:ext>
            </a:extLst>
          </p:cNvPr>
          <p:cNvSpPr txBox="1"/>
          <p:nvPr/>
        </p:nvSpPr>
        <p:spPr>
          <a:xfrm>
            <a:off x="5256049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System</a:t>
            </a:r>
            <a:endParaRPr lang="nl-NL" sz="2800" b="1">
              <a:solidFill>
                <a:schemeClr val="bg1"/>
              </a:solidFill>
            </a:endParaRPr>
          </a:p>
        </p:txBody>
      </p:sp>
      <p:pic>
        <p:nvPicPr>
          <p:cNvPr id="4" name="Picture 3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0F473F07-E3D7-48A1-81F2-DBFC74D9F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50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4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">
        <p159:morph option="byObject"/>
      </p:transition>
    </mc:Choice>
    <mc:Fallback xmlns="">
      <p:transition spd="slow" advClick="0" advTm="4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37F70984-D7C1-7821-886F-9B812EF9A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09FD2-4885-BBC4-C8AB-EB7536C2223B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Threats</a:t>
            </a:r>
            <a:endParaRPr lang="nl-NL" sz="28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56503-64E3-FF91-7F58-720A031B4AEE}"/>
              </a:ext>
            </a:extLst>
          </p:cNvPr>
          <p:cNvSpPr txBox="1"/>
          <p:nvPr/>
        </p:nvSpPr>
        <p:spPr>
          <a:xfrm>
            <a:off x="5256049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System</a:t>
            </a:r>
            <a:endParaRPr lang="nl-NL" sz="28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BBECE-1738-562C-3360-4E63D707033C}"/>
              </a:ext>
            </a:extLst>
          </p:cNvPr>
          <p:cNvSpPr txBox="1"/>
          <p:nvPr/>
        </p:nvSpPr>
        <p:spPr>
          <a:xfrm>
            <a:off x="5256049" y="352602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rgbClr val="103356"/>
                </a:solidFill>
              </a:rPr>
              <a:t>Users</a:t>
            </a:r>
            <a:endParaRPr lang="nl-NL" sz="2800" b="1">
              <a:solidFill>
                <a:srgbClr val="10335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90BB6-837F-1459-9ECB-996AD406486B}"/>
              </a:ext>
            </a:extLst>
          </p:cNvPr>
          <p:cNvSpPr txBox="1"/>
          <p:nvPr/>
        </p:nvSpPr>
        <p:spPr>
          <a:xfrm>
            <a:off x="5256049" y="5706572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rgbClr val="103356"/>
                </a:solidFill>
              </a:rPr>
              <a:t>Third-parties</a:t>
            </a:r>
            <a:endParaRPr lang="nl-NL" sz="2800" b="1">
              <a:solidFill>
                <a:srgbClr val="1033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">
        <p:fade/>
      </p:transition>
    </mc:Choice>
    <mc:Fallback xmlns="">
      <p:transition spd="med" advClick="0" advTm="4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63DD64-58AB-9BF7-09E2-6A6C40C815A6}"/>
              </a:ext>
            </a:extLst>
          </p:cNvPr>
          <p:cNvSpPr txBox="1"/>
          <p:nvPr/>
        </p:nvSpPr>
        <p:spPr>
          <a:xfrm>
            <a:off x="5256049" y="352602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rgbClr val="103356"/>
                </a:solidFill>
              </a:rPr>
              <a:t>Users</a:t>
            </a:r>
            <a:endParaRPr lang="nl-NL" sz="2800" b="1">
              <a:solidFill>
                <a:srgbClr val="10335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B0AEC-DD40-23F0-C36A-21DFD759DB94}"/>
              </a:ext>
            </a:extLst>
          </p:cNvPr>
          <p:cNvSpPr txBox="1"/>
          <p:nvPr/>
        </p:nvSpPr>
        <p:spPr>
          <a:xfrm>
            <a:off x="5256049" y="5706572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rgbClr val="103356"/>
                </a:solidFill>
              </a:rPr>
              <a:t>Third-parties</a:t>
            </a:r>
            <a:endParaRPr lang="nl-NL" sz="2800" b="1">
              <a:solidFill>
                <a:srgbClr val="103356"/>
              </a:solidFill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F4BEA068-DC3E-B330-9A67-3D49217E9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06A19-26F3-8AF5-9A80-198AA7DA2F20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">
        <p:fade/>
      </p:transition>
    </mc:Choice>
    <mc:Fallback xmlns="">
      <p:transition spd="med" advClick="0" advTm="4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CD8B70FD-3A7B-A50A-006A-19D5FB08D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C3B64-6C33-7413-17A2-5778796EAC5D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41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">
        <p:fade/>
      </p:transition>
    </mc:Choice>
    <mc:Fallback xmlns="">
      <p:transition spd="med" advClick="0" advTm="4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64DC892D-E3AD-DBE6-BA29-A6815C86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5C86E1-DBA1-22EE-05B3-E9F0847BB81B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">
        <p:fade/>
      </p:transition>
    </mc:Choice>
    <mc:Fallback xmlns="">
      <p:transition spd="med" advClick="0" advTm="4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stem complex" descr="A screenshot of a computer&#10;&#10;Description automatically generated">
            <a:extLst>
              <a:ext uri="{FF2B5EF4-FFF2-40B4-BE49-F238E27FC236}">
                <a16:creationId xmlns:a16="http://schemas.microsoft.com/office/drawing/2014/main" id="{A77F0F30-1396-9A07-BE45-B33957B94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ecurity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Threats arrows complex" descr="Red arrows pointing to the center of a black background&#10;&#10;Description automatically generated">
            <a:extLst>
              <a:ext uri="{FF2B5EF4-FFF2-40B4-BE49-F238E27FC236}">
                <a16:creationId xmlns:a16="http://schemas.microsoft.com/office/drawing/2014/main" id="{3F800A61-22F3-D6B5-8CF7-4E42B90A6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081047-646E-60D5-F2BC-728D47C7B0F2}"/>
              </a:ext>
            </a:extLst>
          </p:cNvPr>
          <p:cNvSpPr txBox="1"/>
          <p:nvPr/>
        </p:nvSpPr>
        <p:spPr>
          <a:xfrm>
            <a:off x="3054928" y="1563399"/>
            <a:ext cx="1297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/>
                </a:solidFill>
              </a:rPr>
              <a:t>Ransomware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60211-EF3A-5E48-20B7-D4662AFEA004}"/>
              </a:ext>
            </a:extLst>
          </p:cNvPr>
          <p:cNvSpPr txBox="1"/>
          <p:nvPr/>
        </p:nvSpPr>
        <p:spPr>
          <a:xfrm>
            <a:off x="1748481" y="2821828"/>
            <a:ext cx="2603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/>
                </a:solidFill>
              </a:rPr>
              <a:t>Business e-mail compromise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F9327-3E58-154A-7004-FF730FEFC0AD}"/>
              </a:ext>
            </a:extLst>
          </p:cNvPr>
          <p:cNvSpPr txBox="1"/>
          <p:nvPr/>
        </p:nvSpPr>
        <p:spPr>
          <a:xfrm>
            <a:off x="3282554" y="4080257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/>
                </a:solidFill>
              </a:rPr>
              <a:t>Espionage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88CF91-252D-001A-57DD-8F609DA248DB}"/>
              </a:ext>
            </a:extLst>
          </p:cNvPr>
          <p:cNvSpPr txBox="1"/>
          <p:nvPr/>
        </p:nvSpPr>
        <p:spPr>
          <a:xfrm>
            <a:off x="3280951" y="1972616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/>
                </a:solidFill>
              </a:rPr>
              <a:t>Data leaks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1CA43A-7C44-0354-8C96-D41800D9F192}"/>
              </a:ext>
            </a:extLst>
          </p:cNvPr>
          <p:cNvSpPr txBox="1"/>
          <p:nvPr/>
        </p:nvSpPr>
        <p:spPr>
          <a:xfrm>
            <a:off x="2772800" y="3231045"/>
            <a:ext cx="157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/>
                </a:solidFill>
              </a:rPr>
              <a:t>Denial of service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D2FAF4-C690-757C-B69A-2F8396EC96BD}"/>
              </a:ext>
            </a:extLst>
          </p:cNvPr>
          <p:cNvSpPr txBox="1"/>
          <p:nvPr/>
        </p:nvSpPr>
        <p:spPr>
          <a:xfrm>
            <a:off x="3349881" y="4489474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/>
                </a:solidFill>
              </a:rPr>
              <a:t>Sabotage</a:t>
            </a:r>
          </a:p>
        </p:txBody>
      </p:sp>
    </p:spTree>
    <p:extLst>
      <p:ext uri="{BB962C8B-B14F-4D97-AF65-F5344CB8AC3E}">
        <p14:creationId xmlns:p14="http://schemas.microsoft.com/office/powerpoint/2010/main" val="20248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525FAC-7DF3-BCF3-3163-8C1E8A69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F4DC0-008F-9756-7511-5D6D8F677FDD}"/>
              </a:ext>
            </a:extLst>
          </p:cNvPr>
          <p:cNvSpPr txBox="1"/>
          <p:nvPr/>
        </p:nvSpPr>
        <p:spPr>
          <a:xfrm>
            <a:off x="8418349" y="5242102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rgbClr val="103356"/>
                </a:solidFill>
              </a:rPr>
              <a:t>Business</a:t>
            </a:r>
            <a:endParaRPr lang="nl-NL" sz="2800" b="1">
              <a:solidFill>
                <a:srgbClr val="10335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C9C89-1CA0-E070-FE35-DE93ECFB64FA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A9CC8EF8-28E8-1FBD-3706-CB0C9D690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F4DC0-008F-9756-7511-5D6D8F677FDD}"/>
              </a:ext>
            </a:extLst>
          </p:cNvPr>
          <p:cNvSpPr txBox="1"/>
          <p:nvPr/>
        </p:nvSpPr>
        <p:spPr>
          <a:xfrm>
            <a:off x="8418349" y="5242102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rgbClr val="103356"/>
                </a:solidFill>
              </a:rPr>
              <a:t>Business</a:t>
            </a:r>
            <a:endParaRPr lang="nl-NL" sz="2800" b="1" dirty="0">
              <a:solidFill>
                <a:srgbClr val="10335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C9C89-1CA0-E070-FE35-DE93ECFB64FA}"/>
              </a:ext>
            </a:extLst>
          </p:cNvPr>
          <p:cNvSpPr txBox="1"/>
          <p:nvPr/>
        </p:nvSpPr>
        <p:spPr>
          <a:xfrm>
            <a:off x="221910" y="2383200"/>
            <a:ext cx="2383200" cy="158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Threats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020A769-366E-61EA-7D4F-C0782190E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077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ue lines with circles on a black background&#10;&#10;Description automatically generated">
            <a:extLst>
              <a:ext uri="{FF2B5EF4-FFF2-40B4-BE49-F238E27FC236}">
                <a16:creationId xmlns:a16="http://schemas.microsoft.com/office/drawing/2014/main" id="{E9C1A7F1-0F68-367B-07BB-D278241D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077" y="0"/>
            <a:ext cx="12192000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717E4E1-D570-C4D9-DF2B-C3A2D30D0993}"/>
              </a:ext>
            </a:extLst>
          </p:cNvPr>
          <p:cNvSpPr txBox="1">
            <a:spLocks/>
          </p:cNvSpPr>
          <p:nvPr/>
        </p:nvSpPr>
        <p:spPr>
          <a:xfrm>
            <a:off x="8255479" y="1008993"/>
            <a:ext cx="3424688" cy="48031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“The security”</a:t>
            </a:r>
            <a:br>
              <a:rPr lang="en-US" dirty="0"/>
            </a:br>
            <a:r>
              <a:rPr lang="en-US" dirty="0"/>
              <a:t>of an organization?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Security is like a chain, weakest link and all…</a:t>
            </a:r>
          </a:p>
          <a:p>
            <a:pPr lvl="1"/>
            <a:r>
              <a:rPr lang="en-US" dirty="0"/>
              <a:t>No! Security is like a multidimensional dance floor where adversaries can perform acrobatic feats moving, pivoting and jumping!</a:t>
            </a:r>
          </a:p>
        </p:txBody>
      </p:sp>
    </p:spTree>
    <p:extLst>
      <p:ext uri="{BB962C8B-B14F-4D97-AF65-F5344CB8AC3E}">
        <p14:creationId xmlns:p14="http://schemas.microsoft.com/office/powerpoint/2010/main" val="2748724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F9BD22A-568A-2D6E-1211-D6969F220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077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ue lines with circles on a black background&#10;&#10;Description automatically generated">
            <a:extLst>
              <a:ext uri="{FF2B5EF4-FFF2-40B4-BE49-F238E27FC236}">
                <a16:creationId xmlns:a16="http://schemas.microsoft.com/office/drawing/2014/main" id="{E9C1A7F1-0F68-367B-07BB-D278241D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077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B3BB88C-F9B7-8FAF-14C4-55B50A498D94}"/>
              </a:ext>
            </a:extLst>
          </p:cNvPr>
          <p:cNvSpPr txBox="1">
            <a:spLocks/>
          </p:cNvSpPr>
          <p:nvPr/>
        </p:nvSpPr>
        <p:spPr>
          <a:xfrm>
            <a:off x="8255479" y="1008993"/>
            <a:ext cx="3424688" cy="48031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“The security”</a:t>
            </a:r>
            <a:br>
              <a:rPr lang="en-US" dirty="0"/>
            </a:br>
            <a:r>
              <a:rPr lang="en-US" dirty="0"/>
              <a:t>of an organization?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Combination of the security of its parts</a:t>
            </a:r>
          </a:p>
          <a:p>
            <a:pPr lvl="2"/>
            <a:r>
              <a:rPr lang="en-US" dirty="0"/>
              <a:t>Combined in a way that fits with its “business”</a:t>
            </a:r>
          </a:p>
          <a:p>
            <a:pPr lvl="2"/>
            <a:r>
              <a:rPr lang="en-US" dirty="0"/>
              <a:t>Choosing the right “parts” makes security clear, concrete, and measurable</a:t>
            </a:r>
          </a:p>
        </p:txBody>
      </p:sp>
    </p:spTree>
    <p:extLst>
      <p:ext uri="{BB962C8B-B14F-4D97-AF65-F5344CB8AC3E}">
        <p14:creationId xmlns:p14="http://schemas.microsoft.com/office/powerpoint/2010/main" val="13234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te of food on a table&#10;&#10;Description automatically generated">
            <a:extLst>
              <a:ext uri="{FF2B5EF4-FFF2-40B4-BE49-F238E27FC236}">
                <a16:creationId xmlns:a16="http://schemas.microsoft.com/office/drawing/2014/main" id="{EAF6A045-2706-EBA3-0380-886054F89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635000"/>
            <a:ext cx="12211050" cy="814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FDF66B-E7F1-218D-BBF1-E284C964C621}"/>
              </a:ext>
            </a:extLst>
          </p:cNvPr>
          <p:cNvSpPr txBox="1"/>
          <p:nvPr/>
        </p:nvSpPr>
        <p:spPr>
          <a:xfrm>
            <a:off x="92428" y="91634"/>
            <a:ext cx="249921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 lvl="0">
              <a:defRPr lang="en-GB"/>
            </a:defPPr>
            <a:lvl1pPr marL="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4F3E2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Photo by Jason Leung on 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srgbClr val="4F3E2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Unsplash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4F3E2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309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siness" descr="A blue light bulb and factory&#10;&#10;Description automatically generated with medium confidence">
            <a:extLst>
              <a:ext uri="{FF2B5EF4-FFF2-40B4-BE49-F238E27FC236}">
                <a16:creationId xmlns:a16="http://schemas.microsoft.com/office/drawing/2014/main" id="{F988DAB5-2CDE-EDF2-6969-F3A4E6C24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077" y="0"/>
            <a:ext cx="12192000" cy="6858000"/>
          </a:xfrm>
          <a:prstGeom prst="rect">
            <a:avLst/>
          </a:prstGeom>
        </p:spPr>
      </p:pic>
      <p:pic>
        <p:nvPicPr>
          <p:cNvPr id="5" name="Tech" descr="A screenshot of a computer&#10;&#10;Description automatically generated">
            <a:extLst>
              <a:ext uri="{FF2B5EF4-FFF2-40B4-BE49-F238E27FC236}">
                <a16:creationId xmlns:a16="http://schemas.microsoft.com/office/drawing/2014/main" id="{37E33BEF-9540-62E7-0617-75B1FE411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077" y="0"/>
            <a:ext cx="12192000" cy="6858000"/>
          </a:xfrm>
          <a:prstGeom prst="rect">
            <a:avLst/>
          </a:prstGeom>
        </p:spPr>
      </p:pic>
      <p:pic>
        <p:nvPicPr>
          <p:cNvPr id="7" name="Threats">
            <a:extLst>
              <a:ext uri="{FF2B5EF4-FFF2-40B4-BE49-F238E27FC236}">
                <a16:creationId xmlns:a16="http://schemas.microsoft.com/office/drawing/2014/main" id="{41036F5E-0296-DD80-8EB2-842B75286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077" y="0"/>
            <a:ext cx="12192000" cy="6858000"/>
          </a:xfrm>
          <a:prstGeom prst="rect">
            <a:avLst/>
          </a:prstGeom>
        </p:spPr>
      </p:pic>
      <p:pic>
        <p:nvPicPr>
          <p:cNvPr id="11" name="Shields" descr="A group of colorful objects on a black background&#10;&#10;Description automatically generated">
            <a:extLst>
              <a:ext uri="{FF2B5EF4-FFF2-40B4-BE49-F238E27FC236}">
                <a16:creationId xmlns:a16="http://schemas.microsoft.com/office/drawing/2014/main" id="{95312197-D07F-5DAA-2836-B553103FE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077" y="0"/>
            <a:ext cx="12192000" cy="6858000"/>
          </a:xfrm>
          <a:prstGeom prst="rect">
            <a:avLst/>
          </a:prstGeom>
        </p:spPr>
      </p:pic>
      <p:pic>
        <p:nvPicPr>
          <p:cNvPr id="9" name="Shield overlay" descr="A blue lines with circles on a black background&#10;&#10;Description automatically generated">
            <a:extLst>
              <a:ext uri="{FF2B5EF4-FFF2-40B4-BE49-F238E27FC236}">
                <a16:creationId xmlns:a16="http://schemas.microsoft.com/office/drawing/2014/main" id="{80F21324-AE24-5FB7-D995-026BB750D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077" y="0"/>
            <a:ext cx="1219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D80A41E-17C5-89FD-F50B-592218DC32B8}"/>
              </a:ext>
            </a:extLst>
          </p:cNvPr>
          <p:cNvSpPr txBox="1">
            <a:spLocks/>
          </p:cNvSpPr>
          <p:nvPr/>
        </p:nvSpPr>
        <p:spPr>
          <a:xfrm>
            <a:off x="8255479" y="1008993"/>
            <a:ext cx="3476078" cy="48031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“The security”</a:t>
            </a:r>
            <a:br>
              <a:rPr lang="en-US" dirty="0"/>
            </a:br>
            <a:r>
              <a:rPr lang="en-US" dirty="0"/>
              <a:t>of an organization?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Combination of the security of its parts</a:t>
            </a:r>
          </a:p>
          <a:p>
            <a:pPr lvl="2"/>
            <a:r>
              <a:rPr lang="en-US" dirty="0"/>
              <a:t>Combined in a way that fits with its “business”</a:t>
            </a:r>
          </a:p>
          <a:p>
            <a:pPr lvl="2"/>
            <a:r>
              <a:rPr lang="en-US" b="1" u="sng" dirty="0"/>
              <a:t>Choosing the right </a:t>
            </a:r>
            <a:r>
              <a:rPr lang="en-US" b="1" dirty="0"/>
              <a:t>“</a:t>
            </a:r>
            <a:r>
              <a:rPr lang="en-US" b="1" u="sng" dirty="0"/>
              <a:t>parts</a:t>
            </a:r>
            <a:r>
              <a:rPr lang="en-US" b="1" dirty="0"/>
              <a:t>”</a:t>
            </a:r>
            <a:r>
              <a:rPr lang="en-US" dirty="0"/>
              <a:t> makes security clear, concrete, and measurable</a:t>
            </a:r>
          </a:p>
        </p:txBody>
      </p:sp>
    </p:spTree>
    <p:extLst>
      <p:ext uri="{BB962C8B-B14F-4D97-AF65-F5344CB8AC3E}">
        <p14:creationId xmlns:p14="http://schemas.microsoft.com/office/powerpoint/2010/main" val="16994755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light bulb and factory&#10;&#10;Description automatically generated with medium confidence">
            <a:extLst>
              <a:ext uri="{FF2B5EF4-FFF2-40B4-BE49-F238E27FC236}">
                <a16:creationId xmlns:a16="http://schemas.microsoft.com/office/drawing/2014/main" id="{F988DAB5-2CDE-EDF2-6969-F3A4E6C24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43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7E33BEF-9540-62E7-0617-75B1FE411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9357" y="0"/>
            <a:ext cx="12192000" cy="68580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B750E8-82AA-BE41-135A-6424A741D088}"/>
              </a:ext>
            </a:extLst>
          </p:cNvPr>
          <p:cNvSpPr txBox="1">
            <a:spLocks/>
          </p:cNvSpPr>
          <p:nvPr/>
        </p:nvSpPr>
        <p:spPr>
          <a:xfrm>
            <a:off x="4190452" y="990600"/>
            <a:ext cx="5431530" cy="50729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Each part </a:t>
            </a:r>
            <a:r>
              <a:rPr lang="en-US" dirty="0">
                <a:latin typeface="Corbel Light" panose="020B0303020204020204" pitchFamily="34" charset="0"/>
              </a:rPr>
              <a:t>(“segment”)</a:t>
            </a:r>
            <a:r>
              <a:rPr lang="en-US" dirty="0"/>
              <a:t> has specific:</a:t>
            </a:r>
          </a:p>
          <a:p>
            <a:pPr lvl="2"/>
            <a:endParaRPr lang="en-US" dirty="0"/>
          </a:p>
          <a:p>
            <a:pPr lvl="2" defTabSz="457200">
              <a:lnSpc>
                <a:spcPct val="100000"/>
              </a:lnSpc>
            </a:pPr>
            <a:r>
              <a:rPr lang="en-US" dirty="0"/>
              <a:t>Risk level</a:t>
            </a:r>
            <a:br>
              <a:rPr lang="en-US" dirty="0"/>
            </a:br>
            <a:r>
              <a:rPr lang="en-US" sz="2200" dirty="0">
                <a:latin typeface="Corbel Light" panose="020B0303020204020204" pitchFamily="34" charset="0"/>
              </a:rPr>
              <a:t>Threats  ⬌  Security</a:t>
            </a:r>
            <a:br>
              <a:rPr lang="en-US" sz="2200" dirty="0">
                <a:latin typeface="Corbel Light" panose="020B0303020204020204" pitchFamily="34" charset="0"/>
              </a:rPr>
            </a:br>
            <a:endParaRPr lang="en-US" dirty="0"/>
          </a:p>
          <a:p>
            <a:pPr lvl="2" defTabSz="457200">
              <a:lnSpc>
                <a:spcPct val="100000"/>
              </a:lnSpc>
            </a:pPr>
            <a:r>
              <a:rPr lang="en-US" dirty="0"/>
              <a:t>Risk level acceptability</a:t>
            </a:r>
            <a:br>
              <a:rPr lang="en-US" dirty="0"/>
            </a:br>
            <a:r>
              <a:rPr lang="en-US" sz="2200" dirty="0">
                <a:latin typeface="Corbel Light" panose="020B0303020204020204" pitchFamily="34" charset="0"/>
              </a:rPr>
              <a:t>Risk level  ⬌  Risk appetite</a:t>
            </a:r>
            <a:br>
              <a:rPr lang="en-US" sz="2200" dirty="0">
                <a:latin typeface="Corbel Light" panose="020B0303020204020204" pitchFamily="34" charset="0"/>
              </a:rPr>
            </a:br>
            <a:endParaRPr lang="en-US" dirty="0"/>
          </a:p>
          <a:p>
            <a:pPr lvl="2" defTabSz="457200">
              <a:lnSpc>
                <a:spcPct val="100000"/>
              </a:lnSpc>
            </a:pPr>
            <a:r>
              <a:rPr lang="en-US" dirty="0"/>
              <a:t>Ownership</a:t>
            </a:r>
            <a:br>
              <a:rPr lang="en-US" dirty="0"/>
            </a:br>
            <a:r>
              <a:rPr lang="en-US" sz="2200" dirty="0">
                <a:latin typeface="Corbel Light" panose="020B0303020204020204" pitchFamily="34" charset="0"/>
              </a:rPr>
              <a:t>Responsible for determining the</a:t>
            </a:r>
            <a:br>
              <a:rPr lang="en-US" sz="2200" dirty="0">
                <a:latin typeface="Corbel Light" panose="020B0303020204020204" pitchFamily="34" charset="0"/>
              </a:rPr>
            </a:br>
            <a:r>
              <a:rPr lang="en-US" sz="2200" dirty="0">
                <a:latin typeface="Corbel Light" panose="020B0303020204020204" pitchFamily="34" charset="0"/>
              </a:rPr>
              <a:t>risk level and keeping it acceptable</a:t>
            </a:r>
          </a:p>
        </p:txBody>
      </p:sp>
    </p:spTree>
    <p:extLst>
      <p:ext uri="{BB962C8B-B14F-4D97-AF65-F5344CB8AC3E}">
        <p14:creationId xmlns:p14="http://schemas.microsoft.com/office/powerpoint/2010/main" val="426524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light bulb and factory&#10;&#10;Description automatically generated with medium confidence">
            <a:extLst>
              <a:ext uri="{FF2B5EF4-FFF2-40B4-BE49-F238E27FC236}">
                <a16:creationId xmlns:a16="http://schemas.microsoft.com/office/drawing/2014/main" id="{F988DAB5-2CDE-EDF2-6969-F3A4E6C24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43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7E33BEF-9540-62E7-0617-75B1FE411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9357" y="0"/>
            <a:ext cx="12192000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340A7EA-6C56-A588-878C-14575914DAB2}"/>
              </a:ext>
            </a:extLst>
          </p:cNvPr>
          <p:cNvSpPr txBox="1">
            <a:spLocks/>
          </p:cNvSpPr>
          <p:nvPr/>
        </p:nvSpPr>
        <p:spPr>
          <a:xfrm>
            <a:off x="7200899" y="1041747"/>
            <a:ext cx="2682503" cy="50729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Business</a:t>
            </a:r>
          </a:p>
          <a:p>
            <a:pPr lvl="2"/>
            <a:r>
              <a:rPr lang="en-US" dirty="0"/>
              <a:t>Core business</a:t>
            </a:r>
          </a:p>
          <a:p>
            <a:pPr lvl="3"/>
            <a:r>
              <a:rPr lang="en-US" dirty="0"/>
              <a:t>Crown jewels</a:t>
            </a:r>
          </a:p>
          <a:p>
            <a:pPr lvl="3"/>
            <a:r>
              <a:rPr lang="en-US" dirty="0"/>
              <a:t>Processes</a:t>
            </a:r>
          </a:p>
          <a:p>
            <a:pPr lvl="3"/>
            <a:r>
              <a:rPr lang="en-US" dirty="0"/>
              <a:t>Data</a:t>
            </a:r>
          </a:p>
          <a:p>
            <a:pPr lvl="2"/>
            <a:r>
              <a:rPr lang="en-US" dirty="0"/>
              <a:t>Risk-based</a:t>
            </a:r>
          </a:p>
          <a:p>
            <a:pPr lvl="3"/>
            <a:r>
              <a:rPr lang="en-US" dirty="0"/>
              <a:t>What would really hurt</a:t>
            </a:r>
          </a:p>
          <a:p>
            <a:pPr lvl="3"/>
            <a:r>
              <a:rPr lang="en-US" dirty="0"/>
              <a:t>Impact of disrupted operations</a:t>
            </a:r>
          </a:p>
          <a:p>
            <a:pPr lvl="3"/>
            <a:r>
              <a:rPr lang="en-US" dirty="0"/>
              <a:t>Which data would damage the business if leaked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B750E8-82AA-BE41-135A-6424A741D088}"/>
              </a:ext>
            </a:extLst>
          </p:cNvPr>
          <p:cNvSpPr txBox="1">
            <a:spLocks/>
          </p:cNvSpPr>
          <p:nvPr/>
        </p:nvSpPr>
        <p:spPr>
          <a:xfrm>
            <a:off x="3588887" y="1041747"/>
            <a:ext cx="3612011" cy="50729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Tech &amp; people</a:t>
            </a:r>
          </a:p>
          <a:p>
            <a:pPr lvl="2"/>
            <a:r>
              <a:rPr lang="en-US" dirty="0"/>
              <a:t>People</a:t>
            </a:r>
          </a:p>
          <a:p>
            <a:pPr lvl="3"/>
            <a:r>
              <a:rPr lang="en-US" dirty="0"/>
              <a:t>General staff</a:t>
            </a:r>
          </a:p>
          <a:p>
            <a:pPr lvl="3"/>
            <a:r>
              <a:rPr lang="en-US" dirty="0"/>
              <a:t>Special roles, </a:t>
            </a:r>
            <a:r>
              <a:rPr lang="en-US" dirty="0" err="1"/>
              <a:t>eg</a:t>
            </a:r>
            <a:r>
              <a:rPr lang="en-US" dirty="0"/>
              <a:t> helpdesk</a:t>
            </a:r>
          </a:p>
          <a:p>
            <a:pPr lvl="2"/>
            <a:r>
              <a:rPr lang="en-US" dirty="0"/>
              <a:t>Technology</a:t>
            </a:r>
          </a:p>
          <a:p>
            <a:pPr lvl="3"/>
            <a:r>
              <a:rPr lang="en-US" dirty="0"/>
              <a:t>User devices</a:t>
            </a:r>
          </a:p>
          <a:p>
            <a:pPr lvl="3"/>
            <a:r>
              <a:rPr lang="en-US" dirty="0"/>
              <a:t>Identity and access</a:t>
            </a:r>
          </a:p>
          <a:p>
            <a:pPr lvl="3"/>
            <a:r>
              <a:rPr lang="en-US" dirty="0"/>
              <a:t>Business applications</a:t>
            </a:r>
          </a:p>
          <a:p>
            <a:pPr lvl="3"/>
            <a:r>
              <a:rPr lang="en-US" dirty="0"/>
              <a:t>Compute and storage</a:t>
            </a:r>
          </a:p>
          <a:p>
            <a:pPr lvl="3"/>
            <a:r>
              <a:rPr lang="en-US" dirty="0"/>
              <a:t>Networking and connectivity</a:t>
            </a:r>
          </a:p>
          <a:p>
            <a:pPr lvl="2"/>
            <a:r>
              <a:rPr lang="en-US" dirty="0"/>
              <a:t>Third-parties</a:t>
            </a:r>
          </a:p>
          <a:p>
            <a:pPr lvl="3"/>
            <a:r>
              <a:rPr lang="en-US" dirty="0"/>
              <a:t>SaaS applications</a:t>
            </a:r>
          </a:p>
          <a:p>
            <a:pPr lvl="3"/>
            <a:r>
              <a:rPr lang="en-US" dirty="0"/>
              <a:t>Products and services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33CB95-6CFC-1184-8CC4-666219859D12}"/>
              </a:ext>
            </a:extLst>
          </p:cNvPr>
          <p:cNvSpPr txBox="1">
            <a:spLocks/>
          </p:cNvSpPr>
          <p:nvPr/>
        </p:nvSpPr>
        <p:spPr>
          <a:xfrm>
            <a:off x="3588888" y="410219"/>
            <a:ext cx="4423624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Common segment categories:</a:t>
            </a:r>
          </a:p>
        </p:txBody>
      </p:sp>
    </p:spTree>
    <p:extLst>
      <p:ext uri="{BB962C8B-B14F-4D97-AF65-F5344CB8AC3E}">
        <p14:creationId xmlns:p14="http://schemas.microsoft.com/office/powerpoint/2010/main" val="23335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ch" descr="A screenshot of a computer&#10;&#10;Description automatically generated">
            <a:extLst>
              <a:ext uri="{FF2B5EF4-FFF2-40B4-BE49-F238E27FC236}">
                <a16:creationId xmlns:a16="http://schemas.microsoft.com/office/drawing/2014/main" id="{37E33BEF-9540-62E7-0617-75B1FE411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99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35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B3A9606-51C2-8132-610A-53F4B168C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995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4CB1A-30DA-D38A-3940-4660B7A2EECD}"/>
              </a:ext>
            </a:extLst>
          </p:cNvPr>
          <p:cNvSpPr txBox="1"/>
          <p:nvPr/>
        </p:nvSpPr>
        <p:spPr>
          <a:xfrm>
            <a:off x="8302720" y="1060520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Entra ID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Identity and access management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E598E-CF4B-2798-B7B1-59A92864C1CE}"/>
              </a:ext>
            </a:extLst>
          </p:cNvPr>
          <p:cNvSpPr txBox="1"/>
          <p:nvPr/>
        </p:nvSpPr>
        <p:spPr>
          <a:xfrm>
            <a:off x="8302720" y="1970934"/>
            <a:ext cx="255747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Microsoft 365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Outlook, Teams, SharePoint, …</a:t>
            </a:r>
            <a:endParaRPr lang="nl-NL" sz="20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42556-0392-476A-8626-E6B760F9F8F1}"/>
              </a:ext>
            </a:extLst>
          </p:cNvPr>
          <p:cNvSpPr txBox="1"/>
          <p:nvPr/>
        </p:nvSpPr>
        <p:spPr>
          <a:xfrm>
            <a:off x="1099456" y="2885341"/>
            <a:ext cx="242543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Managed laptops </a:t>
            </a: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Windows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712CDC-7657-6706-88F5-881E4ACCBF8E}"/>
              </a:ext>
            </a:extLst>
          </p:cNvPr>
          <p:cNvSpPr txBox="1"/>
          <p:nvPr/>
        </p:nvSpPr>
        <p:spPr>
          <a:xfrm>
            <a:off x="8302720" y="2881348"/>
            <a:ext cx="271402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Backoffice SaaS apps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Salesforce,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444AA-86F9-E96E-B323-C26965460CEB}"/>
              </a:ext>
            </a:extLst>
          </p:cNvPr>
          <p:cNvSpPr txBox="1"/>
          <p:nvPr/>
        </p:nvSpPr>
        <p:spPr>
          <a:xfrm>
            <a:off x="8302720" y="3791762"/>
            <a:ext cx="246434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Cloud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AWS, Azure,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93CAA-765F-A544-58CD-C75A508A525D}"/>
              </a:ext>
            </a:extLst>
          </p:cNvPr>
          <p:cNvSpPr txBox="1"/>
          <p:nvPr/>
        </p:nvSpPr>
        <p:spPr>
          <a:xfrm>
            <a:off x="1592323" y="1057513"/>
            <a:ext cx="193256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General staff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Everyone is a target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DB000-2057-47CF-3174-1E28BCE47C3A}"/>
              </a:ext>
            </a:extLst>
          </p:cNvPr>
          <p:cNvSpPr txBox="1"/>
          <p:nvPr/>
        </p:nvSpPr>
        <p:spPr>
          <a:xfrm>
            <a:off x="1367686" y="1971427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IT administrators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Highly privileged roles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401DF8-94D5-95A2-99D8-183AE58802F5}"/>
              </a:ext>
            </a:extLst>
          </p:cNvPr>
          <p:cNvSpPr txBox="1"/>
          <p:nvPr/>
        </p:nvSpPr>
        <p:spPr>
          <a:xfrm>
            <a:off x="1367686" y="3799255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Company website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Custom built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F4BD6-B06B-6E6B-9C6F-344394A97CF8}"/>
              </a:ext>
            </a:extLst>
          </p:cNvPr>
          <p:cNvSpPr txBox="1"/>
          <p:nvPr/>
        </p:nvSpPr>
        <p:spPr>
          <a:xfrm>
            <a:off x="1060541" y="4713170"/>
            <a:ext cx="2464345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Remote access VPN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Perimeter device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E1388-485C-501A-4E5E-DDFC90D131AD}"/>
              </a:ext>
            </a:extLst>
          </p:cNvPr>
          <p:cNvSpPr txBox="1"/>
          <p:nvPr/>
        </p:nvSpPr>
        <p:spPr>
          <a:xfrm>
            <a:off x="8302719" y="4702176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On-prem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Servers, virtualization clusters,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17A8FC-47B0-C2E5-871C-5FEF300DB373}"/>
              </a:ext>
            </a:extLst>
          </p:cNvPr>
          <p:cNvSpPr/>
          <p:nvPr/>
        </p:nvSpPr>
        <p:spPr>
          <a:xfrm>
            <a:off x="7000430" y="1252799"/>
            <a:ext cx="1258037" cy="58615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8037" h="586158">
                <a:moveTo>
                  <a:pt x="1258037" y="0"/>
                </a:moveTo>
                <a:cubicBezTo>
                  <a:pt x="774205" y="1283"/>
                  <a:pt x="192999" y="342674"/>
                  <a:pt x="0" y="58615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3805289-3FB3-A922-FC36-A316CD4F1900}"/>
              </a:ext>
            </a:extLst>
          </p:cNvPr>
          <p:cNvSpPr/>
          <p:nvPr/>
        </p:nvSpPr>
        <p:spPr>
          <a:xfrm>
            <a:off x="7421984" y="2130003"/>
            <a:ext cx="836483" cy="257594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483" h="257594">
                <a:moveTo>
                  <a:pt x="836483" y="0"/>
                </a:moveTo>
                <a:cubicBezTo>
                  <a:pt x="352651" y="1283"/>
                  <a:pt x="155802" y="125698"/>
                  <a:pt x="0" y="257594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D1CA300-6C82-A068-E208-FF3427531969}"/>
              </a:ext>
            </a:extLst>
          </p:cNvPr>
          <p:cNvSpPr/>
          <p:nvPr/>
        </p:nvSpPr>
        <p:spPr>
          <a:xfrm>
            <a:off x="7508774" y="2945535"/>
            <a:ext cx="749693" cy="111283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9693" h="111283">
                <a:moveTo>
                  <a:pt x="749693" y="111266"/>
                </a:moveTo>
                <a:cubicBezTo>
                  <a:pt x="265861" y="112549"/>
                  <a:pt x="59712" y="44785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244207-66A2-C0C7-FACB-0D90E34EC2C2}"/>
              </a:ext>
            </a:extLst>
          </p:cNvPr>
          <p:cNvSpPr/>
          <p:nvPr/>
        </p:nvSpPr>
        <p:spPr>
          <a:xfrm>
            <a:off x="7164711" y="3212105"/>
            <a:ext cx="1093756" cy="749799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3756" h="749799">
                <a:moveTo>
                  <a:pt x="1093756" y="749796"/>
                </a:moveTo>
                <a:cubicBezTo>
                  <a:pt x="609924" y="751079"/>
                  <a:pt x="199197" y="429143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4108DFB-2920-B66E-AEFF-571E6642FEF1}"/>
              </a:ext>
            </a:extLst>
          </p:cNvPr>
          <p:cNvSpPr/>
          <p:nvPr/>
        </p:nvSpPr>
        <p:spPr>
          <a:xfrm>
            <a:off x="7090319" y="4100519"/>
            <a:ext cx="1168148" cy="77459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168148 w 1168148"/>
              <a:gd name="connsiteY0" fmla="*/ 774593 h 774596"/>
              <a:gd name="connsiteX1" fmla="*/ 0 w 1168148"/>
              <a:gd name="connsiteY1" fmla="*/ 0 h 774596"/>
              <a:gd name="connsiteX0" fmla="*/ 1168148 w 1168148"/>
              <a:gd name="connsiteY0" fmla="*/ 774593 h 774598"/>
              <a:gd name="connsiteX1" fmla="*/ 0 w 1168148"/>
              <a:gd name="connsiteY1" fmla="*/ 0 h 77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8148" h="774598">
                <a:moveTo>
                  <a:pt x="1168148" y="774593"/>
                </a:moveTo>
                <a:cubicBezTo>
                  <a:pt x="684316" y="775876"/>
                  <a:pt x="248791" y="550030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F430600-0A98-FD3E-E8A4-05F6A86F3782}"/>
              </a:ext>
            </a:extLst>
          </p:cNvPr>
          <p:cNvSpPr/>
          <p:nvPr/>
        </p:nvSpPr>
        <p:spPr>
          <a:xfrm>
            <a:off x="3585625" y="4216152"/>
            <a:ext cx="1241550" cy="655665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1550" h="655665">
                <a:moveTo>
                  <a:pt x="0" y="655665"/>
                </a:moveTo>
                <a:cubicBezTo>
                  <a:pt x="520215" y="652466"/>
                  <a:pt x="965618" y="290190"/>
                  <a:pt x="124155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4B31290-AB5D-C69A-C263-7823BFF015DC}"/>
              </a:ext>
            </a:extLst>
          </p:cNvPr>
          <p:cNvSpPr/>
          <p:nvPr/>
        </p:nvSpPr>
        <p:spPr>
          <a:xfrm>
            <a:off x="3585624" y="3716577"/>
            <a:ext cx="851585" cy="25673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1585" h="256736">
                <a:moveTo>
                  <a:pt x="0" y="256736"/>
                </a:moveTo>
                <a:cubicBezTo>
                  <a:pt x="520215" y="253537"/>
                  <a:pt x="723571" y="88484"/>
                  <a:pt x="851585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A6CBF83-9736-306F-A9CB-88F5DD11A832}"/>
              </a:ext>
            </a:extLst>
          </p:cNvPr>
          <p:cNvSpPr/>
          <p:nvPr/>
        </p:nvSpPr>
        <p:spPr>
          <a:xfrm>
            <a:off x="3585624" y="2662210"/>
            <a:ext cx="838138" cy="39460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851585"/>
              <a:gd name="connsiteY0" fmla="*/ 583948 h 583948"/>
              <a:gd name="connsiteX1" fmla="*/ 851585 w 851585"/>
              <a:gd name="connsiteY1" fmla="*/ 0 h 583948"/>
              <a:gd name="connsiteX0" fmla="*/ 0 w 851585"/>
              <a:gd name="connsiteY0" fmla="*/ 589618 h 589618"/>
              <a:gd name="connsiteX1" fmla="*/ 851585 w 851585"/>
              <a:gd name="connsiteY1" fmla="*/ 5670 h 589618"/>
              <a:gd name="connsiteX0" fmla="*/ 0 w 838138"/>
              <a:gd name="connsiteY0" fmla="*/ 394608 h 394608"/>
              <a:gd name="connsiteX1" fmla="*/ 838138 w 838138"/>
              <a:gd name="connsiteY1" fmla="*/ 7883 h 39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138" h="394608">
                <a:moveTo>
                  <a:pt x="0" y="394608"/>
                </a:moveTo>
                <a:cubicBezTo>
                  <a:pt x="520215" y="391409"/>
                  <a:pt x="329124" y="-64997"/>
                  <a:pt x="838138" y="7883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C6E0D3B-DCC5-CD8D-6DF1-A3C755F809BF}"/>
              </a:ext>
            </a:extLst>
          </p:cNvPr>
          <p:cNvSpPr/>
          <p:nvPr/>
        </p:nvSpPr>
        <p:spPr>
          <a:xfrm>
            <a:off x="3585625" y="1858180"/>
            <a:ext cx="1653926" cy="30156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2138020"/>
              <a:gd name="connsiteY0" fmla="*/ 261219 h 261219"/>
              <a:gd name="connsiteX1" fmla="*/ 2138020 w 2138020"/>
              <a:gd name="connsiteY1" fmla="*/ 0 h 261219"/>
              <a:gd name="connsiteX0" fmla="*/ 0 w 2138020"/>
              <a:gd name="connsiteY0" fmla="*/ 261219 h 278596"/>
              <a:gd name="connsiteX1" fmla="*/ 2138020 w 2138020"/>
              <a:gd name="connsiteY1" fmla="*/ 0 h 278596"/>
              <a:gd name="connsiteX0" fmla="*/ 0 w 2138020"/>
              <a:gd name="connsiteY0" fmla="*/ 261219 h 270526"/>
              <a:gd name="connsiteX1" fmla="*/ 2138020 w 2138020"/>
              <a:gd name="connsiteY1" fmla="*/ 0 h 270526"/>
              <a:gd name="connsiteX0" fmla="*/ 0 w 2317314"/>
              <a:gd name="connsiteY0" fmla="*/ 261219 h 270526"/>
              <a:gd name="connsiteX1" fmla="*/ 2317314 w 2317314"/>
              <a:gd name="connsiteY1" fmla="*/ 0 h 270526"/>
              <a:gd name="connsiteX0" fmla="*/ 0 w 1653926"/>
              <a:gd name="connsiteY0" fmla="*/ 301561 h 302886"/>
              <a:gd name="connsiteX1" fmla="*/ 1653926 w 1653926"/>
              <a:gd name="connsiteY1" fmla="*/ 0 h 302886"/>
              <a:gd name="connsiteX0" fmla="*/ 0 w 1653926"/>
              <a:gd name="connsiteY0" fmla="*/ 301561 h 301561"/>
              <a:gd name="connsiteX1" fmla="*/ 1653926 w 1653926"/>
              <a:gd name="connsiteY1" fmla="*/ 0 h 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3926" h="301561">
                <a:moveTo>
                  <a:pt x="0" y="301561"/>
                </a:moveTo>
                <a:cubicBezTo>
                  <a:pt x="520215" y="298362"/>
                  <a:pt x="938724" y="317084"/>
                  <a:pt x="1653926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7FF0A20-75C5-3A52-A6E2-E9CD0E70BB9D}"/>
              </a:ext>
            </a:extLst>
          </p:cNvPr>
          <p:cNvSpPr/>
          <p:nvPr/>
        </p:nvSpPr>
        <p:spPr>
          <a:xfrm>
            <a:off x="3585624" y="1118268"/>
            <a:ext cx="1604621" cy="13453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1604621"/>
              <a:gd name="connsiteY0" fmla="*/ 41583 h 52850"/>
              <a:gd name="connsiteX1" fmla="*/ 1604621 w 1604621"/>
              <a:gd name="connsiteY1" fmla="*/ 0 h 52850"/>
              <a:gd name="connsiteX0" fmla="*/ 0 w 1604621"/>
              <a:gd name="connsiteY0" fmla="*/ 134531 h 134531"/>
              <a:gd name="connsiteX1" fmla="*/ 1604621 w 1604621"/>
              <a:gd name="connsiteY1" fmla="*/ 92948 h 13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4621" h="134531">
                <a:moveTo>
                  <a:pt x="0" y="134531"/>
                </a:moveTo>
                <a:cubicBezTo>
                  <a:pt x="520215" y="131332"/>
                  <a:pt x="884936" y="-136815"/>
                  <a:pt x="1604621" y="9294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5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stem complex" descr="A screenshot of a computer&#10;&#10;Description automatically generated">
            <a:extLst>
              <a:ext uri="{FF2B5EF4-FFF2-40B4-BE49-F238E27FC236}">
                <a16:creationId xmlns:a16="http://schemas.microsoft.com/office/drawing/2014/main" id="{A77F0F30-1396-9A07-BE45-B33957B94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ecurity" descr="A screen shot of a computer&#10;&#10;Description automatically generated">
            <a:extLst>
              <a:ext uri="{FF2B5EF4-FFF2-40B4-BE49-F238E27FC236}">
                <a16:creationId xmlns:a16="http://schemas.microsoft.com/office/drawing/2014/main" id="{61B6534E-A3B0-5304-D1B2-F96DB342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Threats arrows complex" descr="Red arrows pointing to the center of a black background&#10;&#10;Description automatically generated">
            <a:extLst>
              <a:ext uri="{FF2B5EF4-FFF2-40B4-BE49-F238E27FC236}">
                <a16:creationId xmlns:a16="http://schemas.microsoft.com/office/drawing/2014/main" id="{3F800A61-22F3-D6B5-8CF7-4E42B90A6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081047-646E-60D5-F2BC-728D47C7B0F2}"/>
              </a:ext>
            </a:extLst>
          </p:cNvPr>
          <p:cNvSpPr txBox="1"/>
          <p:nvPr/>
        </p:nvSpPr>
        <p:spPr>
          <a:xfrm>
            <a:off x="3054928" y="1563399"/>
            <a:ext cx="1297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Ransomware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60211-EF3A-5E48-20B7-D4662AFEA004}"/>
              </a:ext>
            </a:extLst>
          </p:cNvPr>
          <p:cNvSpPr txBox="1"/>
          <p:nvPr/>
        </p:nvSpPr>
        <p:spPr>
          <a:xfrm>
            <a:off x="1748481" y="2821828"/>
            <a:ext cx="2603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Business e-mail compromise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F9327-3E58-154A-7004-FF730FEFC0AD}"/>
              </a:ext>
            </a:extLst>
          </p:cNvPr>
          <p:cNvSpPr txBox="1"/>
          <p:nvPr/>
        </p:nvSpPr>
        <p:spPr>
          <a:xfrm>
            <a:off x="3282554" y="4080257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Espionage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0F037-0424-59E3-DC69-EEA8599BD908}"/>
              </a:ext>
            </a:extLst>
          </p:cNvPr>
          <p:cNvSpPr txBox="1"/>
          <p:nvPr/>
        </p:nvSpPr>
        <p:spPr>
          <a:xfrm>
            <a:off x="1735656" y="2381833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103356"/>
                </a:solidFill>
              </a:rPr>
              <a:t>Attacks targeting clouds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836489-8EFC-6B45-3EE1-97F0BF2F28A9}"/>
              </a:ext>
            </a:extLst>
          </p:cNvPr>
          <p:cNvSpPr txBox="1"/>
          <p:nvPr/>
        </p:nvSpPr>
        <p:spPr>
          <a:xfrm>
            <a:off x="1281557" y="3640262"/>
            <a:ext cx="307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103356"/>
                </a:solidFill>
              </a:rPr>
              <a:t>Attacks on perimeter devices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4F6438-094B-0BAC-8BD8-AC100219979C}"/>
              </a:ext>
            </a:extLst>
          </p:cNvPr>
          <p:cNvSpPr txBox="1"/>
          <p:nvPr/>
        </p:nvSpPr>
        <p:spPr>
          <a:xfrm>
            <a:off x="3291402" y="4898691"/>
            <a:ext cx="106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103356"/>
                </a:solidFill>
              </a:rPr>
              <a:t>OT &amp; IoT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05C002-CD5D-C8EA-0EF1-24B90BFBE4FD}"/>
              </a:ext>
            </a:extLst>
          </p:cNvPr>
          <p:cNvSpPr txBox="1"/>
          <p:nvPr/>
        </p:nvSpPr>
        <p:spPr>
          <a:xfrm>
            <a:off x="2333577" y="112340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103356"/>
                </a:solidFill>
              </a:rPr>
              <a:t>Social engineering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88CF91-252D-001A-57DD-8F609DA248DB}"/>
              </a:ext>
            </a:extLst>
          </p:cNvPr>
          <p:cNvSpPr txBox="1"/>
          <p:nvPr/>
        </p:nvSpPr>
        <p:spPr>
          <a:xfrm>
            <a:off x="3280951" y="1972616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Data leaks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1CA43A-7C44-0354-8C96-D41800D9F192}"/>
              </a:ext>
            </a:extLst>
          </p:cNvPr>
          <p:cNvSpPr txBox="1"/>
          <p:nvPr/>
        </p:nvSpPr>
        <p:spPr>
          <a:xfrm>
            <a:off x="2772800" y="3231045"/>
            <a:ext cx="157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Denial of service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D2FAF4-C690-757C-B69A-2F8396EC96BD}"/>
              </a:ext>
            </a:extLst>
          </p:cNvPr>
          <p:cNvSpPr txBox="1"/>
          <p:nvPr/>
        </p:nvSpPr>
        <p:spPr>
          <a:xfrm>
            <a:off x="3349881" y="4489474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Sabotage</a:t>
            </a:r>
          </a:p>
        </p:txBody>
      </p:sp>
    </p:spTree>
    <p:extLst>
      <p:ext uri="{BB962C8B-B14F-4D97-AF65-F5344CB8AC3E}">
        <p14:creationId xmlns:p14="http://schemas.microsoft.com/office/powerpoint/2010/main" val="25933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B3A9606-51C2-8132-610A-53F4B168C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995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4CB1A-30DA-D38A-3940-4660B7A2EECD}"/>
              </a:ext>
            </a:extLst>
          </p:cNvPr>
          <p:cNvSpPr txBox="1"/>
          <p:nvPr/>
        </p:nvSpPr>
        <p:spPr>
          <a:xfrm>
            <a:off x="9133399" y="1060520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Entra ID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Identity and access management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E598E-CF4B-2798-B7B1-59A92864C1CE}"/>
              </a:ext>
            </a:extLst>
          </p:cNvPr>
          <p:cNvSpPr txBox="1"/>
          <p:nvPr/>
        </p:nvSpPr>
        <p:spPr>
          <a:xfrm>
            <a:off x="9133399" y="1970934"/>
            <a:ext cx="255747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Microsoft 365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Outlook, Teams, SharePoint, …</a:t>
            </a:r>
            <a:endParaRPr lang="nl-NL" sz="20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42556-0392-476A-8626-E6B760F9F8F1}"/>
              </a:ext>
            </a:extLst>
          </p:cNvPr>
          <p:cNvSpPr txBox="1"/>
          <p:nvPr/>
        </p:nvSpPr>
        <p:spPr>
          <a:xfrm>
            <a:off x="273743" y="2885341"/>
            <a:ext cx="242543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Managed laptops </a:t>
            </a: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Windows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712CDC-7657-6706-88F5-881E4ACCBF8E}"/>
              </a:ext>
            </a:extLst>
          </p:cNvPr>
          <p:cNvSpPr txBox="1"/>
          <p:nvPr/>
        </p:nvSpPr>
        <p:spPr>
          <a:xfrm>
            <a:off x="9133399" y="2881348"/>
            <a:ext cx="271402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Backoffice SaaS apps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Salesforce,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444AA-86F9-E96E-B323-C26965460CEB}"/>
              </a:ext>
            </a:extLst>
          </p:cNvPr>
          <p:cNvSpPr txBox="1"/>
          <p:nvPr/>
        </p:nvSpPr>
        <p:spPr>
          <a:xfrm>
            <a:off x="9133399" y="3791762"/>
            <a:ext cx="246434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Cloud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AWS, Azure,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93CAA-765F-A544-58CD-C75A508A525D}"/>
              </a:ext>
            </a:extLst>
          </p:cNvPr>
          <p:cNvSpPr txBox="1"/>
          <p:nvPr/>
        </p:nvSpPr>
        <p:spPr>
          <a:xfrm>
            <a:off x="766610" y="1057513"/>
            <a:ext cx="193256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General staff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Everyone is a target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DB000-2057-47CF-3174-1E28BCE47C3A}"/>
              </a:ext>
            </a:extLst>
          </p:cNvPr>
          <p:cNvSpPr txBox="1"/>
          <p:nvPr/>
        </p:nvSpPr>
        <p:spPr>
          <a:xfrm>
            <a:off x="541973" y="1971427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IT administrators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Highly privileged roles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401DF8-94D5-95A2-99D8-183AE58802F5}"/>
              </a:ext>
            </a:extLst>
          </p:cNvPr>
          <p:cNvSpPr txBox="1"/>
          <p:nvPr/>
        </p:nvSpPr>
        <p:spPr>
          <a:xfrm>
            <a:off x="541973" y="3799255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Company website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Custom built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F4BD6-B06B-6E6B-9C6F-344394A97CF8}"/>
              </a:ext>
            </a:extLst>
          </p:cNvPr>
          <p:cNvSpPr txBox="1"/>
          <p:nvPr/>
        </p:nvSpPr>
        <p:spPr>
          <a:xfrm>
            <a:off x="234828" y="4713170"/>
            <a:ext cx="2464345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Remote access VPN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Perimeter device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E1388-485C-501A-4E5E-DDFC90D131AD}"/>
              </a:ext>
            </a:extLst>
          </p:cNvPr>
          <p:cNvSpPr txBox="1"/>
          <p:nvPr/>
        </p:nvSpPr>
        <p:spPr>
          <a:xfrm>
            <a:off x="9133398" y="4702176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On-prem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Servers,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17A8FC-47B0-C2E5-871C-5FEF300DB373}"/>
              </a:ext>
            </a:extLst>
          </p:cNvPr>
          <p:cNvSpPr/>
          <p:nvPr/>
        </p:nvSpPr>
        <p:spPr>
          <a:xfrm>
            <a:off x="7000430" y="1252799"/>
            <a:ext cx="1258037" cy="58615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8037" h="586158">
                <a:moveTo>
                  <a:pt x="1258037" y="0"/>
                </a:moveTo>
                <a:cubicBezTo>
                  <a:pt x="774205" y="1283"/>
                  <a:pt x="192999" y="342674"/>
                  <a:pt x="0" y="58615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3805289-3FB3-A922-FC36-A316CD4F1900}"/>
              </a:ext>
            </a:extLst>
          </p:cNvPr>
          <p:cNvSpPr/>
          <p:nvPr/>
        </p:nvSpPr>
        <p:spPr>
          <a:xfrm>
            <a:off x="7421984" y="2130003"/>
            <a:ext cx="836483" cy="257594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483" h="257594">
                <a:moveTo>
                  <a:pt x="836483" y="0"/>
                </a:moveTo>
                <a:cubicBezTo>
                  <a:pt x="352651" y="1283"/>
                  <a:pt x="155802" y="125698"/>
                  <a:pt x="0" y="257594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D1CA300-6C82-A068-E208-FF3427531969}"/>
              </a:ext>
            </a:extLst>
          </p:cNvPr>
          <p:cNvSpPr/>
          <p:nvPr/>
        </p:nvSpPr>
        <p:spPr>
          <a:xfrm>
            <a:off x="7508774" y="2945535"/>
            <a:ext cx="749693" cy="111283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9693" h="111283">
                <a:moveTo>
                  <a:pt x="749693" y="111266"/>
                </a:moveTo>
                <a:cubicBezTo>
                  <a:pt x="265861" y="112549"/>
                  <a:pt x="59712" y="44785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244207-66A2-C0C7-FACB-0D90E34EC2C2}"/>
              </a:ext>
            </a:extLst>
          </p:cNvPr>
          <p:cNvSpPr/>
          <p:nvPr/>
        </p:nvSpPr>
        <p:spPr>
          <a:xfrm>
            <a:off x="7164711" y="3212105"/>
            <a:ext cx="1093756" cy="749799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3756" h="749799">
                <a:moveTo>
                  <a:pt x="1093756" y="749796"/>
                </a:moveTo>
                <a:cubicBezTo>
                  <a:pt x="609924" y="751079"/>
                  <a:pt x="199197" y="429143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4108DFB-2920-B66E-AEFF-571E6642FEF1}"/>
              </a:ext>
            </a:extLst>
          </p:cNvPr>
          <p:cNvSpPr/>
          <p:nvPr/>
        </p:nvSpPr>
        <p:spPr>
          <a:xfrm>
            <a:off x="7090319" y="4100519"/>
            <a:ext cx="1168148" cy="77459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168148 w 1168148"/>
              <a:gd name="connsiteY0" fmla="*/ 774593 h 774596"/>
              <a:gd name="connsiteX1" fmla="*/ 0 w 1168148"/>
              <a:gd name="connsiteY1" fmla="*/ 0 h 774596"/>
              <a:gd name="connsiteX0" fmla="*/ 1168148 w 1168148"/>
              <a:gd name="connsiteY0" fmla="*/ 774593 h 774598"/>
              <a:gd name="connsiteX1" fmla="*/ 0 w 1168148"/>
              <a:gd name="connsiteY1" fmla="*/ 0 h 77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8148" h="774598">
                <a:moveTo>
                  <a:pt x="1168148" y="774593"/>
                </a:moveTo>
                <a:cubicBezTo>
                  <a:pt x="684316" y="775876"/>
                  <a:pt x="248791" y="550030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959A309A-90B3-905E-690C-9E185E864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2" y="4684653"/>
            <a:ext cx="783524" cy="390889"/>
          </a:xfrm>
          <a:prstGeom prst="rect">
            <a:avLst/>
          </a:prstGeom>
        </p:spPr>
      </p:pic>
      <p:pic>
        <p:nvPicPr>
          <p:cNvPr id="28" name="Picture 27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772838E8-3FA2-B9BC-2A13-A3A573B67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2" y="3777868"/>
            <a:ext cx="783524" cy="390889"/>
          </a:xfrm>
          <a:prstGeom prst="rect">
            <a:avLst/>
          </a:prstGeom>
        </p:spPr>
      </p:pic>
      <p:pic>
        <p:nvPicPr>
          <p:cNvPr id="29" name="Picture 28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D811B412-7D91-2799-AB6A-A547F650D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2" y="2871083"/>
            <a:ext cx="783524" cy="390889"/>
          </a:xfrm>
          <a:prstGeom prst="rect">
            <a:avLst/>
          </a:prstGeom>
        </p:spPr>
      </p:pic>
      <p:pic>
        <p:nvPicPr>
          <p:cNvPr id="30" name="Picture 29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7BDFE82B-B6B5-5EF5-EE01-6D9C7A628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2" y="1964298"/>
            <a:ext cx="783524" cy="390889"/>
          </a:xfrm>
          <a:prstGeom prst="rect">
            <a:avLst/>
          </a:prstGeom>
        </p:spPr>
      </p:pic>
      <p:pic>
        <p:nvPicPr>
          <p:cNvPr id="31" name="Picture 30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971B933D-A605-98E8-03BF-CE49E7960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1" y="1057513"/>
            <a:ext cx="783524" cy="390889"/>
          </a:xfrm>
          <a:prstGeom prst="rect">
            <a:avLst/>
          </a:prstGeom>
        </p:spPr>
      </p:pic>
      <p:pic>
        <p:nvPicPr>
          <p:cNvPr id="32" name="!!Threat-&gt;(System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CCEFF135-0C21-B1DF-9979-1ED5031F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19" y="4684653"/>
            <a:ext cx="783524" cy="390889"/>
          </a:xfrm>
          <a:prstGeom prst="rect">
            <a:avLst/>
          </a:prstGeom>
        </p:spPr>
      </p:pic>
      <p:pic>
        <p:nvPicPr>
          <p:cNvPr id="33" name="Picture 32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964F8C35-505A-7FC3-2EC3-5844E9BB2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19" y="3777868"/>
            <a:ext cx="783524" cy="390889"/>
          </a:xfrm>
          <a:prstGeom prst="rect">
            <a:avLst/>
          </a:prstGeom>
        </p:spPr>
      </p:pic>
      <p:pic>
        <p:nvPicPr>
          <p:cNvPr id="34" name="Picture 33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978E7ECD-A687-60CC-1EAA-B74A62EBB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19" y="2871083"/>
            <a:ext cx="783524" cy="390889"/>
          </a:xfrm>
          <a:prstGeom prst="rect">
            <a:avLst/>
          </a:prstGeom>
        </p:spPr>
      </p:pic>
      <p:pic>
        <p:nvPicPr>
          <p:cNvPr id="35" name="Picture 34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3B6320BB-045B-7F75-D636-E8F045437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19" y="1964298"/>
            <a:ext cx="783524" cy="390889"/>
          </a:xfrm>
          <a:prstGeom prst="rect">
            <a:avLst/>
          </a:prstGeom>
        </p:spPr>
      </p:pic>
      <p:pic>
        <p:nvPicPr>
          <p:cNvPr id="36" name="Picture 35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17A084F8-2BAD-083D-C26A-9D2A3F327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18" y="1057513"/>
            <a:ext cx="783524" cy="390889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F430600-0A98-FD3E-E8A4-05F6A86F3782}"/>
              </a:ext>
            </a:extLst>
          </p:cNvPr>
          <p:cNvSpPr/>
          <p:nvPr/>
        </p:nvSpPr>
        <p:spPr>
          <a:xfrm>
            <a:off x="3585625" y="4216152"/>
            <a:ext cx="1241550" cy="655665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1550" h="655665">
                <a:moveTo>
                  <a:pt x="0" y="655665"/>
                </a:moveTo>
                <a:cubicBezTo>
                  <a:pt x="520215" y="652466"/>
                  <a:pt x="965618" y="290190"/>
                  <a:pt x="124155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4B31290-AB5D-C69A-C263-7823BFF015DC}"/>
              </a:ext>
            </a:extLst>
          </p:cNvPr>
          <p:cNvSpPr/>
          <p:nvPr/>
        </p:nvSpPr>
        <p:spPr>
          <a:xfrm>
            <a:off x="3585624" y="3716577"/>
            <a:ext cx="851585" cy="25673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1585" h="256736">
                <a:moveTo>
                  <a:pt x="0" y="256736"/>
                </a:moveTo>
                <a:cubicBezTo>
                  <a:pt x="520215" y="253537"/>
                  <a:pt x="723571" y="88484"/>
                  <a:pt x="851585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A6CBF83-9736-306F-A9CB-88F5DD11A832}"/>
              </a:ext>
            </a:extLst>
          </p:cNvPr>
          <p:cNvSpPr/>
          <p:nvPr/>
        </p:nvSpPr>
        <p:spPr>
          <a:xfrm>
            <a:off x="3585624" y="2662210"/>
            <a:ext cx="838138" cy="39460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851585"/>
              <a:gd name="connsiteY0" fmla="*/ 583948 h 583948"/>
              <a:gd name="connsiteX1" fmla="*/ 851585 w 851585"/>
              <a:gd name="connsiteY1" fmla="*/ 0 h 583948"/>
              <a:gd name="connsiteX0" fmla="*/ 0 w 851585"/>
              <a:gd name="connsiteY0" fmla="*/ 589618 h 589618"/>
              <a:gd name="connsiteX1" fmla="*/ 851585 w 851585"/>
              <a:gd name="connsiteY1" fmla="*/ 5670 h 589618"/>
              <a:gd name="connsiteX0" fmla="*/ 0 w 838138"/>
              <a:gd name="connsiteY0" fmla="*/ 394608 h 394608"/>
              <a:gd name="connsiteX1" fmla="*/ 838138 w 838138"/>
              <a:gd name="connsiteY1" fmla="*/ 7883 h 39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138" h="394608">
                <a:moveTo>
                  <a:pt x="0" y="394608"/>
                </a:moveTo>
                <a:cubicBezTo>
                  <a:pt x="520215" y="391409"/>
                  <a:pt x="329124" y="-64997"/>
                  <a:pt x="838138" y="7883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C6E0D3B-DCC5-CD8D-6DF1-A3C755F809BF}"/>
              </a:ext>
            </a:extLst>
          </p:cNvPr>
          <p:cNvSpPr/>
          <p:nvPr/>
        </p:nvSpPr>
        <p:spPr>
          <a:xfrm>
            <a:off x="3585625" y="1858180"/>
            <a:ext cx="1653926" cy="30156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2138020"/>
              <a:gd name="connsiteY0" fmla="*/ 261219 h 261219"/>
              <a:gd name="connsiteX1" fmla="*/ 2138020 w 2138020"/>
              <a:gd name="connsiteY1" fmla="*/ 0 h 261219"/>
              <a:gd name="connsiteX0" fmla="*/ 0 w 2138020"/>
              <a:gd name="connsiteY0" fmla="*/ 261219 h 278596"/>
              <a:gd name="connsiteX1" fmla="*/ 2138020 w 2138020"/>
              <a:gd name="connsiteY1" fmla="*/ 0 h 278596"/>
              <a:gd name="connsiteX0" fmla="*/ 0 w 2138020"/>
              <a:gd name="connsiteY0" fmla="*/ 261219 h 270526"/>
              <a:gd name="connsiteX1" fmla="*/ 2138020 w 2138020"/>
              <a:gd name="connsiteY1" fmla="*/ 0 h 270526"/>
              <a:gd name="connsiteX0" fmla="*/ 0 w 2317314"/>
              <a:gd name="connsiteY0" fmla="*/ 261219 h 270526"/>
              <a:gd name="connsiteX1" fmla="*/ 2317314 w 2317314"/>
              <a:gd name="connsiteY1" fmla="*/ 0 h 270526"/>
              <a:gd name="connsiteX0" fmla="*/ 0 w 1653926"/>
              <a:gd name="connsiteY0" fmla="*/ 301561 h 302886"/>
              <a:gd name="connsiteX1" fmla="*/ 1653926 w 1653926"/>
              <a:gd name="connsiteY1" fmla="*/ 0 h 302886"/>
              <a:gd name="connsiteX0" fmla="*/ 0 w 1653926"/>
              <a:gd name="connsiteY0" fmla="*/ 301561 h 301561"/>
              <a:gd name="connsiteX1" fmla="*/ 1653926 w 1653926"/>
              <a:gd name="connsiteY1" fmla="*/ 0 h 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3926" h="301561">
                <a:moveTo>
                  <a:pt x="0" y="301561"/>
                </a:moveTo>
                <a:cubicBezTo>
                  <a:pt x="520215" y="298362"/>
                  <a:pt x="938724" y="317084"/>
                  <a:pt x="1653926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7FF0A20-75C5-3A52-A6E2-E9CD0E70BB9D}"/>
              </a:ext>
            </a:extLst>
          </p:cNvPr>
          <p:cNvSpPr/>
          <p:nvPr/>
        </p:nvSpPr>
        <p:spPr>
          <a:xfrm>
            <a:off x="3585624" y="1118268"/>
            <a:ext cx="1604621" cy="13453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1604621"/>
              <a:gd name="connsiteY0" fmla="*/ 41583 h 52850"/>
              <a:gd name="connsiteX1" fmla="*/ 1604621 w 1604621"/>
              <a:gd name="connsiteY1" fmla="*/ 0 h 52850"/>
              <a:gd name="connsiteX0" fmla="*/ 0 w 1604621"/>
              <a:gd name="connsiteY0" fmla="*/ 134531 h 134531"/>
              <a:gd name="connsiteX1" fmla="*/ 1604621 w 1604621"/>
              <a:gd name="connsiteY1" fmla="*/ 92948 h 13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4621" h="134531">
                <a:moveTo>
                  <a:pt x="0" y="134531"/>
                </a:moveTo>
                <a:cubicBezTo>
                  <a:pt x="520215" y="131332"/>
                  <a:pt x="884936" y="-136815"/>
                  <a:pt x="1604621" y="9294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201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0E0726-D77B-4FE6-124B-6C75D1AF6497}"/>
              </a:ext>
            </a:extLst>
          </p:cNvPr>
          <p:cNvSpPr/>
          <p:nvPr/>
        </p:nvSpPr>
        <p:spPr>
          <a:xfrm>
            <a:off x="3124200" y="685800"/>
            <a:ext cx="7543800" cy="2743200"/>
          </a:xfrm>
          <a:prstGeom prst="roundRect">
            <a:avLst>
              <a:gd name="adj" fmla="val 9528"/>
            </a:avLst>
          </a:prstGeom>
          <a:solidFill>
            <a:srgbClr val="002B49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0761E7-838F-F494-27DD-B69DCF7BEC4F}"/>
              </a:ext>
            </a:extLst>
          </p:cNvPr>
          <p:cNvSpPr/>
          <p:nvPr/>
        </p:nvSpPr>
        <p:spPr>
          <a:xfrm>
            <a:off x="3124200" y="3810000"/>
            <a:ext cx="7543800" cy="1981200"/>
          </a:xfrm>
          <a:prstGeom prst="roundRect">
            <a:avLst>
              <a:gd name="adj" fmla="val 9528"/>
            </a:avLst>
          </a:prstGeom>
          <a:solidFill>
            <a:srgbClr val="002B49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!!Threat-&gt;(System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986E2FC5-5F26-CD7A-A222-15E481384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825" y="4682553"/>
            <a:ext cx="1425648" cy="711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10292-C4DA-A2DF-0E48-17E85FADC343}"/>
              </a:ext>
            </a:extLst>
          </p:cNvPr>
          <p:cNvSpPr txBox="1"/>
          <p:nvPr/>
        </p:nvSpPr>
        <p:spPr>
          <a:xfrm>
            <a:off x="5493231" y="2650237"/>
            <a:ext cx="894771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2800" b="1" dirty="0">
                <a:solidFill>
                  <a:srgbClr val="103356"/>
                </a:solidFill>
              </a:rPr>
              <a:t>Risk</a:t>
            </a:r>
            <a:endParaRPr lang="nl-NL" sz="2800" b="1" dirty="0">
              <a:solidFill>
                <a:srgbClr val="10335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874F7-1B36-0C90-12BF-F14526AD8CD8}"/>
              </a:ext>
            </a:extLst>
          </p:cNvPr>
          <p:cNvSpPr txBox="1"/>
          <p:nvPr/>
        </p:nvSpPr>
        <p:spPr>
          <a:xfrm>
            <a:off x="7876978" y="2650237"/>
            <a:ext cx="23832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2800" b="1" dirty="0">
                <a:solidFill>
                  <a:srgbClr val="103356"/>
                </a:solidFill>
              </a:rPr>
              <a:t>Risk appetite</a:t>
            </a:r>
            <a:endParaRPr lang="nl-NL" sz="2800" b="1" dirty="0">
              <a:solidFill>
                <a:srgbClr val="103356"/>
              </a:solidFill>
            </a:endParaRP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E44F97AC-0FC3-F344-9A23-E9F386405394}"/>
              </a:ext>
            </a:extLst>
          </p:cNvPr>
          <p:cNvSpPr/>
          <p:nvPr/>
        </p:nvSpPr>
        <p:spPr>
          <a:xfrm>
            <a:off x="6536199" y="2704112"/>
            <a:ext cx="1192583" cy="340536"/>
          </a:xfrm>
          <a:prstGeom prst="leftRightArrow">
            <a:avLst>
              <a:gd name="adj1" fmla="val 50000"/>
              <a:gd name="adj2" fmla="val 87037"/>
            </a:avLst>
          </a:prstGeom>
          <a:solidFill>
            <a:srgbClr val="1033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83D65-6093-BE26-92C0-641B94AEE149}"/>
              </a:ext>
            </a:extLst>
          </p:cNvPr>
          <p:cNvSpPr txBox="1"/>
          <p:nvPr/>
        </p:nvSpPr>
        <p:spPr>
          <a:xfrm>
            <a:off x="3733800" y="4292492"/>
            <a:ext cx="1531697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</a:rPr>
              <a:t>Threats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E6AD6C-8FC5-DA1D-0874-2A59BDED0724}"/>
              </a:ext>
            </a:extLst>
          </p:cNvPr>
          <p:cNvSpPr txBox="1"/>
          <p:nvPr/>
        </p:nvSpPr>
        <p:spPr>
          <a:xfrm>
            <a:off x="6754473" y="4292492"/>
            <a:ext cx="1595471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2800" b="1" dirty="0">
                <a:solidFill>
                  <a:srgbClr val="103356"/>
                </a:solidFill>
              </a:rPr>
              <a:t>Security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DF3869B5-7B19-D85C-7E27-6BA915C6E6CF}"/>
              </a:ext>
            </a:extLst>
          </p:cNvPr>
          <p:cNvSpPr/>
          <p:nvPr/>
        </p:nvSpPr>
        <p:spPr>
          <a:xfrm>
            <a:off x="5413694" y="4346367"/>
            <a:ext cx="1192583" cy="340536"/>
          </a:xfrm>
          <a:prstGeom prst="leftRightArrow">
            <a:avLst>
              <a:gd name="adj1" fmla="val 50000"/>
              <a:gd name="adj2" fmla="val 87037"/>
            </a:avLst>
          </a:prstGeom>
          <a:gradFill flip="none" rotWithShape="1">
            <a:gsLst>
              <a:gs pos="0">
                <a:srgbClr val="C00000"/>
              </a:gs>
              <a:gs pos="100000">
                <a:srgbClr val="10335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D30939A-E633-6DF7-634A-880300EAF02C}"/>
              </a:ext>
            </a:extLst>
          </p:cNvPr>
          <p:cNvSpPr/>
          <p:nvPr/>
        </p:nvSpPr>
        <p:spPr>
          <a:xfrm rot="16200000">
            <a:off x="5724940" y="3440916"/>
            <a:ext cx="595581" cy="447387"/>
          </a:xfrm>
          <a:prstGeom prst="rightArrow">
            <a:avLst/>
          </a:prstGeom>
          <a:solidFill>
            <a:srgbClr val="1033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5E8430C-2535-0754-EEA3-4AC05B09934D}"/>
              </a:ext>
            </a:extLst>
          </p:cNvPr>
          <p:cNvSpPr/>
          <p:nvPr/>
        </p:nvSpPr>
        <p:spPr>
          <a:xfrm rot="16200000">
            <a:off x="6834699" y="1943397"/>
            <a:ext cx="595581" cy="447387"/>
          </a:xfrm>
          <a:prstGeom prst="rightArrow">
            <a:avLst/>
          </a:prstGeom>
          <a:solidFill>
            <a:srgbClr val="1033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15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4851584D-10FD-21AD-674A-1A224AC5A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65" y="990600"/>
            <a:ext cx="546100" cy="613892"/>
          </a:xfrm>
          <a:prstGeom prst="rect">
            <a:avLst/>
          </a:prstGeom>
        </p:spPr>
      </p:pic>
      <p:pic>
        <p:nvPicPr>
          <p:cNvPr id="26" name="Picture 25" descr="A red shield with a gauge&#10;&#10;Description automatically generated">
            <a:extLst>
              <a:ext uri="{FF2B5EF4-FFF2-40B4-BE49-F238E27FC236}">
                <a16:creationId xmlns:a16="http://schemas.microsoft.com/office/drawing/2014/main" id="{18BB00F5-0BA1-6BDF-B1A3-22455FA9A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48" y="990600"/>
            <a:ext cx="546100" cy="613892"/>
          </a:xfrm>
          <a:prstGeom prst="rect">
            <a:avLst/>
          </a:prstGeom>
        </p:spPr>
      </p:pic>
      <p:pic>
        <p:nvPicPr>
          <p:cNvPr id="27" name="Picture 26" descr="A green shield with a blue arrow and a clock&#10;&#10;Description automatically generated">
            <a:extLst>
              <a:ext uri="{FF2B5EF4-FFF2-40B4-BE49-F238E27FC236}">
                <a16:creationId xmlns:a16="http://schemas.microsoft.com/office/drawing/2014/main" id="{3378FEA2-1232-9938-4187-073470455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99" y="990600"/>
            <a:ext cx="542334" cy="613892"/>
          </a:xfrm>
          <a:prstGeom prst="rect">
            <a:avLst/>
          </a:prstGeom>
        </p:spPr>
      </p:pic>
      <p:pic>
        <p:nvPicPr>
          <p:cNvPr id="28" name="Picture 27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8389AB94-EE93-3BBB-1079-FA411B59E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82" y="990600"/>
            <a:ext cx="546100" cy="613892"/>
          </a:xfrm>
          <a:prstGeom prst="rect">
            <a:avLst/>
          </a:prstGeom>
        </p:spPr>
      </p:pic>
      <p:pic>
        <p:nvPicPr>
          <p:cNvPr id="29" name="Picture 28" descr="A red shield with blue lines and a speedometer&#10;&#10;Description automatically generated">
            <a:extLst>
              <a:ext uri="{FF2B5EF4-FFF2-40B4-BE49-F238E27FC236}">
                <a16:creationId xmlns:a16="http://schemas.microsoft.com/office/drawing/2014/main" id="{2F657F4A-69B1-0F91-8F94-8E596EC2B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31" y="990600"/>
            <a:ext cx="546100" cy="6138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BC723AC-6815-3CB7-B92C-3F90169D7F52}"/>
              </a:ext>
            </a:extLst>
          </p:cNvPr>
          <p:cNvSpPr txBox="1"/>
          <p:nvPr/>
        </p:nvSpPr>
        <p:spPr>
          <a:xfrm>
            <a:off x="712288" y="4429305"/>
            <a:ext cx="2383201" cy="50649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Cybersecurity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31" name="Left Bracket 30">
            <a:extLst>
              <a:ext uri="{FF2B5EF4-FFF2-40B4-BE49-F238E27FC236}">
                <a16:creationId xmlns:a16="http://schemas.microsoft.com/office/drawing/2014/main" id="{DBFEF9D4-9170-2DBE-C327-C1D26971A34C}"/>
              </a:ext>
            </a:extLst>
          </p:cNvPr>
          <p:cNvSpPr/>
          <p:nvPr/>
        </p:nvSpPr>
        <p:spPr>
          <a:xfrm>
            <a:off x="3137924" y="3810000"/>
            <a:ext cx="225831" cy="1981200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86FD4D-66F7-FC04-9B27-13B380BEAB17}"/>
              </a:ext>
            </a:extLst>
          </p:cNvPr>
          <p:cNvSpPr txBox="1"/>
          <p:nvPr/>
        </p:nvSpPr>
        <p:spPr>
          <a:xfrm>
            <a:off x="914400" y="1774264"/>
            <a:ext cx="2181089" cy="50649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>
                <a:solidFill>
                  <a:srgbClr val="103356"/>
                </a:solidFill>
              </a:rPr>
              <a:t>Risk management</a:t>
            </a:r>
            <a:endParaRPr lang="nl-NL" sz="2000" b="1" i="1" dirty="0">
              <a:solidFill>
                <a:srgbClr val="103356"/>
              </a:solidFill>
            </a:endParaRPr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608BD2C6-96F7-6568-B403-14F3E7D39BF2}"/>
              </a:ext>
            </a:extLst>
          </p:cNvPr>
          <p:cNvSpPr/>
          <p:nvPr/>
        </p:nvSpPr>
        <p:spPr>
          <a:xfrm>
            <a:off x="3137924" y="685800"/>
            <a:ext cx="225831" cy="2743200"/>
          </a:xfrm>
          <a:prstGeom prst="leftBracket">
            <a:avLst>
              <a:gd name="adj" fmla="val 92106"/>
            </a:avLst>
          </a:prstGeom>
          <a:ln>
            <a:solidFill>
              <a:srgbClr val="1033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990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  <p:bldP spid="3" grpId="0"/>
      <p:bldP spid="4" grpId="0" animBg="1"/>
      <p:bldP spid="5" grpId="0"/>
      <p:bldP spid="8" grpId="0"/>
      <p:bldP spid="10" grpId="0" animBg="1"/>
      <p:bldP spid="12" grpId="0" animBg="1"/>
      <p:bldP spid="14" grpId="0" animBg="1"/>
      <p:bldP spid="30" grpId="0"/>
      <p:bldP spid="31" grpId="0" animBg="1"/>
      <p:bldP spid="33" grpId="0"/>
      <p:bldP spid="3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7E8335E8-E60F-CDE8-20D5-E7440E36A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89" y="2405285"/>
            <a:ext cx="546100" cy="613892"/>
          </a:xfrm>
          <a:prstGeom prst="rect">
            <a:avLst/>
          </a:prstGeom>
        </p:spPr>
      </p:pic>
      <p:pic>
        <p:nvPicPr>
          <p:cNvPr id="3" name="Picture 2" descr="A red shield with a gauge&#10;&#10;Description automatically generated">
            <a:extLst>
              <a:ext uri="{FF2B5EF4-FFF2-40B4-BE49-F238E27FC236}">
                <a16:creationId xmlns:a16="http://schemas.microsoft.com/office/drawing/2014/main" id="{2E44B297-9686-4963-12F5-76060A594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72" y="2405285"/>
            <a:ext cx="546100" cy="613892"/>
          </a:xfrm>
          <a:prstGeom prst="rect">
            <a:avLst/>
          </a:prstGeom>
        </p:spPr>
      </p:pic>
      <p:pic>
        <p:nvPicPr>
          <p:cNvPr id="4" name="Picture 3" descr="A green shield with a blue arrow and a clock&#10;&#10;Description automatically generated">
            <a:extLst>
              <a:ext uri="{FF2B5EF4-FFF2-40B4-BE49-F238E27FC236}">
                <a16:creationId xmlns:a16="http://schemas.microsoft.com/office/drawing/2014/main" id="{EE8B3513-3ED4-F7EB-C177-1A6DE0C1C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23" y="2405285"/>
            <a:ext cx="542334" cy="613892"/>
          </a:xfrm>
          <a:prstGeom prst="rect">
            <a:avLst/>
          </a:prstGeom>
        </p:spPr>
      </p:pic>
      <p:pic>
        <p:nvPicPr>
          <p:cNvPr id="5" name="Picture 4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BCFE5A58-A936-D70B-6367-9451DED4B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6" y="2405285"/>
            <a:ext cx="546100" cy="613892"/>
          </a:xfrm>
          <a:prstGeom prst="rect">
            <a:avLst/>
          </a:prstGeom>
        </p:spPr>
      </p:pic>
      <p:pic>
        <p:nvPicPr>
          <p:cNvPr id="6" name="Picture 5" descr="A red shield with blue lines and a speedometer&#10;&#10;Description automatically generated">
            <a:extLst>
              <a:ext uri="{FF2B5EF4-FFF2-40B4-BE49-F238E27FC236}">
                <a16:creationId xmlns:a16="http://schemas.microsoft.com/office/drawing/2014/main" id="{DF45E063-AF2E-63C2-5193-6A49E3151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55" y="2405285"/>
            <a:ext cx="546100" cy="613892"/>
          </a:xfrm>
          <a:prstGeom prst="rect">
            <a:avLst/>
          </a:prstGeom>
        </p:spPr>
      </p:pic>
      <p:pic>
        <p:nvPicPr>
          <p:cNvPr id="7" name="Picture 6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DC2C3530-6010-3B01-73B5-F0322B3EC4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89" y="3117886"/>
            <a:ext cx="546100" cy="613892"/>
          </a:xfrm>
          <a:prstGeom prst="rect">
            <a:avLst/>
          </a:prstGeom>
        </p:spPr>
      </p:pic>
      <p:pic>
        <p:nvPicPr>
          <p:cNvPr id="8" name="Picture 7" descr="A red shield with a gauge&#10;&#10;Description automatically generated">
            <a:extLst>
              <a:ext uri="{FF2B5EF4-FFF2-40B4-BE49-F238E27FC236}">
                <a16:creationId xmlns:a16="http://schemas.microsoft.com/office/drawing/2014/main" id="{1E119B78-D761-1625-681C-91C62A8DA8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72" y="3117886"/>
            <a:ext cx="546100" cy="613892"/>
          </a:xfrm>
          <a:prstGeom prst="rect">
            <a:avLst/>
          </a:prstGeom>
        </p:spPr>
      </p:pic>
      <p:pic>
        <p:nvPicPr>
          <p:cNvPr id="9" name="Picture 8" descr="A green shield with a blue arrow and a clock&#10;&#10;Description automatically generated">
            <a:extLst>
              <a:ext uri="{FF2B5EF4-FFF2-40B4-BE49-F238E27FC236}">
                <a16:creationId xmlns:a16="http://schemas.microsoft.com/office/drawing/2014/main" id="{4259F36D-F288-11FD-A4E8-2783EAB8DE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23" y="3117886"/>
            <a:ext cx="542334" cy="613892"/>
          </a:xfrm>
          <a:prstGeom prst="rect">
            <a:avLst/>
          </a:prstGeom>
        </p:spPr>
      </p:pic>
      <p:pic>
        <p:nvPicPr>
          <p:cNvPr id="10" name="Picture 9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C45EBBB8-97A2-D674-2A6C-B2AF2AA490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6" y="3117886"/>
            <a:ext cx="546100" cy="613892"/>
          </a:xfrm>
          <a:prstGeom prst="rect">
            <a:avLst/>
          </a:prstGeom>
        </p:spPr>
      </p:pic>
      <p:pic>
        <p:nvPicPr>
          <p:cNvPr id="11" name="Picture 10" descr="A red shield with blue lines and a speedometer&#10;&#10;Description automatically generated">
            <a:extLst>
              <a:ext uri="{FF2B5EF4-FFF2-40B4-BE49-F238E27FC236}">
                <a16:creationId xmlns:a16="http://schemas.microsoft.com/office/drawing/2014/main" id="{8E8DC77D-AA98-DBFE-155B-4B8DFD071B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55" y="3117886"/>
            <a:ext cx="546100" cy="613892"/>
          </a:xfrm>
          <a:prstGeom prst="rect">
            <a:avLst/>
          </a:prstGeom>
        </p:spPr>
      </p:pic>
      <p:pic>
        <p:nvPicPr>
          <p:cNvPr id="12" name="Picture 11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7965F419-04D1-53FA-07B0-4E2EAE30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89" y="3830487"/>
            <a:ext cx="546100" cy="613892"/>
          </a:xfrm>
          <a:prstGeom prst="rect">
            <a:avLst/>
          </a:prstGeom>
        </p:spPr>
      </p:pic>
      <p:pic>
        <p:nvPicPr>
          <p:cNvPr id="13" name="Picture 12" descr="A red shield with a gauge&#10;&#10;Description automatically generated">
            <a:extLst>
              <a:ext uri="{FF2B5EF4-FFF2-40B4-BE49-F238E27FC236}">
                <a16:creationId xmlns:a16="http://schemas.microsoft.com/office/drawing/2014/main" id="{FD40D2DC-CBDF-13B4-C85F-FD236DDD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72" y="3830487"/>
            <a:ext cx="546100" cy="613892"/>
          </a:xfrm>
          <a:prstGeom prst="rect">
            <a:avLst/>
          </a:prstGeom>
        </p:spPr>
      </p:pic>
      <p:pic>
        <p:nvPicPr>
          <p:cNvPr id="14" name="Picture 13" descr="A green shield with a blue arrow and a clock&#10;&#10;Description automatically generated">
            <a:extLst>
              <a:ext uri="{FF2B5EF4-FFF2-40B4-BE49-F238E27FC236}">
                <a16:creationId xmlns:a16="http://schemas.microsoft.com/office/drawing/2014/main" id="{20893811-1CD7-2B6B-BFB1-E20967B3BC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23" y="3830487"/>
            <a:ext cx="542334" cy="613892"/>
          </a:xfrm>
          <a:prstGeom prst="rect">
            <a:avLst/>
          </a:prstGeom>
        </p:spPr>
      </p:pic>
      <p:pic>
        <p:nvPicPr>
          <p:cNvPr id="15" name="Picture 14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FF321515-4960-E863-F7D9-96DB498974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6" y="3830487"/>
            <a:ext cx="546100" cy="613892"/>
          </a:xfrm>
          <a:prstGeom prst="rect">
            <a:avLst/>
          </a:prstGeom>
        </p:spPr>
      </p:pic>
      <p:pic>
        <p:nvPicPr>
          <p:cNvPr id="16" name="Picture 15" descr="A red shield with blue lines and a speedometer&#10;&#10;Description automatically generated">
            <a:extLst>
              <a:ext uri="{FF2B5EF4-FFF2-40B4-BE49-F238E27FC236}">
                <a16:creationId xmlns:a16="http://schemas.microsoft.com/office/drawing/2014/main" id="{F9DA8483-4FFC-B01F-0232-92690DCF15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55" y="3830487"/>
            <a:ext cx="546100" cy="613892"/>
          </a:xfrm>
          <a:prstGeom prst="rect">
            <a:avLst/>
          </a:prstGeom>
        </p:spPr>
      </p:pic>
      <p:pic>
        <p:nvPicPr>
          <p:cNvPr id="17" name="Picture 16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277063A5-5C15-6CE1-E7FA-17B9A293D1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89" y="4543088"/>
            <a:ext cx="546100" cy="613892"/>
          </a:xfrm>
          <a:prstGeom prst="rect">
            <a:avLst/>
          </a:prstGeom>
        </p:spPr>
      </p:pic>
      <p:pic>
        <p:nvPicPr>
          <p:cNvPr id="18" name="Picture 17" descr="A red shield with a gauge&#10;&#10;Description automatically generated">
            <a:extLst>
              <a:ext uri="{FF2B5EF4-FFF2-40B4-BE49-F238E27FC236}">
                <a16:creationId xmlns:a16="http://schemas.microsoft.com/office/drawing/2014/main" id="{1F7952BE-C61C-D5E6-71EA-2C9F309B42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72" y="4543088"/>
            <a:ext cx="546100" cy="613892"/>
          </a:xfrm>
          <a:prstGeom prst="rect">
            <a:avLst/>
          </a:prstGeom>
        </p:spPr>
      </p:pic>
      <p:pic>
        <p:nvPicPr>
          <p:cNvPr id="19" name="Picture 18" descr="A green shield with a blue arrow and a clock&#10;&#10;Description automatically generated">
            <a:extLst>
              <a:ext uri="{FF2B5EF4-FFF2-40B4-BE49-F238E27FC236}">
                <a16:creationId xmlns:a16="http://schemas.microsoft.com/office/drawing/2014/main" id="{4C44EAD6-AA0F-6015-80E7-D5D807FDD4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23" y="4543088"/>
            <a:ext cx="542334" cy="613892"/>
          </a:xfrm>
          <a:prstGeom prst="rect">
            <a:avLst/>
          </a:prstGeom>
        </p:spPr>
      </p:pic>
      <p:pic>
        <p:nvPicPr>
          <p:cNvPr id="20" name="Picture 19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B3B07856-9246-124C-78B6-989CC9ECA7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6" y="4543088"/>
            <a:ext cx="546100" cy="613892"/>
          </a:xfrm>
          <a:prstGeom prst="rect">
            <a:avLst/>
          </a:prstGeom>
        </p:spPr>
      </p:pic>
      <p:pic>
        <p:nvPicPr>
          <p:cNvPr id="21" name="Picture 20" descr="A red shield with blue lines and a speedometer&#10;&#10;Description automatically generated">
            <a:extLst>
              <a:ext uri="{FF2B5EF4-FFF2-40B4-BE49-F238E27FC236}">
                <a16:creationId xmlns:a16="http://schemas.microsoft.com/office/drawing/2014/main" id="{ACF5D1D0-2ED8-8DE0-9E39-5EA496A76C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55" y="4543088"/>
            <a:ext cx="546100" cy="6138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072E264-4A6E-74A6-F1CC-AE8F1BA8D35E}"/>
              </a:ext>
            </a:extLst>
          </p:cNvPr>
          <p:cNvSpPr txBox="1"/>
          <p:nvPr/>
        </p:nvSpPr>
        <p:spPr>
          <a:xfrm>
            <a:off x="1948618" y="2462863"/>
            <a:ext cx="2414292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2400" dirty="0">
                <a:solidFill>
                  <a:srgbClr val="103356"/>
                </a:solidFill>
              </a:rPr>
              <a:t>🧑‍🎓  Very certain</a:t>
            </a:r>
            <a:endParaRPr lang="nl-NL" sz="2400" dirty="0">
              <a:solidFill>
                <a:srgbClr val="10335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ED000-26EE-B766-60F4-81EABA099713}"/>
              </a:ext>
            </a:extLst>
          </p:cNvPr>
          <p:cNvSpPr txBox="1"/>
          <p:nvPr/>
        </p:nvSpPr>
        <p:spPr>
          <a:xfrm>
            <a:off x="1135117" y="4625890"/>
            <a:ext cx="3227794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2400" dirty="0">
                <a:solidFill>
                  <a:srgbClr val="103356"/>
                </a:solidFill>
              </a:rPr>
              <a:t>🤷  Guessing / hoping</a:t>
            </a:r>
            <a:endParaRPr lang="nl-NL" sz="2400" dirty="0">
              <a:solidFill>
                <a:srgbClr val="10335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4A1B6B-14CE-2010-BF9E-16F711DE4F16}"/>
              </a:ext>
            </a:extLst>
          </p:cNvPr>
          <p:cNvSpPr txBox="1"/>
          <p:nvPr/>
        </p:nvSpPr>
        <p:spPr>
          <a:xfrm>
            <a:off x="1475653" y="3200688"/>
            <a:ext cx="2887258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2400" dirty="0">
                <a:solidFill>
                  <a:srgbClr val="103356"/>
                </a:solidFill>
              </a:rPr>
              <a:t>Sound evidence</a:t>
            </a:r>
            <a:endParaRPr lang="nl-NL" sz="2400" dirty="0">
              <a:solidFill>
                <a:srgbClr val="10335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988824-7B58-3256-BCEA-5820B82A6496}"/>
              </a:ext>
            </a:extLst>
          </p:cNvPr>
          <p:cNvSpPr txBox="1"/>
          <p:nvPr/>
        </p:nvSpPr>
        <p:spPr>
          <a:xfrm>
            <a:off x="1992761" y="3917277"/>
            <a:ext cx="2370149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2400" dirty="0">
                <a:solidFill>
                  <a:srgbClr val="103356"/>
                </a:solidFill>
              </a:rPr>
              <a:t>Some indication</a:t>
            </a:r>
            <a:endParaRPr lang="nl-NL" sz="2400" dirty="0">
              <a:solidFill>
                <a:srgbClr val="10335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69A14A-FC37-12A8-FFD7-3DCD0DA4BAFC}"/>
              </a:ext>
            </a:extLst>
          </p:cNvPr>
          <p:cNvSpPr txBox="1"/>
          <p:nvPr/>
        </p:nvSpPr>
        <p:spPr>
          <a:xfrm>
            <a:off x="2629688" y="1323502"/>
            <a:ext cx="3107483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2400" dirty="0">
                <a:solidFill>
                  <a:srgbClr val="103356"/>
                </a:solidFill>
              </a:rPr>
              <a:t>🫣  Unacceptable risk</a:t>
            </a:r>
            <a:endParaRPr lang="nl-NL" sz="2400" dirty="0">
              <a:solidFill>
                <a:srgbClr val="103356"/>
              </a:solidFill>
            </a:endParaRPr>
          </a:p>
        </p:txBody>
      </p:sp>
      <p:sp>
        <p:nvSpPr>
          <p:cNvPr id="27" name="!!Axis vert">
            <a:extLst>
              <a:ext uri="{FF2B5EF4-FFF2-40B4-BE49-F238E27FC236}">
                <a16:creationId xmlns:a16="http://schemas.microsoft.com/office/drawing/2014/main" id="{88BF8824-8D9A-1313-98B3-C8E9FCB2EEB8}"/>
              </a:ext>
            </a:extLst>
          </p:cNvPr>
          <p:cNvSpPr/>
          <p:nvPr/>
        </p:nvSpPr>
        <p:spPr>
          <a:xfrm rot="16200000">
            <a:off x="2749950" y="3408104"/>
            <a:ext cx="2751697" cy="746057"/>
          </a:xfrm>
          <a:prstGeom prst="leftRightArrow">
            <a:avLst>
              <a:gd name="adj1" fmla="val 50000"/>
              <a:gd name="adj2" fmla="val 87037"/>
            </a:avLst>
          </a:prstGeom>
          <a:solidFill>
            <a:srgbClr val="10335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!!Axis horz">
            <a:extLst>
              <a:ext uri="{FF2B5EF4-FFF2-40B4-BE49-F238E27FC236}">
                <a16:creationId xmlns:a16="http://schemas.microsoft.com/office/drawing/2014/main" id="{91ADD181-3B6C-2241-A0C9-40B2CA5721DA}"/>
              </a:ext>
            </a:extLst>
          </p:cNvPr>
          <p:cNvSpPr/>
          <p:nvPr/>
        </p:nvSpPr>
        <p:spPr>
          <a:xfrm>
            <a:off x="4722455" y="1390924"/>
            <a:ext cx="3270402" cy="746057"/>
          </a:xfrm>
          <a:prstGeom prst="leftRightArrow">
            <a:avLst>
              <a:gd name="adj1" fmla="val 50000"/>
              <a:gd name="adj2" fmla="val 87037"/>
            </a:avLst>
          </a:prstGeom>
          <a:solidFill>
            <a:srgbClr val="10335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0E3EF2-86EE-4DDB-45B5-DFFAA702717C}"/>
              </a:ext>
            </a:extLst>
          </p:cNvPr>
          <p:cNvSpPr txBox="1"/>
          <p:nvPr/>
        </p:nvSpPr>
        <p:spPr>
          <a:xfrm>
            <a:off x="6978141" y="1323502"/>
            <a:ext cx="3427100" cy="4482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2400" dirty="0">
                <a:solidFill>
                  <a:srgbClr val="103356"/>
                </a:solidFill>
              </a:rPr>
              <a:t>Sleep comfortable </a:t>
            </a:r>
            <a:r>
              <a:rPr lang="nl-NL" sz="2400" dirty="0">
                <a:solidFill>
                  <a:srgbClr val="002B49"/>
                </a:solidFill>
              </a:rPr>
              <a:t>😴</a:t>
            </a:r>
            <a:endParaRPr lang="nl-NL" sz="2400" dirty="0">
              <a:solidFill>
                <a:srgbClr val="103356"/>
              </a:solidFill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BEA219E6-469E-9E39-C4B3-FFFADBF991B9}"/>
              </a:ext>
            </a:extLst>
          </p:cNvPr>
          <p:cNvSpPr/>
          <p:nvPr/>
        </p:nvSpPr>
        <p:spPr>
          <a:xfrm rot="18900000">
            <a:off x="4960742" y="3669911"/>
            <a:ext cx="2251494" cy="712601"/>
          </a:xfrm>
          <a:prstGeom prst="rightArrow">
            <a:avLst>
              <a:gd name="adj1" fmla="val 50000"/>
              <a:gd name="adj2" fmla="val 96173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9728" rtlCol="0" anchor="ctr"/>
          <a:lstStyle/>
          <a:p>
            <a:pPr marL="182880"/>
            <a:r>
              <a:rPr lang="en-US" sz="2400" dirty="0"/>
              <a:t>Improve</a:t>
            </a:r>
            <a:endParaRPr lang="nl-NL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C6D399-3E2A-CDDF-0792-804AFD64D941}"/>
              </a:ext>
            </a:extLst>
          </p:cNvPr>
          <p:cNvSpPr txBox="1"/>
          <p:nvPr/>
        </p:nvSpPr>
        <p:spPr>
          <a:xfrm>
            <a:off x="6197679" y="3387803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🚀</a:t>
            </a:r>
          </a:p>
        </p:txBody>
      </p:sp>
    </p:spTree>
    <p:extLst>
      <p:ext uri="{BB962C8B-B14F-4D97-AF65-F5344CB8AC3E}">
        <p14:creationId xmlns:p14="http://schemas.microsoft.com/office/powerpoint/2010/main" val="2358860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7" grpId="0" animBg="1"/>
      <p:bldP spid="31" grpId="0" animBg="1"/>
      <p:bldP spid="2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B3A9606-51C2-8132-610A-53F4B168C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995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4CB1A-30DA-D38A-3940-4660B7A2EECD}"/>
              </a:ext>
            </a:extLst>
          </p:cNvPr>
          <p:cNvSpPr txBox="1"/>
          <p:nvPr/>
        </p:nvSpPr>
        <p:spPr>
          <a:xfrm>
            <a:off x="9133399" y="1060520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Entra ID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Identity and access management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E598E-CF4B-2798-B7B1-59A92864C1CE}"/>
              </a:ext>
            </a:extLst>
          </p:cNvPr>
          <p:cNvSpPr txBox="1"/>
          <p:nvPr/>
        </p:nvSpPr>
        <p:spPr>
          <a:xfrm>
            <a:off x="9133399" y="1970934"/>
            <a:ext cx="255747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Microsoft 365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Outlook, Teams, SharePoint, …</a:t>
            </a:r>
            <a:endParaRPr lang="nl-NL" sz="20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42556-0392-476A-8626-E6B760F9F8F1}"/>
              </a:ext>
            </a:extLst>
          </p:cNvPr>
          <p:cNvSpPr txBox="1"/>
          <p:nvPr/>
        </p:nvSpPr>
        <p:spPr>
          <a:xfrm>
            <a:off x="273743" y="2885341"/>
            <a:ext cx="242543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Managed laptops </a:t>
            </a: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Windows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712CDC-7657-6706-88F5-881E4ACCBF8E}"/>
              </a:ext>
            </a:extLst>
          </p:cNvPr>
          <p:cNvSpPr txBox="1"/>
          <p:nvPr/>
        </p:nvSpPr>
        <p:spPr>
          <a:xfrm>
            <a:off x="9133399" y="2881348"/>
            <a:ext cx="271402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Backoffice SaaS apps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Salesforce,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444AA-86F9-E96E-B323-C26965460CEB}"/>
              </a:ext>
            </a:extLst>
          </p:cNvPr>
          <p:cNvSpPr txBox="1"/>
          <p:nvPr/>
        </p:nvSpPr>
        <p:spPr>
          <a:xfrm>
            <a:off x="9133399" y="3791762"/>
            <a:ext cx="246434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Cloud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AWS, Azure,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93CAA-765F-A544-58CD-C75A508A525D}"/>
              </a:ext>
            </a:extLst>
          </p:cNvPr>
          <p:cNvSpPr txBox="1"/>
          <p:nvPr/>
        </p:nvSpPr>
        <p:spPr>
          <a:xfrm>
            <a:off x="766610" y="1057513"/>
            <a:ext cx="193256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General staff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Everyone is a target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DB000-2057-47CF-3174-1E28BCE47C3A}"/>
              </a:ext>
            </a:extLst>
          </p:cNvPr>
          <p:cNvSpPr txBox="1"/>
          <p:nvPr/>
        </p:nvSpPr>
        <p:spPr>
          <a:xfrm>
            <a:off x="541973" y="1971427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IT administrators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Highly privileged roles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401DF8-94D5-95A2-99D8-183AE58802F5}"/>
              </a:ext>
            </a:extLst>
          </p:cNvPr>
          <p:cNvSpPr txBox="1"/>
          <p:nvPr/>
        </p:nvSpPr>
        <p:spPr>
          <a:xfrm>
            <a:off x="541973" y="3799255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Company website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Custom built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F4BD6-B06B-6E6B-9C6F-344394A97CF8}"/>
              </a:ext>
            </a:extLst>
          </p:cNvPr>
          <p:cNvSpPr txBox="1"/>
          <p:nvPr/>
        </p:nvSpPr>
        <p:spPr>
          <a:xfrm>
            <a:off x="234828" y="4713170"/>
            <a:ext cx="2464345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Remote access VPN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Perimeter device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E1388-485C-501A-4E5E-DDFC90D131AD}"/>
              </a:ext>
            </a:extLst>
          </p:cNvPr>
          <p:cNvSpPr txBox="1"/>
          <p:nvPr/>
        </p:nvSpPr>
        <p:spPr>
          <a:xfrm>
            <a:off x="9133398" y="4702176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On-prem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Servers,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17A8FC-47B0-C2E5-871C-5FEF300DB373}"/>
              </a:ext>
            </a:extLst>
          </p:cNvPr>
          <p:cNvSpPr/>
          <p:nvPr/>
        </p:nvSpPr>
        <p:spPr>
          <a:xfrm>
            <a:off x="7000430" y="1252799"/>
            <a:ext cx="1258037" cy="58615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8037" h="586158">
                <a:moveTo>
                  <a:pt x="1258037" y="0"/>
                </a:moveTo>
                <a:cubicBezTo>
                  <a:pt x="774205" y="1283"/>
                  <a:pt x="192999" y="342674"/>
                  <a:pt x="0" y="58615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3805289-3FB3-A922-FC36-A316CD4F1900}"/>
              </a:ext>
            </a:extLst>
          </p:cNvPr>
          <p:cNvSpPr/>
          <p:nvPr/>
        </p:nvSpPr>
        <p:spPr>
          <a:xfrm>
            <a:off x="7421984" y="2130003"/>
            <a:ext cx="836483" cy="257594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483" h="257594">
                <a:moveTo>
                  <a:pt x="836483" y="0"/>
                </a:moveTo>
                <a:cubicBezTo>
                  <a:pt x="352651" y="1283"/>
                  <a:pt x="155802" y="125698"/>
                  <a:pt x="0" y="257594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D1CA300-6C82-A068-E208-FF3427531969}"/>
              </a:ext>
            </a:extLst>
          </p:cNvPr>
          <p:cNvSpPr/>
          <p:nvPr/>
        </p:nvSpPr>
        <p:spPr>
          <a:xfrm>
            <a:off x="7508774" y="2945535"/>
            <a:ext cx="749693" cy="111283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9693" h="111283">
                <a:moveTo>
                  <a:pt x="749693" y="111266"/>
                </a:moveTo>
                <a:cubicBezTo>
                  <a:pt x="265861" y="112549"/>
                  <a:pt x="59712" y="44785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244207-66A2-C0C7-FACB-0D90E34EC2C2}"/>
              </a:ext>
            </a:extLst>
          </p:cNvPr>
          <p:cNvSpPr/>
          <p:nvPr/>
        </p:nvSpPr>
        <p:spPr>
          <a:xfrm>
            <a:off x="7164711" y="3212105"/>
            <a:ext cx="1093756" cy="749799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3756" h="749799">
                <a:moveTo>
                  <a:pt x="1093756" y="749796"/>
                </a:moveTo>
                <a:cubicBezTo>
                  <a:pt x="609924" y="751079"/>
                  <a:pt x="199197" y="429143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4108DFB-2920-B66E-AEFF-571E6642FEF1}"/>
              </a:ext>
            </a:extLst>
          </p:cNvPr>
          <p:cNvSpPr/>
          <p:nvPr/>
        </p:nvSpPr>
        <p:spPr>
          <a:xfrm>
            <a:off x="7090319" y="4100519"/>
            <a:ext cx="1168148" cy="77459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168148 w 1168148"/>
              <a:gd name="connsiteY0" fmla="*/ 774593 h 774596"/>
              <a:gd name="connsiteX1" fmla="*/ 0 w 1168148"/>
              <a:gd name="connsiteY1" fmla="*/ 0 h 774596"/>
              <a:gd name="connsiteX0" fmla="*/ 1168148 w 1168148"/>
              <a:gd name="connsiteY0" fmla="*/ 774593 h 774598"/>
              <a:gd name="connsiteX1" fmla="*/ 0 w 1168148"/>
              <a:gd name="connsiteY1" fmla="*/ 0 h 77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8148" h="774598">
                <a:moveTo>
                  <a:pt x="1168148" y="774593"/>
                </a:moveTo>
                <a:cubicBezTo>
                  <a:pt x="684316" y="775876"/>
                  <a:pt x="248791" y="550030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959A309A-90B3-905E-690C-9E185E864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2" y="4684653"/>
            <a:ext cx="783524" cy="390889"/>
          </a:xfrm>
          <a:prstGeom prst="rect">
            <a:avLst/>
          </a:prstGeom>
        </p:spPr>
      </p:pic>
      <p:pic>
        <p:nvPicPr>
          <p:cNvPr id="28" name="Picture 27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772838E8-3FA2-B9BC-2A13-A3A573B67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2" y="3777868"/>
            <a:ext cx="783524" cy="390889"/>
          </a:xfrm>
          <a:prstGeom prst="rect">
            <a:avLst/>
          </a:prstGeom>
        </p:spPr>
      </p:pic>
      <p:pic>
        <p:nvPicPr>
          <p:cNvPr id="29" name="Picture 28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D811B412-7D91-2799-AB6A-A547F650D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2" y="2871083"/>
            <a:ext cx="783524" cy="390889"/>
          </a:xfrm>
          <a:prstGeom prst="rect">
            <a:avLst/>
          </a:prstGeom>
        </p:spPr>
      </p:pic>
      <p:pic>
        <p:nvPicPr>
          <p:cNvPr id="30" name="Picture 29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7BDFE82B-B6B5-5EF5-EE01-6D9C7A628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2" y="1964298"/>
            <a:ext cx="783524" cy="390889"/>
          </a:xfrm>
          <a:prstGeom prst="rect">
            <a:avLst/>
          </a:prstGeom>
        </p:spPr>
      </p:pic>
      <p:pic>
        <p:nvPicPr>
          <p:cNvPr id="31" name="Picture 30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971B933D-A605-98E8-03BF-CE49E7960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1" y="1057513"/>
            <a:ext cx="783524" cy="390889"/>
          </a:xfrm>
          <a:prstGeom prst="rect">
            <a:avLst/>
          </a:prstGeom>
        </p:spPr>
      </p:pic>
      <p:pic>
        <p:nvPicPr>
          <p:cNvPr id="32" name="Picture 31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CCEFF135-0C21-B1DF-9979-1ED5031F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19" y="4684653"/>
            <a:ext cx="783524" cy="390889"/>
          </a:xfrm>
          <a:prstGeom prst="rect">
            <a:avLst/>
          </a:prstGeom>
        </p:spPr>
      </p:pic>
      <p:pic>
        <p:nvPicPr>
          <p:cNvPr id="33" name="Picture 32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964F8C35-505A-7FC3-2EC3-5844E9BB2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19" y="3777868"/>
            <a:ext cx="783524" cy="390889"/>
          </a:xfrm>
          <a:prstGeom prst="rect">
            <a:avLst/>
          </a:prstGeom>
        </p:spPr>
      </p:pic>
      <p:pic>
        <p:nvPicPr>
          <p:cNvPr id="34" name="Picture 33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978E7ECD-A687-60CC-1EAA-B74A62EBB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19" y="2871083"/>
            <a:ext cx="783524" cy="390889"/>
          </a:xfrm>
          <a:prstGeom prst="rect">
            <a:avLst/>
          </a:prstGeom>
        </p:spPr>
      </p:pic>
      <p:pic>
        <p:nvPicPr>
          <p:cNvPr id="35" name="Picture 34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3B6320BB-045B-7F75-D636-E8F045437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19" y="1964298"/>
            <a:ext cx="783524" cy="390889"/>
          </a:xfrm>
          <a:prstGeom prst="rect">
            <a:avLst/>
          </a:prstGeom>
        </p:spPr>
      </p:pic>
      <p:pic>
        <p:nvPicPr>
          <p:cNvPr id="36" name="Picture 35" descr="A red and blue arrows pointing to a red circle&#10;&#10;Description automatically generated">
            <a:extLst>
              <a:ext uri="{FF2B5EF4-FFF2-40B4-BE49-F238E27FC236}">
                <a16:creationId xmlns:a16="http://schemas.microsoft.com/office/drawing/2014/main" id="{17A084F8-2BAD-083D-C26A-9D2A3F327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18" y="1057513"/>
            <a:ext cx="783524" cy="390889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F430600-0A98-FD3E-E8A4-05F6A86F3782}"/>
              </a:ext>
            </a:extLst>
          </p:cNvPr>
          <p:cNvSpPr/>
          <p:nvPr/>
        </p:nvSpPr>
        <p:spPr>
          <a:xfrm>
            <a:off x="3585625" y="4216152"/>
            <a:ext cx="1241550" cy="655665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1550" h="655665">
                <a:moveTo>
                  <a:pt x="0" y="655665"/>
                </a:moveTo>
                <a:cubicBezTo>
                  <a:pt x="520215" y="652466"/>
                  <a:pt x="965618" y="290190"/>
                  <a:pt x="124155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4B31290-AB5D-C69A-C263-7823BFF015DC}"/>
              </a:ext>
            </a:extLst>
          </p:cNvPr>
          <p:cNvSpPr/>
          <p:nvPr/>
        </p:nvSpPr>
        <p:spPr>
          <a:xfrm>
            <a:off x="3585624" y="3716577"/>
            <a:ext cx="851585" cy="25673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1585" h="256736">
                <a:moveTo>
                  <a:pt x="0" y="256736"/>
                </a:moveTo>
                <a:cubicBezTo>
                  <a:pt x="520215" y="253537"/>
                  <a:pt x="723571" y="88484"/>
                  <a:pt x="851585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A6CBF83-9736-306F-A9CB-88F5DD11A832}"/>
              </a:ext>
            </a:extLst>
          </p:cNvPr>
          <p:cNvSpPr/>
          <p:nvPr/>
        </p:nvSpPr>
        <p:spPr>
          <a:xfrm>
            <a:off x="3585624" y="2662210"/>
            <a:ext cx="838138" cy="39460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851585"/>
              <a:gd name="connsiteY0" fmla="*/ 583948 h 583948"/>
              <a:gd name="connsiteX1" fmla="*/ 851585 w 851585"/>
              <a:gd name="connsiteY1" fmla="*/ 0 h 583948"/>
              <a:gd name="connsiteX0" fmla="*/ 0 w 851585"/>
              <a:gd name="connsiteY0" fmla="*/ 589618 h 589618"/>
              <a:gd name="connsiteX1" fmla="*/ 851585 w 851585"/>
              <a:gd name="connsiteY1" fmla="*/ 5670 h 589618"/>
              <a:gd name="connsiteX0" fmla="*/ 0 w 838138"/>
              <a:gd name="connsiteY0" fmla="*/ 394608 h 394608"/>
              <a:gd name="connsiteX1" fmla="*/ 838138 w 838138"/>
              <a:gd name="connsiteY1" fmla="*/ 7883 h 39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138" h="394608">
                <a:moveTo>
                  <a:pt x="0" y="394608"/>
                </a:moveTo>
                <a:cubicBezTo>
                  <a:pt x="520215" y="391409"/>
                  <a:pt x="329124" y="-64997"/>
                  <a:pt x="838138" y="7883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C6E0D3B-DCC5-CD8D-6DF1-A3C755F809BF}"/>
              </a:ext>
            </a:extLst>
          </p:cNvPr>
          <p:cNvSpPr/>
          <p:nvPr/>
        </p:nvSpPr>
        <p:spPr>
          <a:xfrm>
            <a:off x="3585625" y="1858180"/>
            <a:ext cx="1653926" cy="30156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2138020"/>
              <a:gd name="connsiteY0" fmla="*/ 261219 h 261219"/>
              <a:gd name="connsiteX1" fmla="*/ 2138020 w 2138020"/>
              <a:gd name="connsiteY1" fmla="*/ 0 h 261219"/>
              <a:gd name="connsiteX0" fmla="*/ 0 w 2138020"/>
              <a:gd name="connsiteY0" fmla="*/ 261219 h 278596"/>
              <a:gd name="connsiteX1" fmla="*/ 2138020 w 2138020"/>
              <a:gd name="connsiteY1" fmla="*/ 0 h 278596"/>
              <a:gd name="connsiteX0" fmla="*/ 0 w 2138020"/>
              <a:gd name="connsiteY0" fmla="*/ 261219 h 270526"/>
              <a:gd name="connsiteX1" fmla="*/ 2138020 w 2138020"/>
              <a:gd name="connsiteY1" fmla="*/ 0 h 270526"/>
              <a:gd name="connsiteX0" fmla="*/ 0 w 2317314"/>
              <a:gd name="connsiteY0" fmla="*/ 261219 h 270526"/>
              <a:gd name="connsiteX1" fmla="*/ 2317314 w 2317314"/>
              <a:gd name="connsiteY1" fmla="*/ 0 h 270526"/>
              <a:gd name="connsiteX0" fmla="*/ 0 w 1653926"/>
              <a:gd name="connsiteY0" fmla="*/ 301561 h 302886"/>
              <a:gd name="connsiteX1" fmla="*/ 1653926 w 1653926"/>
              <a:gd name="connsiteY1" fmla="*/ 0 h 302886"/>
              <a:gd name="connsiteX0" fmla="*/ 0 w 1653926"/>
              <a:gd name="connsiteY0" fmla="*/ 301561 h 301561"/>
              <a:gd name="connsiteX1" fmla="*/ 1653926 w 1653926"/>
              <a:gd name="connsiteY1" fmla="*/ 0 h 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3926" h="301561">
                <a:moveTo>
                  <a:pt x="0" y="301561"/>
                </a:moveTo>
                <a:cubicBezTo>
                  <a:pt x="520215" y="298362"/>
                  <a:pt x="938724" y="317084"/>
                  <a:pt x="1653926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7FF0A20-75C5-3A52-A6E2-E9CD0E70BB9D}"/>
              </a:ext>
            </a:extLst>
          </p:cNvPr>
          <p:cNvSpPr/>
          <p:nvPr/>
        </p:nvSpPr>
        <p:spPr>
          <a:xfrm>
            <a:off x="3585624" y="1118268"/>
            <a:ext cx="1604621" cy="13453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1604621"/>
              <a:gd name="connsiteY0" fmla="*/ 41583 h 52850"/>
              <a:gd name="connsiteX1" fmla="*/ 1604621 w 1604621"/>
              <a:gd name="connsiteY1" fmla="*/ 0 h 52850"/>
              <a:gd name="connsiteX0" fmla="*/ 0 w 1604621"/>
              <a:gd name="connsiteY0" fmla="*/ 134531 h 134531"/>
              <a:gd name="connsiteX1" fmla="*/ 1604621 w 1604621"/>
              <a:gd name="connsiteY1" fmla="*/ 92948 h 13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4621" h="134531">
                <a:moveTo>
                  <a:pt x="0" y="134531"/>
                </a:moveTo>
                <a:cubicBezTo>
                  <a:pt x="520215" y="131332"/>
                  <a:pt x="884936" y="-136815"/>
                  <a:pt x="1604621" y="9294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64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B3A9606-51C2-8132-610A-53F4B168C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995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4CB1A-30DA-D38A-3940-4660B7A2EECD}"/>
              </a:ext>
            </a:extLst>
          </p:cNvPr>
          <p:cNvSpPr txBox="1"/>
          <p:nvPr/>
        </p:nvSpPr>
        <p:spPr>
          <a:xfrm>
            <a:off x="8991601" y="1060520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Entra ID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Identity and access management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E598E-CF4B-2798-B7B1-59A92864C1CE}"/>
              </a:ext>
            </a:extLst>
          </p:cNvPr>
          <p:cNvSpPr txBox="1"/>
          <p:nvPr/>
        </p:nvSpPr>
        <p:spPr>
          <a:xfrm>
            <a:off x="8991601" y="1970934"/>
            <a:ext cx="255747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Microsoft 365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Outlook, Teams, SharePoint, …</a:t>
            </a:r>
            <a:endParaRPr lang="nl-NL" sz="20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42556-0392-476A-8626-E6B760F9F8F1}"/>
              </a:ext>
            </a:extLst>
          </p:cNvPr>
          <p:cNvSpPr txBox="1"/>
          <p:nvPr/>
        </p:nvSpPr>
        <p:spPr>
          <a:xfrm>
            <a:off x="393970" y="2885341"/>
            <a:ext cx="242543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Managed laptops </a:t>
            </a: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Windows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712CDC-7657-6706-88F5-881E4ACCBF8E}"/>
              </a:ext>
            </a:extLst>
          </p:cNvPr>
          <p:cNvSpPr txBox="1"/>
          <p:nvPr/>
        </p:nvSpPr>
        <p:spPr>
          <a:xfrm>
            <a:off x="8991601" y="2881348"/>
            <a:ext cx="271402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Backoffice SaaS apps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Salesforce,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444AA-86F9-E96E-B323-C26965460CEB}"/>
              </a:ext>
            </a:extLst>
          </p:cNvPr>
          <p:cNvSpPr txBox="1"/>
          <p:nvPr/>
        </p:nvSpPr>
        <p:spPr>
          <a:xfrm>
            <a:off x="8991601" y="3791762"/>
            <a:ext cx="246434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Cloud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AWS, Azure,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93CAA-765F-A544-58CD-C75A508A525D}"/>
              </a:ext>
            </a:extLst>
          </p:cNvPr>
          <p:cNvSpPr txBox="1"/>
          <p:nvPr/>
        </p:nvSpPr>
        <p:spPr>
          <a:xfrm>
            <a:off x="886837" y="1057513"/>
            <a:ext cx="193256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General staff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Everyone is a target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DB000-2057-47CF-3174-1E28BCE47C3A}"/>
              </a:ext>
            </a:extLst>
          </p:cNvPr>
          <p:cNvSpPr txBox="1"/>
          <p:nvPr/>
        </p:nvSpPr>
        <p:spPr>
          <a:xfrm>
            <a:off x="662200" y="1971427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IT administrators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Highly privileged roles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401DF8-94D5-95A2-99D8-183AE58802F5}"/>
              </a:ext>
            </a:extLst>
          </p:cNvPr>
          <p:cNvSpPr txBox="1"/>
          <p:nvPr/>
        </p:nvSpPr>
        <p:spPr>
          <a:xfrm>
            <a:off x="662200" y="3799255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Company website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Custom built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F4BD6-B06B-6E6B-9C6F-344394A97CF8}"/>
              </a:ext>
            </a:extLst>
          </p:cNvPr>
          <p:cNvSpPr txBox="1"/>
          <p:nvPr/>
        </p:nvSpPr>
        <p:spPr>
          <a:xfrm>
            <a:off x="355055" y="4713170"/>
            <a:ext cx="2464345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Remote access VPN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Perimeter device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E1388-485C-501A-4E5E-DDFC90D131AD}"/>
              </a:ext>
            </a:extLst>
          </p:cNvPr>
          <p:cNvSpPr txBox="1"/>
          <p:nvPr/>
        </p:nvSpPr>
        <p:spPr>
          <a:xfrm>
            <a:off x="8991600" y="4702176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On-prem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Servers,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17A8FC-47B0-C2E5-871C-5FEF300DB373}"/>
              </a:ext>
            </a:extLst>
          </p:cNvPr>
          <p:cNvSpPr/>
          <p:nvPr/>
        </p:nvSpPr>
        <p:spPr>
          <a:xfrm>
            <a:off x="7000430" y="1252799"/>
            <a:ext cx="1258037" cy="58615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8037" h="586158">
                <a:moveTo>
                  <a:pt x="1258037" y="0"/>
                </a:moveTo>
                <a:cubicBezTo>
                  <a:pt x="774205" y="1283"/>
                  <a:pt x="192999" y="342674"/>
                  <a:pt x="0" y="58615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3805289-3FB3-A922-FC36-A316CD4F1900}"/>
              </a:ext>
            </a:extLst>
          </p:cNvPr>
          <p:cNvSpPr/>
          <p:nvPr/>
        </p:nvSpPr>
        <p:spPr>
          <a:xfrm>
            <a:off x="7421984" y="2130003"/>
            <a:ext cx="836483" cy="257594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483" h="257594">
                <a:moveTo>
                  <a:pt x="836483" y="0"/>
                </a:moveTo>
                <a:cubicBezTo>
                  <a:pt x="352651" y="1283"/>
                  <a:pt x="155802" y="125698"/>
                  <a:pt x="0" y="257594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D1CA300-6C82-A068-E208-FF3427531969}"/>
              </a:ext>
            </a:extLst>
          </p:cNvPr>
          <p:cNvSpPr/>
          <p:nvPr/>
        </p:nvSpPr>
        <p:spPr>
          <a:xfrm>
            <a:off x="7508774" y="2945535"/>
            <a:ext cx="749693" cy="111283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9693" h="111283">
                <a:moveTo>
                  <a:pt x="749693" y="111266"/>
                </a:moveTo>
                <a:cubicBezTo>
                  <a:pt x="265861" y="112549"/>
                  <a:pt x="59712" y="44785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244207-66A2-C0C7-FACB-0D90E34EC2C2}"/>
              </a:ext>
            </a:extLst>
          </p:cNvPr>
          <p:cNvSpPr/>
          <p:nvPr/>
        </p:nvSpPr>
        <p:spPr>
          <a:xfrm>
            <a:off x="7164711" y="3212105"/>
            <a:ext cx="1093756" cy="749799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3756" h="749799">
                <a:moveTo>
                  <a:pt x="1093756" y="749796"/>
                </a:moveTo>
                <a:cubicBezTo>
                  <a:pt x="609924" y="751079"/>
                  <a:pt x="199197" y="429143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4108DFB-2920-B66E-AEFF-571E6642FEF1}"/>
              </a:ext>
            </a:extLst>
          </p:cNvPr>
          <p:cNvSpPr/>
          <p:nvPr/>
        </p:nvSpPr>
        <p:spPr>
          <a:xfrm>
            <a:off x="7090319" y="4100519"/>
            <a:ext cx="1168148" cy="77459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168148 w 1168148"/>
              <a:gd name="connsiteY0" fmla="*/ 774593 h 774596"/>
              <a:gd name="connsiteX1" fmla="*/ 0 w 1168148"/>
              <a:gd name="connsiteY1" fmla="*/ 0 h 774596"/>
              <a:gd name="connsiteX0" fmla="*/ 1168148 w 1168148"/>
              <a:gd name="connsiteY0" fmla="*/ 774593 h 774598"/>
              <a:gd name="connsiteX1" fmla="*/ 0 w 1168148"/>
              <a:gd name="connsiteY1" fmla="*/ 0 h 77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8148" h="774598">
                <a:moveTo>
                  <a:pt x="1168148" y="774593"/>
                </a:moveTo>
                <a:cubicBezTo>
                  <a:pt x="684316" y="775876"/>
                  <a:pt x="248791" y="550030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Picture 21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F1BF420E-206C-91E8-2122-FEDA8250C8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895600"/>
            <a:ext cx="546100" cy="613892"/>
          </a:xfrm>
          <a:prstGeom prst="rect">
            <a:avLst/>
          </a:prstGeom>
        </p:spPr>
      </p:pic>
      <p:pic>
        <p:nvPicPr>
          <p:cNvPr id="23" name="Picture 22" descr="A red shield with a gauge&#10;&#10;Description automatically generated">
            <a:extLst>
              <a:ext uri="{FF2B5EF4-FFF2-40B4-BE49-F238E27FC236}">
                <a16:creationId xmlns:a16="http://schemas.microsoft.com/office/drawing/2014/main" id="{1E98002D-C24D-5790-D6A8-E370A0A9B9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81200"/>
            <a:ext cx="546100" cy="613892"/>
          </a:xfrm>
          <a:prstGeom prst="rect">
            <a:avLst/>
          </a:prstGeom>
        </p:spPr>
      </p:pic>
      <p:pic>
        <p:nvPicPr>
          <p:cNvPr id="25" name="Picture 24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F8CE03D5-516A-99E4-8ECF-228E83262D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810000"/>
            <a:ext cx="546100" cy="613892"/>
          </a:xfrm>
          <a:prstGeom prst="rect">
            <a:avLst/>
          </a:prstGeom>
        </p:spPr>
      </p:pic>
      <p:pic>
        <p:nvPicPr>
          <p:cNvPr id="26" name="Picture 25" descr="A red shield with blue lines and a speedometer&#10;&#10;Description automatically generated">
            <a:extLst>
              <a:ext uri="{FF2B5EF4-FFF2-40B4-BE49-F238E27FC236}">
                <a16:creationId xmlns:a16="http://schemas.microsoft.com/office/drawing/2014/main" id="{37C70A5E-5119-A282-9E98-8EA8DD9027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24400"/>
            <a:ext cx="546100" cy="613892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F430600-0A98-FD3E-E8A4-05F6A86F3782}"/>
              </a:ext>
            </a:extLst>
          </p:cNvPr>
          <p:cNvSpPr/>
          <p:nvPr/>
        </p:nvSpPr>
        <p:spPr>
          <a:xfrm>
            <a:off x="3585625" y="4216152"/>
            <a:ext cx="1241550" cy="655665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1550" h="655665">
                <a:moveTo>
                  <a:pt x="0" y="655665"/>
                </a:moveTo>
                <a:cubicBezTo>
                  <a:pt x="520215" y="652466"/>
                  <a:pt x="965618" y="290190"/>
                  <a:pt x="124155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4B31290-AB5D-C69A-C263-7823BFF015DC}"/>
              </a:ext>
            </a:extLst>
          </p:cNvPr>
          <p:cNvSpPr/>
          <p:nvPr/>
        </p:nvSpPr>
        <p:spPr>
          <a:xfrm>
            <a:off x="3585624" y="3716577"/>
            <a:ext cx="851585" cy="25673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1585" h="256736">
                <a:moveTo>
                  <a:pt x="0" y="256736"/>
                </a:moveTo>
                <a:cubicBezTo>
                  <a:pt x="520215" y="253537"/>
                  <a:pt x="723571" y="88484"/>
                  <a:pt x="851585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A6CBF83-9736-306F-A9CB-88F5DD11A832}"/>
              </a:ext>
            </a:extLst>
          </p:cNvPr>
          <p:cNvSpPr/>
          <p:nvPr/>
        </p:nvSpPr>
        <p:spPr>
          <a:xfrm>
            <a:off x="3585624" y="2662210"/>
            <a:ext cx="838138" cy="39460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851585"/>
              <a:gd name="connsiteY0" fmla="*/ 583948 h 583948"/>
              <a:gd name="connsiteX1" fmla="*/ 851585 w 851585"/>
              <a:gd name="connsiteY1" fmla="*/ 0 h 583948"/>
              <a:gd name="connsiteX0" fmla="*/ 0 w 851585"/>
              <a:gd name="connsiteY0" fmla="*/ 589618 h 589618"/>
              <a:gd name="connsiteX1" fmla="*/ 851585 w 851585"/>
              <a:gd name="connsiteY1" fmla="*/ 5670 h 589618"/>
              <a:gd name="connsiteX0" fmla="*/ 0 w 838138"/>
              <a:gd name="connsiteY0" fmla="*/ 394608 h 394608"/>
              <a:gd name="connsiteX1" fmla="*/ 838138 w 838138"/>
              <a:gd name="connsiteY1" fmla="*/ 7883 h 39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138" h="394608">
                <a:moveTo>
                  <a:pt x="0" y="394608"/>
                </a:moveTo>
                <a:cubicBezTo>
                  <a:pt x="520215" y="391409"/>
                  <a:pt x="329124" y="-64997"/>
                  <a:pt x="838138" y="7883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C6E0D3B-DCC5-CD8D-6DF1-A3C755F809BF}"/>
              </a:ext>
            </a:extLst>
          </p:cNvPr>
          <p:cNvSpPr/>
          <p:nvPr/>
        </p:nvSpPr>
        <p:spPr>
          <a:xfrm>
            <a:off x="3585625" y="1858180"/>
            <a:ext cx="1653926" cy="30156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2138020"/>
              <a:gd name="connsiteY0" fmla="*/ 261219 h 261219"/>
              <a:gd name="connsiteX1" fmla="*/ 2138020 w 2138020"/>
              <a:gd name="connsiteY1" fmla="*/ 0 h 261219"/>
              <a:gd name="connsiteX0" fmla="*/ 0 w 2138020"/>
              <a:gd name="connsiteY0" fmla="*/ 261219 h 278596"/>
              <a:gd name="connsiteX1" fmla="*/ 2138020 w 2138020"/>
              <a:gd name="connsiteY1" fmla="*/ 0 h 278596"/>
              <a:gd name="connsiteX0" fmla="*/ 0 w 2138020"/>
              <a:gd name="connsiteY0" fmla="*/ 261219 h 270526"/>
              <a:gd name="connsiteX1" fmla="*/ 2138020 w 2138020"/>
              <a:gd name="connsiteY1" fmla="*/ 0 h 270526"/>
              <a:gd name="connsiteX0" fmla="*/ 0 w 2317314"/>
              <a:gd name="connsiteY0" fmla="*/ 261219 h 270526"/>
              <a:gd name="connsiteX1" fmla="*/ 2317314 w 2317314"/>
              <a:gd name="connsiteY1" fmla="*/ 0 h 270526"/>
              <a:gd name="connsiteX0" fmla="*/ 0 w 1653926"/>
              <a:gd name="connsiteY0" fmla="*/ 301561 h 302886"/>
              <a:gd name="connsiteX1" fmla="*/ 1653926 w 1653926"/>
              <a:gd name="connsiteY1" fmla="*/ 0 h 302886"/>
              <a:gd name="connsiteX0" fmla="*/ 0 w 1653926"/>
              <a:gd name="connsiteY0" fmla="*/ 301561 h 301561"/>
              <a:gd name="connsiteX1" fmla="*/ 1653926 w 1653926"/>
              <a:gd name="connsiteY1" fmla="*/ 0 h 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3926" h="301561">
                <a:moveTo>
                  <a:pt x="0" y="301561"/>
                </a:moveTo>
                <a:cubicBezTo>
                  <a:pt x="520215" y="298362"/>
                  <a:pt x="938724" y="317084"/>
                  <a:pt x="1653926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7FF0A20-75C5-3A52-A6E2-E9CD0E70BB9D}"/>
              </a:ext>
            </a:extLst>
          </p:cNvPr>
          <p:cNvSpPr/>
          <p:nvPr/>
        </p:nvSpPr>
        <p:spPr>
          <a:xfrm>
            <a:off x="3585624" y="1118268"/>
            <a:ext cx="1604621" cy="13453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1604621"/>
              <a:gd name="connsiteY0" fmla="*/ 41583 h 52850"/>
              <a:gd name="connsiteX1" fmla="*/ 1604621 w 1604621"/>
              <a:gd name="connsiteY1" fmla="*/ 0 h 52850"/>
              <a:gd name="connsiteX0" fmla="*/ 0 w 1604621"/>
              <a:gd name="connsiteY0" fmla="*/ 134531 h 134531"/>
              <a:gd name="connsiteX1" fmla="*/ 1604621 w 1604621"/>
              <a:gd name="connsiteY1" fmla="*/ 92948 h 13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4621" h="134531">
                <a:moveTo>
                  <a:pt x="0" y="134531"/>
                </a:moveTo>
                <a:cubicBezTo>
                  <a:pt x="520215" y="131332"/>
                  <a:pt x="884936" y="-136815"/>
                  <a:pt x="1604621" y="9294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 descr="A green shield with a blue arrow and a clock&#10;&#10;Description automatically generated">
            <a:extLst>
              <a:ext uri="{FF2B5EF4-FFF2-40B4-BE49-F238E27FC236}">
                <a16:creationId xmlns:a16="http://schemas.microsoft.com/office/drawing/2014/main" id="{69369047-654C-B804-8F37-A70E7817D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724400"/>
            <a:ext cx="542334" cy="613892"/>
          </a:xfrm>
          <a:prstGeom prst="rect">
            <a:avLst/>
          </a:prstGeom>
        </p:spPr>
      </p:pic>
      <p:pic>
        <p:nvPicPr>
          <p:cNvPr id="11" name="Picture 10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D5CCA5C2-A1DB-31D7-F8BA-3C538C93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66800"/>
            <a:ext cx="546100" cy="613892"/>
          </a:xfrm>
          <a:prstGeom prst="rect">
            <a:avLst/>
          </a:prstGeom>
        </p:spPr>
      </p:pic>
      <p:pic>
        <p:nvPicPr>
          <p:cNvPr id="27" name="Picture 26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0C3FC3E2-3D8F-EAE0-9707-79DE35776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66800"/>
            <a:ext cx="546100" cy="613892"/>
          </a:xfrm>
          <a:prstGeom prst="rect">
            <a:avLst/>
          </a:prstGeom>
        </p:spPr>
      </p:pic>
      <p:pic>
        <p:nvPicPr>
          <p:cNvPr id="43" name="Picture 42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F2887057-26CF-4144-4804-53816E7C8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95600"/>
            <a:ext cx="546100" cy="613892"/>
          </a:xfrm>
          <a:prstGeom prst="rect">
            <a:avLst/>
          </a:prstGeom>
        </p:spPr>
      </p:pic>
      <p:pic>
        <p:nvPicPr>
          <p:cNvPr id="46" name="Picture 45" descr="A red shield with a gauge&#10;&#10;Description automatically generated">
            <a:extLst>
              <a:ext uri="{FF2B5EF4-FFF2-40B4-BE49-F238E27FC236}">
                <a16:creationId xmlns:a16="http://schemas.microsoft.com/office/drawing/2014/main" id="{05987BE1-AD57-1204-58C8-3799EAEB64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81200"/>
            <a:ext cx="546100" cy="613892"/>
          </a:xfrm>
          <a:prstGeom prst="rect">
            <a:avLst/>
          </a:prstGeom>
        </p:spPr>
      </p:pic>
      <p:pic>
        <p:nvPicPr>
          <p:cNvPr id="47" name="Picture 46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B23E7B7F-2014-AB34-37C0-A8F673CC1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10000"/>
            <a:ext cx="546100" cy="6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32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21D453C-6765-0F4D-8CFA-204E2A15508B}"/>
              </a:ext>
            </a:extLst>
          </p:cNvPr>
          <p:cNvSpPr/>
          <p:nvPr/>
        </p:nvSpPr>
        <p:spPr>
          <a:xfrm>
            <a:off x="4748373" y="1882878"/>
            <a:ext cx="2321668" cy="2567026"/>
          </a:xfrm>
          <a:prstGeom prst="roundRect">
            <a:avLst/>
          </a:prstGeom>
          <a:solidFill>
            <a:srgbClr val="66C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4CB1A-30DA-D38A-3940-4660B7A2EECD}"/>
              </a:ext>
            </a:extLst>
          </p:cNvPr>
          <p:cNvSpPr txBox="1"/>
          <p:nvPr/>
        </p:nvSpPr>
        <p:spPr>
          <a:xfrm>
            <a:off x="8991601" y="1060520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Entra ID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Identity and access management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E598E-CF4B-2798-B7B1-59A92864C1CE}"/>
              </a:ext>
            </a:extLst>
          </p:cNvPr>
          <p:cNvSpPr txBox="1"/>
          <p:nvPr/>
        </p:nvSpPr>
        <p:spPr>
          <a:xfrm>
            <a:off x="8991601" y="1970934"/>
            <a:ext cx="255747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Microsoft 365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Outlook, Teams, SharePoint, …</a:t>
            </a:r>
            <a:endParaRPr lang="nl-NL" sz="20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42556-0392-476A-8626-E6B760F9F8F1}"/>
              </a:ext>
            </a:extLst>
          </p:cNvPr>
          <p:cNvSpPr txBox="1"/>
          <p:nvPr/>
        </p:nvSpPr>
        <p:spPr>
          <a:xfrm>
            <a:off x="393970" y="2885341"/>
            <a:ext cx="242543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Managed laptops </a:t>
            </a: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Windows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712CDC-7657-6706-88F5-881E4ACCBF8E}"/>
              </a:ext>
            </a:extLst>
          </p:cNvPr>
          <p:cNvSpPr txBox="1"/>
          <p:nvPr/>
        </p:nvSpPr>
        <p:spPr>
          <a:xfrm>
            <a:off x="8991601" y="2881348"/>
            <a:ext cx="271402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Backoffice SaaS apps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Salesforce,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444AA-86F9-E96E-B323-C26965460CEB}"/>
              </a:ext>
            </a:extLst>
          </p:cNvPr>
          <p:cNvSpPr txBox="1"/>
          <p:nvPr/>
        </p:nvSpPr>
        <p:spPr>
          <a:xfrm>
            <a:off x="8991601" y="3791762"/>
            <a:ext cx="246434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Cloud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AWS, Azure,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93CAA-765F-A544-58CD-C75A508A525D}"/>
              </a:ext>
            </a:extLst>
          </p:cNvPr>
          <p:cNvSpPr txBox="1"/>
          <p:nvPr/>
        </p:nvSpPr>
        <p:spPr>
          <a:xfrm>
            <a:off x="886837" y="1057513"/>
            <a:ext cx="193256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General staff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Everyone is a target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DB000-2057-47CF-3174-1E28BCE47C3A}"/>
              </a:ext>
            </a:extLst>
          </p:cNvPr>
          <p:cNvSpPr txBox="1"/>
          <p:nvPr/>
        </p:nvSpPr>
        <p:spPr>
          <a:xfrm>
            <a:off x="662200" y="1971427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IT administrators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Highly privileged roles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401DF8-94D5-95A2-99D8-183AE58802F5}"/>
              </a:ext>
            </a:extLst>
          </p:cNvPr>
          <p:cNvSpPr txBox="1"/>
          <p:nvPr/>
        </p:nvSpPr>
        <p:spPr>
          <a:xfrm>
            <a:off x="662200" y="3799255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Company website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Custom built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F4BD6-B06B-6E6B-9C6F-344394A97CF8}"/>
              </a:ext>
            </a:extLst>
          </p:cNvPr>
          <p:cNvSpPr txBox="1"/>
          <p:nvPr/>
        </p:nvSpPr>
        <p:spPr>
          <a:xfrm>
            <a:off x="355055" y="4713170"/>
            <a:ext cx="2464345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Remote access VPN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Perimeter device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E1388-485C-501A-4E5E-DDFC90D131AD}"/>
              </a:ext>
            </a:extLst>
          </p:cNvPr>
          <p:cNvSpPr txBox="1"/>
          <p:nvPr/>
        </p:nvSpPr>
        <p:spPr>
          <a:xfrm>
            <a:off x="8991600" y="4702176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On-prem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Servers,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pic>
        <p:nvPicPr>
          <p:cNvPr id="22" name="Picture 21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F1BF420E-206C-91E8-2122-FEDA8250C8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895600"/>
            <a:ext cx="546100" cy="613892"/>
          </a:xfrm>
          <a:prstGeom prst="rect">
            <a:avLst/>
          </a:prstGeom>
        </p:spPr>
      </p:pic>
      <p:pic>
        <p:nvPicPr>
          <p:cNvPr id="23" name="Picture 22" descr="A red shield with a gauge&#10;&#10;Description automatically generated">
            <a:extLst>
              <a:ext uri="{FF2B5EF4-FFF2-40B4-BE49-F238E27FC236}">
                <a16:creationId xmlns:a16="http://schemas.microsoft.com/office/drawing/2014/main" id="{1E98002D-C24D-5790-D6A8-E370A0A9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81200"/>
            <a:ext cx="546100" cy="613892"/>
          </a:xfrm>
          <a:prstGeom prst="rect">
            <a:avLst/>
          </a:prstGeom>
        </p:spPr>
      </p:pic>
      <p:pic>
        <p:nvPicPr>
          <p:cNvPr id="25" name="Picture 24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F8CE03D5-516A-99E4-8ECF-228E83262D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810000"/>
            <a:ext cx="546100" cy="613892"/>
          </a:xfrm>
          <a:prstGeom prst="rect">
            <a:avLst/>
          </a:prstGeom>
        </p:spPr>
      </p:pic>
      <p:pic>
        <p:nvPicPr>
          <p:cNvPr id="26" name="Picture 25" descr="A red shield with blue lines and a speedometer&#10;&#10;Description automatically generated">
            <a:extLst>
              <a:ext uri="{FF2B5EF4-FFF2-40B4-BE49-F238E27FC236}">
                <a16:creationId xmlns:a16="http://schemas.microsoft.com/office/drawing/2014/main" id="{37C70A5E-5119-A282-9E98-8EA8DD9027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24400"/>
            <a:ext cx="546100" cy="613892"/>
          </a:xfrm>
          <a:prstGeom prst="rect">
            <a:avLst/>
          </a:prstGeom>
        </p:spPr>
      </p:pic>
      <p:pic>
        <p:nvPicPr>
          <p:cNvPr id="6" name="Picture 5" descr="A green shield with a blue arrow and a clock&#10;&#10;Description automatically generated">
            <a:extLst>
              <a:ext uri="{FF2B5EF4-FFF2-40B4-BE49-F238E27FC236}">
                <a16:creationId xmlns:a16="http://schemas.microsoft.com/office/drawing/2014/main" id="{69369047-654C-B804-8F37-A70E7817D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724400"/>
            <a:ext cx="542334" cy="613892"/>
          </a:xfrm>
          <a:prstGeom prst="rect">
            <a:avLst/>
          </a:prstGeom>
        </p:spPr>
      </p:pic>
      <p:pic>
        <p:nvPicPr>
          <p:cNvPr id="11" name="Picture 10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D5CCA5C2-A1DB-31D7-F8BA-3C538C93A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66800"/>
            <a:ext cx="546100" cy="613892"/>
          </a:xfrm>
          <a:prstGeom prst="rect">
            <a:avLst/>
          </a:prstGeom>
        </p:spPr>
      </p:pic>
      <p:pic>
        <p:nvPicPr>
          <p:cNvPr id="27" name="Picture 26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0C3FC3E2-3D8F-EAE0-9707-79DE35776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66800"/>
            <a:ext cx="546100" cy="613892"/>
          </a:xfrm>
          <a:prstGeom prst="rect">
            <a:avLst/>
          </a:prstGeom>
        </p:spPr>
      </p:pic>
      <p:pic>
        <p:nvPicPr>
          <p:cNvPr id="43" name="Picture 42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F2887057-26CF-4144-4804-53816E7C8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95600"/>
            <a:ext cx="546100" cy="613892"/>
          </a:xfrm>
          <a:prstGeom prst="rect">
            <a:avLst/>
          </a:prstGeom>
        </p:spPr>
      </p:pic>
      <p:pic>
        <p:nvPicPr>
          <p:cNvPr id="46" name="Picture 45" descr="A red shield with a gauge&#10;&#10;Description automatically generated">
            <a:extLst>
              <a:ext uri="{FF2B5EF4-FFF2-40B4-BE49-F238E27FC236}">
                <a16:creationId xmlns:a16="http://schemas.microsoft.com/office/drawing/2014/main" id="{05987BE1-AD57-1204-58C8-3799EAEB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81200"/>
            <a:ext cx="546100" cy="613892"/>
          </a:xfrm>
          <a:prstGeom prst="rect">
            <a:avLst/>
          </a:prstGeom>
        </p:spPr>
      </p:pic>
      <p:pic>
        <p:nvPicPr>
          <p:cNvPr id="47" name="Picture 46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B23E7B7F-2014-AB34-37C0-A8F673CC1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10000"/>
            <a:ext cx="546100" cy="61389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E361723-439A-4DD9-1442-60B8E183FBF4}"/>
              </a:ext>
            </a:extLst>
          </p:cNvPr>
          <p:cNvSpPr/>
          <p:nvPr/>
        </p:nvSpPr>
        <p:spPr>
          <a:xfrm>
            <a:off x="2776596" y="942298"/>
            <a:ext cx="783990" cy="783990"/>
          </a:xfrm>
          <a:prstGeom prst="ellipse">
            <a:avLst/>
          </a:prstGeom>
          <a:noFill/>
          <a:ln w="57150">
            <a:solidFill>
              <a:srgbClr val="66C6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02DB45-DE30-A202-3E2F-2447872E7B7E}"/>
              </a:ext>
            </a:extLst>
          </p:cNvPr>
          <p:cNvSpPr/>
          <p:nvPr/>
        </p:nvSpPr>
        <p:spPr>
          <a:xfrm>
            <a:off x="2776596" y="1856866"/>
            <a:ext cx="783990" cy="783990"/>
          </a:xfrm>
          <a:prstGeom prst="ellipse">
            <a:avLst/>
          </a:prstGeom>
          <a:noFill/>
          <a:ln w="57150">
            <a:solidFill>
              <a:srgbClr val="66C6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64033F-0B3D-3BFD-0744-6FAB5762E469}"/>
              </a:ext>
            </a:extLst>
          </p:cNvPr>
          <p:cNvSpPr/>
          <p:nvPr/>
        </p:nvSpPr>
        <p:spPr>
          <a:xfrm>
            <a:off x="2776596" y="2771434"/>
            <a:ext cx="783990" cy="783990"/>
          </a:xfrm>
          <a:prstGeom prst="ellipse">
            <a:avLst/>
          </a:prstGeom>
          <a:noFill/>
          <a:ln w="57150">
            <a:solidFill>
              <a:srgbClr val="66C6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2EEE192-05B0-9B96-F4DB-2CB27EF752DA}"/>
              </a:ext>
            </a:extLst>
          </p:cNvPr>
          <p:cNvSpPr/>
          <p:nvPr/>
        </p:nvSpPr>
        <p:spPr>
          <a:xfrm>
            <a:off x="2776596" y="3686002"/>
            <a:ext cx="783990" cy="783990"/>
          </a:xfrm>
          <a:prstGeom prst="ellipse">
            <a:avLst/>
          </a:prstGeom>
          <a:noFill/>
          <a:ln w="57150">
            <a:solidFill>
              <a:srgbClr val="66C6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5B169A0-5796-0AB7-0636-D84C8100CBAB}"/>
              </a:ext>
            </a:extLst>
          </p:cNvPr>
          <p:cNvSpPr/>
          <p:nvPr/>
        </p:nvSpPr>
        <p:spPr>
          <a:xfrm>
            <a:off x="2776596" y="4600568"/>
            <a:ext cx="783990" cy="783990"/>
          </a:xfrm>
          <a:prstGeom prst="ellipse">
            <a:avLst/>
          </a:prstGeom>
          <a:noFill/>
          <a:ln w="57150">
            <a:solidFill>
              <a:srgbClr val="66C6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97A8C8A-91BD-3C05-FEAF-699545266BF6}"/>
              </a:ext>
            </a:extLst>
          </p:cNvPr>
          <p:cNvSpPr/>
          <p:nvPr/>
        </p:nvSpPr>
        <p:spPr>
          <a:xfrm>
            <a:off x="8257828" y="942298"/>
            <a:ext cx="783990" cy="783990"/>
          </a:xfrm>
          <a:prstGeom prst="ellipse">
            <a:avLst/>
          </a:prstGeom>
          <a:noFill/>
          <a:ln w="57150">
            <a:solidFill>
              <a:srgbClr val="66C6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00C103B-AAA4-B64A-1CA7-F1391AE00EA9}"/>
              </a:ext>
            </a:extLst>
          </p:cNvPr>
          <p:cNvSpPr/>
          <p:nvPr/>
        </p:nvSpPr>
        <p:spPr>
          <a:xfrm>
            <a:off x="8257828" y="1856866"/>
            <a:ext cx="783990" cy="783990"/>
          </a:xfrm>
          <a:prstGeom prst="ellipse">
            <a:avLst/>
          </a:prstGeom>
          <a:noFill/>
          <a:ln w="57150">
            <a:solidFill>
              <a:srgbClr val="66C6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C44398B-C148-0D47-3B61-1A864AE9753B}"/>
              </a:ext>
            </a:extLst>
          </p:cNvPr>
          <p:cNvSpPr/>
          <p:nvPr/>
        </p:nvSpPr>
        <p:spPr>
          <a:xfrm>
            <a:off x="8257828" y="2771434"/>
            <a:ext cx="783990" cy="783990"/>
          </a:xfrm>
          <a:prstGeom prst="ellipse">
            <a:avLst/>
          </a:prstGeom>
          <a:noFill/>
          <a:ln w="57150">
            <a:solidFill>
              <a:srgbClr val="66C6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F33F80-BB68-6889-AB5A-400E2D157B1E}"/>
              </a:ext>
            </a:extLst>
          </p:cNvPr>
          <p:cNvSpPr/>
          <p:nvPr/>
        </p:nvSpPr>
        <p:spPr>
          <a:xfrm>
            <a:off x="8257828" y="3686002"/>
            <a:ext cx="783990" cy="783990"/>
          </a:xfrm>
          <a:prstGeom prst="ellipse">
            <a:avLst/>
          </a:prstGeom>
          <a:noFill/>
          <a:ln w="57150">
            <a:solidFill>
              <a:srgbClr val="66C6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21D5F49-A0B9-BFA9-6C6E-A1A343A24374}"/>
              </a:ext>
            </a:extLst>
          </p:cNvPr>
          <p:cNvSpPr/>
          <p:nvPr/>
        </p:nvSpPr>
        <p:spPr>
          <a:xfrm>
            <a:off x="8257828" y="4600568"/>
            <a:ext cx="783990" cy="783990"/>
          </a:xfrm>
          <a:prstGeom prst="ellipse">
            <a:avLst/>
          </a:prstGeom>
          <a:noFill/>
          <a:ln w="57150">
            <a:solidFill>
              <a:srgbClr val="66C6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E150E46-05C9-8627-1D23-C43E82473903}"/>
              </a:ext>
            </a:extLst>
          </p:cNvPr>
          <p:cNvCxnSpPr>
            <a:cxnSpLocks/>
            <a:stCxn id="28" idx="6"/>
            <a:endCxn id="42" idx="1"/>
          </p:cNvCxnSpPr>
          <p:nvPr/>
        </p:nvCxnSpPr>
        <p:spPr>
          <a:xfrm>
            <a:off x="3560586" y="3163429"/>
            <a:ext cx="1187787" cy="2962"/>
          </a:xfrm>
          <a:prstGeom prst="line">
            <a:avLst/>
          </a:prstGeom>
          <a:ln w="57150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4E13866-2C74-FE59-092D-A663E82D17D9}"/>
              </a:ext>
            </a:extLst>
          </p:cNvPr>
          <p:cNvCxnSpPr>
            <a:cxnSpLocks/>
            <a:stCxn id="24" idx="6"/>
          </p:cNvCxnSpPr>
          <p:nvPr/>
        </p:nvCxnSpPr>
        <p:spPr>
          <a:xfrm>
            <a:off x="3560586" y="2248861"/>
            <a:ext cx="554214" cy="265739"/>
          </a:xfrm>
          <a:prstGeom prst="line">
            <a:avLst/>
          </a:prstGeom>
          <a:ln w="57150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76C1815-E64D-2629-3C9D-CECD5E14F3A5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3560586" y="1334293"/>
            <a:ext cx="554214" cy="418307"/>
          </a:xfrm>
          <a:prstGeom prst="line">
            <a:avLst/>
          </a:prstGeom>
          <a:ln w="57150" cap="rnd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B8C69C-061A-DE7C-B3EE-4F95A1D7A98E}"/>
              </a:ext>
            </a:extLst>
          </p:cNvPr>
          <p:cNvCxnSpPr>
            <a:cxnSpLocks/>
          </p:cNvCxnSpPr>
          <p:nvPr/>
        </p:nvCxnSpPr>
        <p:spPr>
          <a:xfrm>
            <a:off x="4114800" y="1752600"/>
            <a:ext cx="0" cy="2819400"/>
          </a:xfrm>
          <a:prstGeom prst="line">
            <a:avLst/>
          </a:prstGeom>
          <a:ln w="57150" cap="rnd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9D007B3-8CCE-F1AD-731B-3AD6B7DBBBEB}"/>
              </a:ext>
            </a:extLst>
          </p:cNvPr>
          <p:cNvCxnSpPr>
            <a:cxnSpLocks/>
          </p:cNvCxnSpPr>
          <p:nvPr/>
        </p:nvCxnSpPr>
        <p:spPr>
          <a:xfrm flipV="1">
            <a:off x="3560586" y="3810000"/>
            <a:ext cx="554214" cy="304800"/>
          </a:xfrm>
          <a:prstGeom prst="line">
            <a:avLst/>
          </a:prstGeom>
          <a:ln w="57150" cap="rnd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4AF102-C6BC-A8FE-9825-8468B3BB6B12}"/>
              </a:ext>
            </a:extLst>
          </p:cNvPr>
          <p:cNvCxnSpPr>
            <a:cxnSpLocks/>
            <a:stCxn id="30" idx="6"/>
          </p:cNvCxnSpPr>
          <p:nvPr/>
        </p:nvCxnSpPr>
        <p:spPr>
          <a:xfrm flipV="1">
            <a:off x="3560586" y="4572000"/>
            <a:ext cx="554214" cy="420563"/>
          </a:xfrm>
          <a:prstGeom prst="line">
            <a:avLst/>
          </a:prstGeom>
          <a:ln w="57150" cap="rnd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EE2D0D8-3BB1-C8E7-FF9C-3A5EE349FCBA}"/>
              </a:ext>
            </a:extLst>
          </p:cNvPr>
          <p:cNvCxnSpPr>
            <a:cxnSpLocks/>
          </p:cNvCxnSpPr>
          <p:nvPr/>
        </p:nvCxnSpPr>
        <p:spPr>
          <a:xfrm flipH="1">
            <a:off x="7041813" y="3163429"/>
            <a:ext cx="1187787" cy="2962"/>
          </a:xfrm>
          <a:prstGeom prst="line">
            <a:avLst/>
          </a:prstGeom>
          <a:ln w="57150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E6483A8-CD04-60D4-7042-1F622899A77E}"/>
              </a:ext>
            </a:extLst>
          </p:cNvPr>
          <p:cNvCxnSpPr>
            <a:cxnSpLocks/>
          </p:cNvCxnSpPr>
          <p:nvPr/>
        </p:nvCxnSpPr>
        <p:spPr>
          <a:xfrm flipH="1">
            <a:off x="7696200" y="2248861"/>
            <a:ext cx="554214" cy="265739"/>
          </a:xfrm>
          <a:prstGeom prst="line">
            <a:avLst/>
          </a:prstGeom>
          <a:ln w="57150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D769FA8-4E3B-548C-5973-65ECEAE2AAB9}"/>
              </a:ext>
            </a:extLst>
          </p:cNvPr>
          <p:cNvCxnSpPr>
            <a:cxnSpLocks/>
          </p:cNvCxnSpPr>
          <p:nvPr/>
        </p:nvCxnSpPr>
        <p:spPr>
          <a:xfrm flipH="1">
            <a:off x="7696200" y="1334293"/>
            <a:ext cx="554214" cy="418307"/>
          </a:xfrm>
          <a:prstGeom prst="line">
            <a:avLst/>
          </a:prstGeom>
          <a:ln w="57150" cap="rnd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161A0A8-93BC-371B-A412-3B6A042B0DE3}"/>
              </a:ext>
            </a:extLst>
          </p:cNvPr>
          <p:cNvCxnSpPr>
            <a:cxnSpLocks/>
          </p:cNvCxnSpPr>
          <p:nvPr/>
        </p:nvCxnSpPr>
        <p:spPr>
          <a:xfrm flipH="1">
            <a:off x="7696200" y="1752600"/>
            <a:ext cx="0" cy="2819400"/>
          </a:xfrm>
          <a:prstGeom prst="line">
            <a:avLst/>
          </a:prstGeom>
          <a:ln w="57150" cap="rnd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6D53459-B663-30E3-60D2-1ACC7F436D7D}"/>
              </a:ext>
            </a:extLst>
          </p:cNvPr>
          <p:cNvCxnSpPr>
            <a:cxnSpLocks/>
          </p:cNvCxnSpPr>
          <p:nvPr/>
        </p:nvCxnSpPr>
        <p:spPr>
          <a:xfrm flipH="1" flipV="1">
            <a:off x="7696200" y="3810000"/>
            <a:ext cx="554214" cy="304800"/>
          </a:xfrm>
          <a:prstGeom prst="line">
            <a:avLst/>
          </a:prstGeom>
          <a:ln w="57150" cap="rnd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7B96D94-C68B-33F9-E2C6-8D451ABE34DF}"/>
              </a:ext>
            </a:extLst>
          </p:cNvPr>
          <p:cNvCxnSpPr>
            <a:cxnSpLocks/>
          </p:cNvCxnSpPr>
          <p:nvPr/>
        </p:nvCxnSpPr>
        <p:spPr>
          <a:xfrm flipH="1" flipV="1">
            <a:off x="7696200" y="4572000"/>
            <a:ext cx="554214" cy="420563"/>
          </a:xfrm>
          <a:prstGeom prst="line">
            <a:avLst/>
          </a:prstGeom>
          <a:ln w="57150" cap="rnd">
            <a:solidFill>
              <a:srgbClr val="66C6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Picture 86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7BB2B62F-5C93-6C88-1196-2232C99ED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41" y="2351834"/>
            <a:ext cx="1510748" cy="170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oll of paper and a pair of scissors&#10;&#10;Description automatically generated">
            <a:extLst>
              <a:ext uri="{FF2B5EF4-FFF2-40B4-BE49-F238E27FC236}">
                <a16:creationId xmlns:a16="http://schemas.microsoft.com/office/drawing/2014/main" id="{5402BF05-5E58-E6EB-195E-0536C906E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1" y="-54429"/>
            <a:ext cx="12201591" cy="6972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73128E-867D-C301-7709-68DE28B5C25E}"/>
              </a:ext>
            </a:extLst>
          </p:cNvPr>
          <p:cNvSpPr txBox="1"/>
          <p:nvPr/>
        </p:nvSpPr>
        <p:spPr>
          <a:xfrm>
            <a:off x="4326061" y="2774731"/>
            <a:ext cx="3682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Blackadder ITC" panose="04020505051007020D02" pitchFamily="82" charset="0"/>
              </a:rPr>
              <a:t>Het is niet moeilijk</a:t>
            </a:r>
            <a:br>
              <a:rPr lang="nl-NL" sz="3600" b="1" dirty="0">
                <a:latin typeface="Blackadder ITC" panose="04020505051007020D02" pitchFamily="82" charset="0"/>
              </a:rPr>
            </a:br>
            <a:r>
              <a:rPr lang="nl-NL" sz="3600" b="1" dirty="0">
                <a:latin typeface="Blackadder ITC" panose="04020505051007020D02" pitchFamily="82" charset="0"/>
              </a:rPr>
              <a:t>     maar het is wel moeite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F5EB9-A599-0F8E-AAF6-FEFE676C38FD}"/>
              </a:ext>
            </a:extLst>
          </p:cNvPr>
          <p:cNvSpPr txBox="1"/>
          <p:nvPr/>
        </p:nvSpPr>
        <p:spPr>
          <a:xfrm>
            <a:off x="5105304" y="4265146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latin typeface="Blackadder ITC" panose="04020505051007020D02" pitchFamily="82" charset="0"/>
              </a:rPr>
              <a:t>—</a:t>
            </a:r>
            <a:r>
              <a:rPr lang="nl-NL" sz="2400" dirty="0">
                <a:latin typeface="Blackadder ITC" panose="04020505051007020D02" pitchFamily="82" charset="0"/>
              </a:rPr>
              <a:t> senior incident </a:t>
            </a:r>
            <a:r>
              <a:rPr lang="nl-NL" sz="2400" dirty="0" err="1">
                <a:latin typeface="Blackadder ITC" panose="04020505051007020D02" pitchFamily="82" charset="0"/>
              </a:rPr>
              <a:t>responder</a:t>
            </a:r>
            <a:endParaRPr lang="nl-NL" sz="2400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500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oll of paper and a pair of scissors&#10;&#10;Description automatically generated">
            <a:extLst>
              <a:ext uri="{FF2B5EF4-FFF2-40B4-BE49-F238E27FC236}">
                <a16:creationId xmlns:a16="http://schemas.microsoft.com/office/drawing/2014/main" id="{5402BF05-5E58-E6EB-195E-0536C906E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1" y="-54429"/>
            <a:ext cx="12201591" cy="6972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73128E-867D-C301-7709-68DE28B5C25E}"/>
              </a:ext>
            </a:extLst>
          </p:cNvPr>
          <p:cNvSpPr txBox="1"/>
          <p:nvPr/>
        </p:nvSpPr>
        <p:spPr>
          <a:xfrm>
            <a:off x="4326061" y="2774731"/>
            <a:ext cx="3677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Blackadder ITC" panose="04020505051007020D02" pitchFamily="82" charset="0"/>
              </a:rPr>
              <a:t>It is </a:t>
            </a:r>
            <a:r>
              <a:rPr lang="nl-NL" sz="3600" b="1" dirty="0" err="1">
                <a:latin typeface="Blackadder ITC" panose="04020505051007020D02" pitchFamily="82" charset="0"/>
              </a:rPr>
              <a:t>not</a:t>
            </a:r>
            <a:r>
              <a:rPr lang="nl-NL" sz="3600" b="1" dirty="0">
                <a:latin typeface="Blackadder ITC" panose="04020505051007020D02" pitchFamily="82" charset="0"/>
              </a:rPr>
              <a:t> </a:t>
            </a:r>
            <a:r>
              <a:rPr lang="nl-NL" sz="3600" b="1" dirty="0" err="1">
                <a:latin typeface="Blackadder ITC" panose="04020505051007020D02" pitchFamily="82" charset="0"/>
              </a:rPr>
              <a:t>rocket</a:t>
            </a:r>
            <a:r>
              <a:rPr lang="nl-NL" sz="3600" b="1" dirty="0">
                <a:latin typeface="Blackadder ITC" panose="04020505051007020D02" pitchFamily="82" charset="0"/>
              </a:rPr>
              <a:t> </a:t>
            </a:r>
            <a:r>
              <a:rPr lang="nl-NL" sz="3600" b="1" dirty="0" err="1">
                <a:latin typeface="Blackadder ITC" panose="04020505051007020D02" pitchFamily="82" charset="0"/>
              </a:rPr>
              <a:t>science</a:t>
            </a:r>
            <a:br>
              <a:rPr lang="nl-NL" sz="3600" b="1" dirty="0">
                <a:latin typeface="Blackadder ITC" panose="04020505051007020D02" pitchFamily="82" charset="0"/>
              </a:rPr>
            </a:br>
            <a:r>
              <a:rPr lang="nl-NL" sz="3600" b="1" dirty="0">
                <a:latin typeface="Blackadder ITC" panose="04020505051007020D02" pitchFamily="82" charset="0"/>
              </a:rPr>
              <a:t>     but </a:t>
            </a:r>
            <a:r>
              <a:rPr lang="nl-NL" sz="3600" b="1" dirty="0" err="1">
                <a:latin typeface="Blackadder ITC" panose="04020505051007020D02" pitchFamily="82" charset="0"/>
              </a:rPr>
              <a:t>it</a:t>
            </a:r>
            <a:r>
              <a:rPr lang="nl-NL" sz="3600" b="1" dirty="0">
                <a:latin typeface="Blackadder ITC" panose="04020505051007020D02" pitchFamily="82" charset="0"/>
              </a:rPr>
              <a:t> does take effort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F5EB9-A599-0F8E-AAF6-FEFE676C38FD}"/>
              </a:ext>
            </a:extLst>
          </p:cNvPr>
          <p:cNvSpPr txBox="1"/>
          <p:nvPr/>
        </p:nvSpPr>
        <p:spPr>
          <a:xfrm>
            <a:off x="5105304" y="4265146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latin typeface="Blackadder ITC" panose="04020505051007020D02" pitchFamily="82" charset="0"/>
              </a:rPr>
              <a:t>—</a:t>
            </a:r>
            <a:r>
              <a:rPr lang="nl-NL" sz="2400" dirty="0">
                <a:latin typeface="Blackadder ITC" panose="04020505051007020D02" pitchFamily="82" charset="0"/>
              </a:rPr>
              <a:t> senior incident </a:t>
            </a:r>
            <a:r>
              <a:rPr lang="nl-NL" sz="2400" dirty="0" err="1">
                <a:latin typeface="Blackadder ITC" panose="04020505051007020D02" pitchFamily="82" charset="0"/>
              </a:rPr>
              <a:t>responder</a:t>
            </a:r>
            <a:endParaRPr lang="nl-NL" sz="2400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902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Tech" descr="A screenshot of a computer&#10;&#10;Description automatically generated">
            <a:extLst>
              <a:ext uri="{FF2B5EF4-FFF2-40B4-BE49-F238E27FC236}">
                <a16:creationId xmlns:a16="http://schemas.microsoft.com/office/drawing/2014/main" id="{2B3A9606-51C2-8132-610A-53F4B168C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995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4CB1A-30DA-D38A-3940-4660B7A2EECD}"/>
              </a:ext>
            </a:extLst>
          </p:cNvPr>
          <p:cNvSpPr txBox="1"/>
          <p:nvPr/>
        </p:nvSpPr>
        <p:spPr>
          <a:xfrm>
            <a:off x="8991601" y="1060520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Entra ID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Identity and access management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E598E-CF4B-2798-B7B1-59A92864C1CE}"/>
              </a:ext>
            </a:extLst>
          </p:cNvPr>
          <p:cNvSpPr txBox="1"/>
          <p:nvPr/>
        </p:nvSpPr>
        <p:spPr>
          <a:xfrm>
            <a:off x="8991601" y="1970934"/>
            <a:ext cx="255747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Microsoft 365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Outlook, Teams, SharePoint, …</a:t>
            </a:r>
            <a:endParaRPr lang="nl-NL" sz="20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42556-0392-476A-8626-E6B760F9F8F1}"/>
              </a:ext>
            </a:extLst>
          </p:cNvPr>
          <p:cNvSpPr txBox="1"/>
          <p:nvPr/>
        </p:nvSpPr>
        <p:spPr>
          <a:xfrm>
            <a:off x="393970" y="2885341"/>
            <a:ext cx="242543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Managed laptops </a:t>
            </a: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Windows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712CDC-7657-6706-88F5-881E4ACCBF8E}"/>
              </a:ext>
            </a:extLst>
          </p:cNvPr>
          <p:cNvSpPr txBox="1"/>
          <p:nvPr/>
        </p:nvSpPr>
        <p:spPr>
          <a:xfrm>
            <a:off x="8991601" y="2881348"/>
            <a:ext cx="271402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Backoffice SaaS apps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Salesforce,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444AA-86F9-E96E-B323-C26965460CEB}"/>
              </a:ext>
            </a:extLst>
          </p:cNvPr>
          <p:cNvSpPr txBox="1"/>
          <p:nvPr/>
        </p:nvSpPr>
        <p:spPr>
          <a:xfrm>
            <a:off x="8991601" y="3791762"/>
            <a:ext cx="2464344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Cloud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AWS, Azure,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93CAA-765F-A544-58CD-C75A508A525D}"/>
              </a:ext>
            </a:extLst>
          </p:cNvPr>
          <p:cNvSpPr txBox="1"/>
          <p:nvPr/>
        </p:nvSpPr>
        <p:spPr>
          <a:xfrm>
            <a:off x="886837" y="1057513"/>
            <a:ext cx="1932563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General staff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Everyone is a target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DB000-2057-47CF-3174-1E28BCE47C3A}"/>
              </a:ext>
            </a:extLst>
          </p:cNvPr>
          <p:cNvSpPr txBox="1"/>
          <p:nvPr/>
        </p:nvSpPr>
        <p:spPr>
          <a:xfrm>
            <a:off x="662200" y="1971427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IT administrators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Highly privileged roles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401DF8-94D5-95A2-99D8-183AE58802F5}"/>
              </a:ext>
            </a:extLst>
          </p:cNvPr>
          <p:cNvSpPr txBox="1"/>
          <p:nvPr/>
        </p:nvSpPr>
        <p:spPr>
          <a:xfrm>
            <a:off x="662200" y="3799255"/>
            <a:ext cx="2157200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Company website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Custom built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F4BD6-B06B-6E6B-9C6F-344394A97CF8}"/>
              </a:ext>
            </a:extLst>
          </p:cNvPr>
          <p:cNvSpPr txBox="1"/>
          <p:nvPr/>
        </p:nvSpPr>
        <p:spPr>
          <a:xfrm>
            <a:off x="355055" y="4713170"/>
            <a:ext cx="2464345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Remote access VPN</a:t>
            </a:r>
          </a:p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Perimeter device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E1388-485C-501A-4E5E-DDFC90D131AD}"/>
              </a:ext>
            </a:extLst>
          </p:cNvPr>
          <p:cNvSpPr txBox="1"/>
          <p:nvPr/>
        </p:nvSpPr>
        <p:spPr>
          <a:xfrm>
            <a:off x="8991600" y="4702176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On-prem infrastructure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Servers, …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17A8FC-47B0-C2E5-871C-5FEF300DB373}"/>
              </a:ext>
            </a:extLst>
          </p:cNvPr>
          <p:cNvSpPr/>
          <p:nvPr/>
        </p:nvSpPr>
        <p:spPr>
          <a:xfrm>
            <a:off x="7000430" y="1252799"/>
            <a:ext cx="1258037" cy="58615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8037" h="586158">
                <a:moveTo>
                  <a:pt x="1258037" y="0"/>
                </a:moveTo>
                <a:cubicBezTo>
                  <a:pt x="774205" y="1283"/>
                  <a:pt x="192999" y="342674"/>
                  <a:pt x="0" y="58615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3805289-3FB3-A922-FC36-A316CD4F1900}"/>
              </a:ext>
            </a:extLst>
          </p:cNvPr>
          <p:cNvSpPr/>
          <p:nvPr/>
        </p:nvSpPr>
        <p:spPr>
          <a:xfrm>
            <a:off x="7421984" y="2130003"/>
            <a:ext cx="836483" cy="257594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483" h="257594">
                <a:moveTo>
                  <a:pt x="836483" y="0"/>
                </a:moveTo>
                <a:cubicBezTo>
                  <a:pt x="352651" y="1283"/>
                  <a:pt x="155802" y="125698"/>
                  <a:pt x="0" y="257594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D1CA300-6C82-A068-E208-FF3427531969}"/>
              </a:ext>
            </a:extLst>
          </p:cNvPr>
          <p:cNvSpPr/>
          <p:nvPr/>
        </p:nvSpPr>
        <p:spPr>
          <a:xfrm>
            <a:off x="7508774" y="2945535"/>
            <a:ext cx="749693" cy="111283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9693" h="111283">
                <a:moveTo>
                  <a:pt x="749693" y="111266"/>
                </a:moveTo>
                <a:cubicBezTo>
                  <a:pt x="265861" y="112549"/>
                  <a:pt x="59712" y="44785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244207-66A2-C0C7-FACB-0D90E34EC2C2}"/>
              </a:ext>
            </a:extLst>
          </p:cNvPr>
          <p:cNvSpPr/>
          <p:nvPr/>
        </p:nvSpPr>
        <p:spPr>
          <a:xfrm>
            <a:off x="7164711" y="3212105"/>
            <a:ext cx="1093756" cy="749799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3756" h="749799">
                <a:moveTo>
                  <a:pt x="1093756" y="749796"/>
                </a:moveTo>
                <a:cubicBezTo>
                  <a:pt x="609924" y="751079"/>
                  <a:pt x="199197" y="429143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4108DFB-2920-B66E-AEFF-571E6642FEF1}"/>
              </a:ext>
            </a:extLst>
          </p:cNvPr>
          <p:cNvSpPr/>
          <p:nvPr/>
        </p:nvSpPr>
        <p:spPr>
          <a:xfrm>
            <a:off x="7090319" y="4100519"/>
            <a:ext cx="1168148" cy="77459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168148 w 1168148"/>
              <a:gd name="connsiteY0" fmla="*/ 774593 h 774596"/>
              <a:gd name="connsiteX1" fmla="*/ 0 w 1168148"/>
              <a:gd name="connsiteY1" fmla="*/ 0 h 774596"/>
              <a:gd name="connsiteX0" fmla="*/ 1168148 w 1168148"/>
              <a:gd name="connsiteY0" fmla="*/ 774593 h 774598"/>
              <a:gd name="connsiteX1" fmla="*/ 0 w 1168148"/>
              <a:gd name="connsiteY1" fmla="*/ 0 h 77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8148" h="774598">
                <a:moveTo>
                  <a:pt x="1168148" y="774593"/>
                </a:moveTo>
                <a:cubicBezTo>
                  <a:pt x="684316" y="775876"/>
                  <a:pt x="248791" y="550030"/>
                  <a:pt x="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Picture 21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F1BF420E-206C-91E8-2122-FEDA8250C8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895600"/>
            <a:ext cx="546100" cy="613892"/>
          </a:xfrm>
          <a:prstGeom prst="rect">
            <a:avLst/>
          </a:prstGeom>
        </p:spPr>
      </p:pic>
      <p:pic>
        <p:nvPicPr>
          <p:cNvPr id="23" name="Picture 22" descr="A red shield with a gauge&#10;&#10;Description automatically generated">
            <a:extLst>
              <a:ext uri="{FF2B5EF4-FFF2-40B4-BE49-F238E27FC236}">
                <a16:creationId xmlns:a16="http://schemas.microsoft.com/office/drawing/2014/main" id="{1E98002D-C24D-5790-D6A8-E370A0A9B9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81200"/>
            <a:ext cx="546100" cy="613892"/>
          </a:xfrm>
          <a:prstGeom prst="rect">
            <a:avLst/>
          </a:prstGeom>
        </p:spPr>
      </p:pic>
      <p:pic>
        <p:nvPicPr>
          <p:cNvPr id="25" name="Picture 24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F8CE03D5-516A-99E4-8ECF-228E83262D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810000"/>
            <a:ext cx="546100" cy="613892"/>
          </a:xfrm>
          <a:prstGeom prst="rect">
            <a:avLst/>
          </a:prstGeom>
        </p:spPr>
      </p:pic>
      <p:pic>
        <p:nvPicPr>
          <p:cNvPr id="26" name="Picture 25" descr="A red shield with blue lines and a speedometer&#10;&#10;Description automatically generated">
            <a:extLst>
              <a:ext uri="{FF2B5EF4-FFF2-40B4-BE49-F238E27FC236}">
                <a16:creationId xmlns:a16="http://schemas.microsoft.com/office/drawing/2014/main" id="{37C70A5E-5119-A282-9E98-8EA8DD9027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24400"/>
            <a:ext cx="546100" cy="613892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F430600-0A98-FD3E-E8A4-05F6A86F3782}"/>
              </a:ext>
            </a:extLst>
          </p:cNvPr>
          <p:cNvSpPr/>
          <p:nvPr/>
        </p:nvSpPr>
        <p:spPr>
          <a:xfrm>
            <a:off x="3585625" y="4216152"/>
            <a:ext cx="1241550" cy="655665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1550" h="655665">
                <a:moveTo>
                  <a:pt x="0" y="655665"/>
                </a:moveTo>
                <a:cubicBezTo>
                  <a:pt x="520215" y="652466"/>
                  <a:pt x="965618" y="290190"/>
                  <a:pt x="1241550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4B31290-AB5D-C69A-C263-7823BFF015DC}"/>
              </a:ext>
            </a:extLst>
          </p:cNvPr>
          <p:cNvSpPr/>
          <p:nvPr/>
        </p:nvSpPr>
        <p:spPr>
          <a:xfrm>
            <a:off x="3585624" y="3716577"/>
            <a:ext cx="851585" cy="256736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1585" h="256736">
                <a:moveTo>
                  <a:pt x="0" y="256736"/>
                </a:moveTo>
                <a:cubicBezTo>
                  <a:pt x="520215" y="253537"/>
                  <a:pt x="723571" y="88484"/>
                  <a:pt x="851585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A6CBF83-9736-306F-A9CB-88F5DD11A832}"/>
              </a:ext>
            </a:extLst>
          </p:cNvPr>
          <p:cNvSpPr/>
          <p:nvPr/>
        </p:nvSpPr>
        <p:spPr>
          <a:xfrm>
            <a:off x="3585624" y="2662210"/>
            <a:ext cx="838138" cy="39460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851585"/>
              <a:gd name="connsiteY0" fmla="*/ 583948 h 583948"/>
              <a:gd name="connsiteX1" fmla="*/ 851585 w 851585"/>
              <a:gd name="connsiteY1" fmla="*/ 0 h 583948"/>
              <a:gd name="connsiteX0" fmla="*/ 0 w 851585"/>
              <a:gd name="connsiteY0" fmla="*/ 589618 h 589618"/>
              <a:gd name="connsiteX1" fmla="*/ 851585 w 851585"/>
              <a:gd name="connsiteY1" fmla="*/ 5670 h 589618"/>
              <a:gd name="connsiteX0" fmla="*/ 0 w 838138"/>
              <a:gd name="connsiteY0" fmla="*/ 394608 h 394608"/>
              <a:gd name="connsiteX1" fmla="*/ 838138 w 838138"/>
              <a:gd name="connsiteY1" fmla="*/ 7883 h 39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138" h="394608">
                <a:moveTo>
                  <a:pt x="0" y="394608"/>
                </a:moveTo>
                <a:cubicBezTo>
                  <a:pt x="520215" y="391409"/>
                  <a:pt x="329124" y="-64997"/>
                  <a:pt x="838138" y="7883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C6E0D3B-DCC5-CD8D-6DF1-A3C755F809BF}"/>
              </a:ext>
            </a:extLst>
          </p:cNvPr>
          <p:cNvSpPr/>
          <p:nvPr/>
        </p:nvSpPr>
        <p:spPr>
          <a:xfrm>
            <a:off x="3585625" y="1858180"/>
            <a:ext cx="1653926" cy="30156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2138020"/>
              <a:gd name="connsiteY0" fmla="*/ 261219 h 261219"/>
              <a:gd name="connsiteX1" fmla="*/ 2138020 w 2138020"/>
              <a:gd name="connsiteY1" fmla="*/ 0 h 261219"/>
              <a:gd name="connsiteX0" fmla="*/ 0 w 2138020"/>
              <a:gd name="connsiteY0" fmla="*/ 261219 h 278596"/>
              <a:gd name="connsiteX1" fmla="*/ 2138020 w 2138020"/>
              <a:gd name="connsiteY1" fmla="*/ 0 h 278596"/>
              <a:gd name="connsiteX0" fmla="*/ 0 w 2138020"/>
              <a:gd name="connsiteY0" fmla="*/ 261219 h 270526"/>
              <a:gd name="connsiteX1" fmla="*/ 2138020 w 2138020"/>
              <a:gd name="connsiteY1" fmla="*/ 0 h 270526"/>
              <a:gd name="connsiteX0" fmla="*/ 0 w 2317314"/>
              <a:gd name="connsiteY0" fmla="*/ 261219 h 270526"/>
              <a:gd name="connsiteX1" fmla="*/ 2317314 w 2317314"/>
              <a:gd name="connsiteY1" fmla="*/ 0 h 270526"/>
              <a:gd name="connsiteX0" fmla="*/ 0 w 1653926"/>
              <a:gd name="connsiteY0" fmla="*/ 301561 h 302886"/>
              <a:gd name="connsiteX1" fmla="*/ 1653926 w 1653926"/>
              <a:gd name="connsiteY1" fmla="*/ 0 h 302886"/>
              <a:gd name="connsiteX0" fmla="*/ 0 w 1653926"/>
              <a:gd name="connsiteY0" fmla="*/ 301561 h 301561"/>
              <a:gd name="connsiteX1" fmla="*/ 1653926 w 1653926"/>
              <a:gd name="connsiteY1" fmla="*/ 0 h 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3926" h="301561">
                <a:moveTo>
                  <a:pt x="0" y="301561"/>
                </a:moveTo>
                <a:cubicBezTo>
                  <a:pt x="520215" y="298362"/>
                  <a:pt x="938724" y="317084"/>
                  <a:pt x="1653926" y="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7FF0A20-75C5-3A52-A6E2-E9CD0E70BB9D}"/>
              </a:ext>
            </a:extLst>
          </p:cNvPr>
          <p:cNvSpPr/>
          <p:nvPr/>
        </p:nvSpPr>
        <p:spPr>
          <a:xfrm>
            <a:off x="3585624" y="1118268"/>
            <a:ext cx="1604621" cy="13453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836483 w 836483"/>
              <a:gd name="connsiteY0" fmla="*/ 0 h 257594"/>
              <a:gd name="connsiteX1" fmla="*/ 0 w 836483"/>
              <a:gd name="connsiteY1" fmla="*/ 257594 h 257594"/>
              <a:gd name="connsiteX0" fmla="*/ 749693 w 749693"/>
              <a:gd name="connsiteY0" fmla="*/ 150336 h 150341"/>
              <a:gd name="connsiteX1" fmla="*/ 0 w 749693"/>
              <a:gd name="connsiteY1" fmla="*/ 39070 h 150341"/>
              <a:gd name="connsiteX0" fmla="*/ 749693 w 749693"/>
              <a:gd name="connsiteY0" fmla="*/ 111266 h 111292"/>
              <a:gd name="connsiteX1" fmla="*/ 0 w 749693"/>
              <a:gd name="connsiteY1" fmla="*/ 0 h 111292"/>
              <a:gd name="connsiteX0" fmla="*/ 749693 w 749693"/>
              <a:gd name="connsiteY0" fmla="*/ 111266 h 111283"/>
              <a:gd name="connsiteX1" fmla="*/ 0 w 749693"/>
              <a:gd name="connsiteY1" fmla="*/ 0 h 111283"/>
              <a:gd name="connsiteX0" fmla="*/ 948072 w 948072"/>
              <a:gd name="connsiteY0" fmla="*/ 740497 h 740498"/>
              <a:gd name="connsiteX1" fmla="*/ 0 w 948072"/>
              <a:gd name="connsiteY1" fmla="*/ 0 h 740498"/>
              <a:gd name="connsiteX0" fmla="*/ 948072 w 948072"/>
              <a:gd name="connsiteY0" fmla="*/ 740497 h 740500"/>
              <a:gd name="connsiteX1" fmla="*/ 0 w 948072"/>
              <a:gd name="connsiteY1" fmla="*/ 0 h 740500"/>
              <a:gd name="connsiteX0" fmla="*/ 1093756 w 1093756"/>
              <a:gd name="connsiteY0" fmla="*/ 749796 h 749799"/>
              <a:gd name="connsiteX1" fmla="*/ 0 w 1093756"/>
              <a:gd name="connsiteY1" fmla="*/ 0 h 749799"/>
              <a:gd name="connsiteX0" fmla="*/ 196155 w 196155"/>
              <a:gd name="connsiteY0" fmla="*/ 781172 h 781175"/>
              <a:gd name="connsiteX1" fmla="*/ 101964 w 196155"/>
              <a:gd name="connsiteY1" fmla="*/ 0 h 781175"/>
              <a:gd name="connsiteX0" fmla="*/ 332053 w 332053"/>
              <a:gd name="connsiteY0" fmla="*/ 781172 h 781174"/>
              <a:gd name="connsiteX1" fmla="*/ 237862 w 332053"/>
              <a:gd name="connsiteY1" fmla="*/ 0 h 781174"/>
              <a:gd name="connsiteX0" fmla="*/ 127626 w 947835"/>
              <a:gd name="connsiteY0" fmla="*/ 489819 h 489825"/>
              <a:gd name="connsiteX1" fmla="*/ 947835 w 947835"/>
              <a:gd name="connsiteY1" fmla="*/ 0 h 489825"/>
              <a:gd name="connsiteX0" fmla="*/ 90239 w 1488672"/>
              <a:gd name="connsiteY0" fmla="*/ 530160 h 530165"/>
              <a:gd name="connsiteX1" fmla="*/ 1488672 w 1488672"/>
              <a:gd name="connsiteY1" fmla="*/ 0 h 530165"/>
              <a:gd name="connsiteX0" fmla="*/ 0 w 1398433"/>
              <a:gd name="connsiteY0" fmla="*/ 530160 h 530160"/>
              <a:gd name="connsiteX1" fmla="*/ 1398433 w 1398433"/>
              <a:gd name="connsiteY1" fmla="*/ 0 h 530160"/>
              <a:gd name="connsiteX0" fmla="*/ 0 w 793315"/>
              <a:gd name="connsiteY0" fmla="*/ 1691089 h 1691089"/>
              <a:gd name="connsiteX1" fmla="*/ 793315 w 793315"/>
              <a:gd name="connsiteY1" fmla="*/ 0 h 1691089"/>
              <a:gd name="connsiteX0" fmla="*/ 0 w 1241550"/>
              <a:gd name="connsiteY0" fmla="*/ 655665 h 655665"/>
              <a:gd name="connsiteX1" fmla="*/ 1241550 w 1241550"/>
              <a:gd name="connsiteY1" fmla="*/ 0 h 655665"/>
              <a:gd name="connsiteX0" fmla="*/ 0 w 851585"/>
              <a:gd name="connsiteY0" fmla="*/ 256736 h 256760"/>
              <a:gd name="connsiteX1" fmla="*/ 851585 w 851585"/>
              <a:gd name="connsiteY1" fmla="*/ 0 h 256760"/>
              <a:gd name="connsiteX0" fmla="*/ 0 w 851585"/>
              <a:gd name="connsiteY0" fmla="*/ 256736 h 256736"/>
              <a:gd name="connsiteX1" fmla="*/ 851585 w 851585"/>
              <a:gd name="connsiteY1" fmla="*/ 0 h 256736"/>
              <a:gd name="connsiteX0" fmla="*/ 0 w 1604621"/>
              <a:gd name="connsiteY0" fmla="*/ 41583 h 52850"/>
              <a:gd name="connsiteX1" fmla="*/ 1604621 w 1604621"/>
              <a:gd name="connsiteY1" fmla="*/ 0 h 52850"/>
              <a:gd name="connsiteX0" fmla="*/ 0 w 1604621"/>
              <a:gd name="connsiteY0" fmla="*/ 134531 h 134531"/>
              <a:gd name="connsiteX1" fmla="*/ 1604621 w 1604621"/>
              <a:gd name="connsiteY1" fmla="*/ 92948 h 13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4621" h="134531">
                <a:moveTo>
                  <a:pt x="0" y="134531"/>
                </a:moveTo>
                <a:cubicBezTo>
                  <a:pt x="520215" y="131332"/>
                  <a:pt x="884936" y="-136815"/>
                  <a:pt x="1604621" y="9294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 descr="A green shield with a blue arrow and a clock&#10;&#10;Description automatically generated">
            <a:extLst>
              <a:ext uri="{FF2B5EF4-FFF2-40B4-BE49-F238E27FC236}">
                <a16:creationId xmlns:a16="http://schemas.microsoft.com/office/drawing/2014/main" id="{69369047-654C-B804-8F37-A70E7817D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724400"/>
            <a:ext cx="542334" cy="613892"/>
          </a:xfrm>
          <a:prstGeom prst="rect">
            <a:avLst/>
          </a:prstGeom>
        </p:spPr>
      </p:pic>
      <p:pic>
        <p:nvPicPr>
          <p:cNvPr id="11" name="Picture 10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D5CCA5C2-A1DB-31D7-F8BA-3C538C93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66800"/>
            <a:ext cx="546100" cy="613892"/>
          </a:xfrm>
          <a:prstGeom prst="rect">
            <a:avLst/>
          </a:prstGeom>
        </p:spPr>
      </p:pic>
      <p:pic>
        <p:nvPicPr>
          <p:cNvPr id="27" name="Picture 26" descr="A yellow shield with a blue gauge&#10;&#10;Description automatically generated">
            <a:extLst>
              <a:ext uri="{FF2B5EF4-FFF2-40B4-BE49-F238E27FC236}">
                <a16:creationId xmlns:a16="http://schemas.microsoft.com/office/drawing/2014/main" id="{0C3FC3E2-3D8F-EAE0-9707-79DE35776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66800"/>
            <a:ext cx="546100" cy="613892"/>
          </a:xfrm>
          <a:prstGeom prst="rect">
            <a:avLst/>
          </a:prstGeom>
        </p:spPr>
      </p:pic>
      <p:pic>
        <p:nvPicPr>
          <p:cNvPr id="43" name="Picture 42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F2887057-26CF-4144-4804-53816E7C8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95600"/>
            <a:ext cx="546100" cy="613892"/>
          </a:xfrm>
          <a:prstGeom prst="rect">
            <a:avLst/>
          </a:prstGeom>
        </p:spPr>
      </p:pic>
      <p:pic>
        <p:nvPicPr>
          <p:cNvPr id="46" name="Picture 45" descr="A red shield with a gauge&#10;&#10;Description automatically generated">
            <a:extLst>
              <a:ext uri="{FF2B5EF4-FFF2-40B4-BE49-F238E27FC236}">
                <a16:creationId xmlns:a16="http://schemas.microsoft.com/office/drawing/2014/main" id="{05987BE1-AD57-1204-58C8-3799EAEB64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81200"/>
            <a:ext cx="546100" cy="613892"/>
          </a:xfrm>
          <a:prstGeom prst="rect">
            <a:avLst/>
          </a:prstGeom>
        </p:spPr>
      </p:pic>
      <p:pic>
        <p:nvPicPr>
          <p:cNvPr id="47" name="Picture 46" descr="A green shield with a speedometer&#10;&#10;Description automatically generated">
            <a:extLst>
              <a:ext uri="{FF2B5EF4-FFF2-40B4-BE49-F238E27FC236}">
                <a16:creationId xmlns:a16="http://schemas.microsoft.com/office/drawing/2014/main" id="{B23E7B7F-2014-AB34-37C0-A8F673CC1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10000"/>
            <a:ext cx="546100" cy="6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1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!!Tech" descr="A screen shot of a cloud&#10;&#10;Description automatically generated">
            <a:extLst>
              <a:ext uri="{FF2B5EF4-FFF2-40B4-BE49-F238E27FC236}">
                <a16:creationId xmlns:a16="http://schemas.microsoft.com/office/drawing/2014/main" id="{E8881D0B-E96B-B4CE-1AF3-3908754B0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868" y="0"/>
            <a:ext cx="12192000" cy="68580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1716F26-DCFE-1AED-554F-89B994A003A9}"/>
              </a:ext>
            </a:extLst>
          </p:cNvPr>
          <p:cNvGrpSpPr/>
          <p:nvPr/>
        </p:nvGrpSpPr>
        <p:grpSpPr>
          <a:xfrm>
            <a:off x="7160854" y="2463355"/>
            <a:ext cx="3270402" cy="2751695"/>
            <a:chOff x="7160854" y="1756774"/>
            <a:chExt cx="3270402" cy="2751695"/>
          </a:xfrm>
        </p:grpSpPr>
        <p:pic>
          <p:nvPicPr>
            <p:cNvPr id="3" name="Picture 2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4F5D3719-B407-FE1E-18D5-4CF9B6C5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1756774"/>
              <a:ext cx="546100" cy="613892"/>
            </a:xfrm>
            <a:prstGeom prst="rect">
              <a:avLst/>
            </a:prstGeom>
          </p:spPr>
        </p:pic>
        <p:pic>
          <p:nvPicPr>
            <p:cNvPr id="5" name="Picture 4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3301190B-9D8A-78B0-9885-84596392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1756774"/>
              <a:ext cx="546100" cy="613892"/>
            </a:xfrm>
            <a:prstGeom prst="rect">
              <a:avLst/>
            </a:prstGeom>
          </p:spPr>
        </p:pic>
        <p:pic>
          <p:nvPicPr>
            <p:cNvPr id="24" name="Picture 23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F38F601D-88DA-C550-EBF5-68B4676F3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1756774"/>
              <a:ext cx="542334" cy="613892"/>
            </a:xfrm>
            <a:prstGeom prst="rect">
              <a:avLst/>
            </a:prstGeom>
          </p:spPr>
        </p:pic>
        <p:pic>
          <p:nvPicPr>
            <p:cNvPr id="28" name="Picture 27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B905228A-8658-232A-943C-1B9F4A12A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1756774"/>
              <a:ext cx="546100" cy="613892"/>
            </a:xfrm>
            <a:prstGeom prst="rect">
              <a:avLst/>
            </a:prstGeom>
          </p:spPr>
        </p:pic>
        <p:pic>
          <p:nvPicPr>
            <p:cNvPr id="29" name="Picture 28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454F919D-1EF7-386E-4DF1-4DE6A14C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1756774"/>
              <a:ext cx="546100" cy="613892"/>
            </a:xfrm>
            <a:prstGeom prst="rect">
              <a:avLst/>
            </a:prstGeom>
          </p:spPr>
        </p:pic>
        <p:pic>
          <p:nvPicPr>
            <p:cNvPr id="30" name="Picture 29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1B9C13FB-CADC-C87A-1025-50672E64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2469375"/>
              <a:ext cx="546100" cy="613892"/>
            </a:xfrm>
            <a:prstGeom prst="rect">
              <a:avLst/>
            </a:prstGeom>
          </p:spPr>
        </p:pic>
        <p:pic>
          <p:nvPicPr>
            <p:cNvPr id="31" name="Picture 30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A82C0B67-41E5-0AA4-417B-9A2E0B2B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2469375"/>
              <a:ext cx="546100" cy="613892"/>
            </a:xfrm>
            <a:prstGeom prst="rect">
              <a:avLst/>
            </a:prstGeom>
          </p:spPr>
        </p:pic>
        <p:pic>
          <p:nvPicPr>
            <p:cNvPr id="32" name="Picture 3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3B44EB57-9AA8-0E5F-C2B3-93E3000C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2469375"/>
              <a:ext cx="542334" cy="613892"/>
            </a:xfrm>
            <a:prstGeom prst="rect">
              <a:avLst/>
            </a:prstGeom>
          </p:spPr>
        </p:pic>
        <p:pic>
          <p:nvPicPr>
            <p:cNvPr id="33" name="Picture 32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0C27420-890D-A2B7-7412-C06780E4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2469375"/>
              <a:ext cx="546100" cy="613892"/>
            </a:xfrm>
            <a:prstGeom prst="rect">
              <a:avLst/>
            </a:prstGeom>
          </p:spPr>
        </p:pic>
        <p:pic>
          <p:nvPicPr>
            <p:cNvPr id="34" name="Picture 33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A55423E2-1771-5FF7-D3D9-B8C72931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2469375"/>
              <a:ext cx="546100" cy="613892"/>
            </a:xfrm>
            <a:prstGeom prst="rect">
              <a:avLst/>
            </a:prstGeom>
          </p:spPr>
        </p:pic>
        <p:pic>
          <p:nvPicPr>
            <p:cNvPr id="35" name="Picture 34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9A1F3031-83A5-993E-B2A3-33DA2E985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181976"/>
              <a:ext cx="546100" cy="613892"/>
            </a:xfrm>
            <a:prstGeom prst="rect">
              <a:avLst/>
            </a:prstGeom>
          </p:spPr>
        </p:pic>
        <p:pic>
          <p:nvPicPr>
            <p:cNvPr id="36" name="Picture 35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8254E4F4-B37F-A062-903F-0EF515E2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181976"/>
              <a:ext cx="546100" cy="613892"/>
            </a:xfrm>
            <a:prstGeom prst="rect">
              <a:avLst/>
            </a:prstGeom>
          </p:spPr>
        </p:pic>
        <p:pic>
          <p:nvPicPr>
            <p:cNvPr id="42" name="Picture 4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56E0DE1A-5954-D763-009D-2267BFF1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181976"/>
              <a:ext cx="542334" cy="613892"/>
            </a:xfrm>
            <a:prstGeom prst="rect">
              <a:avLst/>
            </a:prstGeom>
          </p:spPr>
        </p:pic>
        <p:pic>
          <p:nvPicPr>
            <p:cNvPr id="44" name="Picture 43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B9ED075-B649-C4DB-55DC-D5AFFCC65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181976"/>
              <a:ext cx="546100" cy="613892"/>
            </a:xfrm>
            <a:prstGeom prst="rect">
              <a:avLst/>
            </a:prstGeom>
          </p:spPr>
        </p:pic>
        <p:pic>
          <p:nvPicPr>
            <p:cNvPr id="45" name="Picture 44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015F862B-E569-BDC9-155C-DD587DC5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181976"/>
              <a:ext cx="546100" cy="613892"/>
            </a:xfrm>
            <a:prstGeom prst="rect">
              <a:avLst/>
            </a:prstGeom>
          </p:spPr>
        </p:pic>
        <p:pic>
          <p:nvPicPr>
            <p:cNvPr id="48" name="Picture 47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C0F77615-B8D9-B74D-AB33-A37D47771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894577"/>
              <a:ext cx="546100" cy="613892"/>
            </a:xfrm>
            <a:prstGeom prst="rect">
              <a:avLst/>
            </a:prstGeom>
          </p:spPr>
        </p:pic>
        <p:pic>
          <p:nvPicPr>
            <p:cNvPr id="49" name="Picture 48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72A5F0C6-8673-FA0A-5B0F-63A51D11F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894577"/>
              <a:ext cx="546100" cy="613892"/>
            </a:xfrm>
            <a:prstGeom prst="rect">
              <a:avLst/>
            </a:prstGeom>
          </p:spPr>
        </p:pic>
        <p:pic>
          <p:nvPicPr>
            <p:cNvPr id="50" name="Picture 49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04247CD1-0041-E7D3-F33E-528C90D6C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894577"/>
              <a:ext cx="542334" cy="613892"/>
            </a:xfrm>
            <a:prstGeom prst="rect">
              <a:avLst/>
            </a:prstGeom>
          </p:spPr>
        </p:pic>
        <p:pic>
          <p:nvPicPr>
            <p:cNvPr id="51" name="Picture 50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C101FDA0-777E-DF4B-13FE-390E8E1A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894577"/>
              <a:ext cx="546100" cy="613892"/>
            </a:xfrm>
            <a:prstGeom prst="rect">
              <a:avLst/>
            </a:prstGeom>
          </p:spPr>
        </p:pic>
        <p:pic>
          <p:nvPicPr>
            <p:cNvPr id="52" name="Picture 51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CA04D45D-86BB-2509-69CB-94F9F6E59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894577"/>
              <a:ext cx="546100" cy="613892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22EAA0F-CE7F-1160-DDCB-A66298422C06}"/>
              </a:ext>
            </a:extLst>
          </p:cNvPr>
          <p:cNvSpPr txBox="1"/>
          <p:nvPr/>
        </p:nvSpPr>
        <p:spPr>
          <a:xfrm>
            <a:off x="4151062" y="1060520"/>
            <a:ext cx="2777971" cy="540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solidFill>
                  <a:srgbClr val="103356"/>
                </a:solidFill>
              </a:rPr>
              <a:t>Entra ID</a:t>
            </a:r>
          </a:p>
          <a:p>
            <a:pPr>
              <a:lnSpc>
                <a:spcPct val="80000"/>
              </a:lnSpc>
            </a:pPr>
            <a:r>
              <a:rPr lang="en-US" sz="1600" b="1" i="1" dirty="0">
                <a:solidFill>
                  <a:srgbClr val="103356"/>
                </a:solidFill>
                <a:latin typeface="Corbel Light" panose="020B0303020204020204" pitchFamily="34" charset="0"/>
              </a:rPr>
              <a:t>Identity and access management</a:t>
            </a:r>
            <a:endParaRPr lang="nl-NL" sz="1600" b="1" i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9AF896D-C3EB-CD22-7EF9-FC770DE58E2E}"/>
              </a:ext>
            </a:extLst>
          </p:cNvPr>
          <p:cNvSpPr/>
          <p:nvPr/>
        </p:nvSpPr>
        <p:spPr>
          <a:xfrm>
            <a:off x="2932084" y="1252799"/>
            <a:ext cx="1258037" cy="586158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961123"/>
              <a:gd name="connsiteY0" fmla="*/ 6715 h 1627411"/>
              <a:gd name="connsiteX1" fmla="*/ 939624 w 961123"/>
              <a:gd name="connsiteY1" fmla="*/ 1627411 h 1627411"/>
              <a:gd name="connsiteX0" fmla="*/ 0 w 939624"/>
              <a:gd name="connsiteY0" fmla="*/ 5072 h 1625768"/>
              <a:gd name="connsiteX1" fmla="*/ 939624 w 939624"/>
              <a:gd name="connsiteY1" fmla="*/ 1625768 h 1625768"/>
              <a:gd name="connsiteX0" fmla="*/ 0 w 939624"/>
              <a:gd name="connsiteY0" fmla="*/ 5521 h 1487480"/>
              <a:gd name="connsiteX1" fmla="*/ 939624 w 939624"/>
              <a:gd name="connsiteY1" fmla="*/ 1487480 h 1487480"/>
              <a:gd name="connsiteX0" fmla="*/ 0 w 530468"/>
              <a:gd name="connsiteY0" fmla="*/ 5124 h 1607970"/>
              <a:gd name="connsiteX1" fmla="*/ 530468 w 530468"/>
              <a:gd name="connsiteY1" fmla="*/ 1607970 h 1607970"/>
              <a:gd name="connsiteX0" fmla="*/ 183855 w 714323"/>
              <a:gd name="connsiteY0" fmla="*/ 0 h 1602846"/>
              <a:gd name="connsiteX1" fmla="*/ 714323 w 714323"/>
              <a:gd name="connsiteY1" fmla="*/ 1602846 h 1602846"/>
              <a:gd name="connsiteX0" fmla="*/ 1296980 w 1296980"/>
              <a:gd name="connsiteY0" fmla="*/ 0 h 669848"/>
              <a:gd name="connsiteX1" fmla="*/ 97837 w 1296980"/>
              <a:gd name="connsiteY1" fmla="*/ 669848 h 669848"/>
              <a:gd name="connsiteX0" fmla="*/ 1199143 w 1199143"/>
              <a:gd name="connsiteY0" fmla="*/ 0 h 669848"/>
              <a:gd name="connsiteX1" fmla="*/ 0 w 1199143"/>
              <a:gd name="connsiteY1" fmla="*/ 669848 h 669848"/>
              <a:gd name="connsiteX0" fmla="*/ 1258037 w 1258037"/>
              <a:gd name="connsiteY0" fmla="*/ 0 h 586158"/>
              <a:gd name="connsiteX1" fmla="*/ 0 w 1258037"/>
              <a:gd name="connsiteY1" fmla="*/ 586158 h 58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8037" h="586158">
                <a:moveTo>
                  <a:pt x="1258037" y="0"/>
                </a:moveTo>
                <a:cubicBezTo>
                  <a:pt x="774205" y="1283"/>
                  <a:pt x="192999" y="342674"/>
                  <a:pt x="0" y="586158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Arrow: Bent 57">
            <a:extLst>
              <a:ext uri="{FF2B5EF4-FFF2-40B4-BE49-F238E27FC236}">
                <a16:creationId xmlns:a16="http://schemas.microsoft.com/office/drawing/2014/main" id="{1574E68F-FE2A-9272-124C-E87F9C57E711}"/>
              </a:ext>
            </a:extLst>
          </p:cNvPr>
          <p:cNvSpPr/>
          <p:nvPr/>
        </p:nvSpPr>
        <p:spPr>
          <a:xfrm flipV="1">
            <a:off x="4686592" y="2133959"/>
            <a:ext cx="1908172" cy="1886575"/>
          </a:xfrm>
          <a:prstGeom prst="bentArrow">
            <a:avLst>
              <a:gd name="adj1" fmla="val 10083"/>
              <a:gd name="adj2" fmla="val 10940"/>
              <a:gd name="adj3" fmla="val 17823"/>
              <a:gd name="adj4" fmla="val 43750"/>
            </a:avLst>
          </a:prstGeom>
          <a:solidFill>
            <a:srgbClr val="1033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1CD543E-8813-B857-47F7-18A6F4DDDE88}"/>
              </a:ext>
            </a:extLst>
          </p:cNvPr>
          <p:cNvSpPr txBox="1"/>
          <p:nvPr/>
        </p:nvSpPr>
        <p:spPr>
          <a:xfrm>
            <a:off x="5170706" y="2557195"/>
            <a:ext cx="738681" cy="1202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sz="8800" b="1" dirty="0">
                <a:solidFill>
                  <a:srgbClr val="103356"/>
                </a:solidFill>
              </a:rPr>
              <a:t>?</a:t>
            </a:r>
            <a:endParaRPr lang="nl-NL" sz="8800" b="1" dirty="0">
              <a:solidFill>
                <a:srgbClr val="103356"/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65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ecurity complex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9A3FA58E-CD24-39F2-D269-323C8464A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stem complex" descr="A screenshot of a computer&#10;&#10;Description automatically generated">
            <a:extLst>
              <a:ext uri="{FF2B5EF4-FFF2-40B4-BE49-F238E27FC236}">
                <a16:creationId xmlns:a16="http://schemas.microsoft.com/office/drawing/2014/main" id="{A77F0F30-1396-9A07-BE45-B33957B94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Threats arrows complex" descr="Red arrows pointing to the center of a black background&#10;&#10;Description automatically generated">
            <a:extLst>
              <a:ext uri="{FF2B5EF4-FFF2-40B4-BE49-F238E27FC236}">
                <a16:creationId xmlns:a16="http://schemas.microsoft.com/office/drawing/2014/main" id="{3F800A61-22F3-D6B5-8CF7-4E42B90A6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B27157-345E-99F6-DE87-13DF1DDE35DC}"/>
              </a:ext>
            </a:extLst>
          </p:cNvPr>
          <p:cNvSpPr txBox="1"/>
          <p:nvPr/>
        </p:nvSpPr>
        <p:spPr>
          <a:xfrm>
            <a:off x="3054928" y="1563399"/>
            <a:ext cx="1297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Ransomware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B90A40-68EA-A2C9-6E2D-13C409C5CAD7}"/>
              </a:ext>
            </a:extLst>
          </p:cNvPr>
          <p:cNvSpPr txBox="1"/>
          <p:nvPr/>
        </p:nvSpPr>
        <p:spPr>
          <a:xfrm>
            <a:off x="1748481" y="2821828"/>
            <a:ext cx="2603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Business e-mail compromise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68556A-A827-745A-5BF1-A1E272D1FA6F}"/>
              </a:ext>
            </a:extLst>
          </p:cNvPr>
          <p:cNvSpPr txBox="1"/>
          <p:nvPr/>
        </p:nvSpPr>
        <p:spPr>
          <a:xfrm>
            <a:off x="3282554" y="4080257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Espionage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A8E7BF-16FA-B876-899B-B0814986C2D0}"/>
              </a:ext>
            </a:extLst>
          </p:cNvPr>
          <p:cNvSpPr txBox="1"/>
          <p:nvPr/>
        </p:nvSpPr>
        <p:spPr>
          <a:xfrm>
            <a:off x="1735656" y="2381833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103356"/>
                </a:solidFill>
              </a:rPr>
              <a:t>Attacks targeting clouds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C9648D-C381-ECDE-25B1-98C40A17F6D1}"/>
              </a:ext>
            </a:extLst>
          </p:cNvPr>
          <p:cNvSpPr txBox="1"/>
          <p:nvPr/>
        </p:nvSpPr>
        <p:spPr>
          <a:xfrm>
            <a:off x="1281557" y="3640262"/>
            <a:ext cx="307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103356"/>
                </a:solidFill>
              </a:rPr>
              <a:t>Attacks on perimeter devices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3A1B35-5994-52E1-B1D2-8F8FB5F79D43}"/>
              </a:ext>
            </a:extLst>
          </p:cNvPr>
          <p:cNvSpPr txBox="1"/>
          <p:nvPr/>
        </p:nvSpPr>
        <p:spPr>
          <a:xfrm>
            <a:off x="3291402" y="4898691"/>
            <a:ext cx="106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103356"/>
                </a:solidFill>
              </a:rPr>
              <a:t>OT &amp; IoT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311A54-25A5-A694-11DB-26668407EDF5}"/>
              </a:ext>
            </a:extLst>
          </p:cNvPr>
          <p:cNvSpPr txBox="1"/>
          <p:nvPr/>
        </p:nvSpPr>
        <p:spPr>
          <a:xfrm>
            <a:off x="2333577" y="112340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103356"/>
                </a:solidFill>
              </a:rPr>
              <a:t>Social engineering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DB942F-709E-712F-2DFF-D3DE8D3D04AC}"/>
              </a:ext>
            </a:extLst>
          </p:cNvPr>
          <p:cNvSpPr txBox="1"/>
          <p:nvPr/>
        </p:nvSpPr>
        <p:spPr>
          <a:xfrm>
            <a:off x="3280951" y="1972616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Data leaks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44D761-F4B8-2973-123A-5C42D4BDA0B7}"/>
              </a:ext>
            </a:extLst>
          </p:cNvPr>
          <p:cNvSpPr txBox="1"/>
          <p:nvPr/>
        </p:nvSpPr>
        <p:spPr>
          <a:xfrm>
            <a:off x="2772800" y="3231045"/>
            <a:ext cx="157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Denial of service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CD9FDA-65FE-8CDF-223C-40F36957330B}"/>
              </a:ext>
            </a:extLst>
          </p:cNvPr>
          <p:cNvSpPr txBox="1"/>
          <p:nvPr/>
        </p:nvSpPr>
        <p:spPr>
          <a:xfrm>
            <a:off x="3349881" y="4489474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03356">
                    <a:alpha val="25000"/>
                  </a:srgbClr>
                </a:solidFill>
              </a:rPr>
              <a:t>Sabotage</a:t>
            </a:r>
          </a:p>
        </p:txBody>
      </p:sp>
    </p:spTree>
    <p:extLst>
      <p:ext uri="{BB962C8B-B14F-4D97-AF65-F5344CB8AC3E}">
        <p14:creationId xmlns:p14="http://schemas.microsoft.com/office/powerpoint/2010/main" val="8807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A1716F26-DCFE-1AED-554F-89B994A003A9}"/>
              </a:ext>
            </a:extLst>
          </p:cNvPr>
          <p:cNvGrpSpPr/>
          <p:nvPr/>
        </p:nvGrpSpPr>
        <p:grpSpPr>
          <a:xfrm>
            <a:off x="4627054" y="2826372"/>
            <a:ext cx="3270402" cy="2751695"/>
            <a:chOff x="7160854" y="1756774"/>
            <a:chExt cx="3270402" cy="2751695"/>
          </a:xfrm>
        </p:grpSpPr>
        <p:pic>
          <p:nvPicPr>
            <p:cNvPr id="3" name="Picture 2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4F5D3719-B407-FE1E-18D5-4CF9B6C5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1756774"/>
              <a:ext cx="546100" cy="613892"/>
            </a:xfrm>
            <a:prstGeom prst="rect">
              <a:avLst/>
            </a:prstGeom>
          </p:spPr>
        </p:pic>
        <p:pic>
          <p:nvPicPr>
            <p:cNvPr id="5" name="Picture 4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3301190B-9D8A-78B0-9885-84596392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1756774"/>
              <a:ext cx="546100" cy="613892"/>
            </a:xfrm>
            <a:prstGeom prst="rect">
              <a:avLst/>
            </a:prstGeom>
          </p:spPr>
        </p:pic>
        <p:pic>
          <p:nvPicPr>
            <p:cNvPr id="24" name="Picture 23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F38F601D-88DA-C550-EBF5-68B4676F3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1756774"/>
              <a:ext cx="542334" cy="613892"/>
            </a:xfrm>
            <a:prstGeom prst="rect">
              <a:avLst/>
            </a:prstGeom>
          </p:spPr>
        </p:pic>
        <p:pic>
          <p:nvPicPr>
            <p:cNvPr id="28" name="Picture 27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B905228A-8658-232A-943C-1B9F4A12A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1756774"/>
              <a:ext cx="546100" cy="613892"/>
            </a:xfrm>
            <a:prstGeom prst="rect">
              <a:avLst/>
            </a:prstGeom>
          </p:spPr>
        </p:pic>
        <p:pic>
          <p:nvPicPr>
            <p:cNvPr id="29" name="Picture 28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454F919D-1EF7-386E-4DF1-4DE6A14C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1756774"/>
              <a:ext cx="546100" cy="613892"/>
            </a:xfrm>
            <a:prstGeom prst="rect">
              <a:avLst/>
            </a:prstGeom>
          </p:spPr>
        </p:pic>
        <p:pic>
          <p:nvPicPr>
            <p:cNvPr id="30" name="Picture 29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1B9C13FB-CADC-C87A-1025-50672E64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2469375"/>
              <a:ext cx="546100" cy="613892"/>
            </a:xfrm>
            <a:prstGeom prst="rect">
              <a:avLst/>
            </a:prstGeom>
          </p:spPr>
        </p:pic>
        <p:pic>
          <p:nvPicPr>
            <p:cNvPr id="31" name="Picture 30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A82C0B67-41E5-0AA4-417B-9A2E0B2B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2469375"/>
              <a:ext cx="546100" cy="613892"/>
            </a:xfrm>
            <a:prstGeom prst="rect">
              <a:avLst/>
            </a:prstGeom>
          </p:spPr>
        </p:pic>
        <p:pic>
          <p:nvPicPr>
            <p:cNvPr id="32" name="Picture 3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3B44EB57-9AA8-0E5F-C2B3-93E3000C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2469375"/>
              <a:ext cx="542334" cy="613892"/>
            </a:xfrm>
            <a:prstGeom prst="rect">
              <a:avLst/>
            </a:prstGeom>
          </p:spPr>
        </p:pic>
        <p:pic>
          <p:nvPicPr>
            <p:cNvPr id="33" name="Picture 32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0C27420-890D-A2B7-7412-C06780E4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2469375"/>
              <a:ext cx="546100" cy="613892"/>
            </a:xfrm>
            <a:prstGeom prst="rect">
              <a:avLst/>
            </a:prstGeom>
          </p:spPr>
        </p:pic>
        <p:pic>
          <p:nvPicPr>
            <p:cNvPr id="34" name="Picture 33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A55423E2-1771-5FF7-D3D9-B8C72931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2469375"/>
              <a:ext cx="546100" cy="613892"/>
            </a:xfrm>
            <a:prstGeom prst="rect">
              <a:avLst/>
            </a:prstGeom>
          </p:spPr>
        </p:pic>
        <p:pic>
          <p:nvPicPr>
            <p:cNvPr id="35" name="Picture 34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9A1F3031-83A5-993E-B2A3-33DA2E985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181976"/>
              <a:ext cx="546100" cy="613892"/>
            </a:xfrm>
            <a:prstGeom prst="rect">
              <a:avLst/>
            </a:prstGeom>
          </p:spPr>
        </p:pic>
        <p:pic>
          <p:nvPicPr>
            <p:cNvPr id="36" name="Picture 35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8254E4F4-B37F-A062-903F-0EF515E2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181976"/>
              <a:ext cx="546100" cy="613892"/>
            </a:xfrm>
            <a:prstGeom prst="rect">
              <a:avLst/>
            </a:prstGeom>
          </p:spPr>
        </p:pic>
        <p:pic>
          <p:nvPicPr>
            <p:cNvPr id="42" name="Picture 4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56E0DE1A-5954-D763-009D-2267BFF1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181976"/>
              <a:ext cx="542334" cy="613892"/>
            </a:xfrm>
            <a:prstGeom prst="rect">
              <a:avLst/>
            </a:prstGeom>
          </p:spPr>
        </p:pic>
        <p:pic>
          <p:nvPicPr>
            <p:cNvPr id="44" name="Picture 43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B9ED075-B649-C4DB-55DC-D5AFFCC65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181976"/>
              <a:ext cx="546100" cy="613892"/>
            </a:xfrm>
            <a:prstGeom prst="rect">
              <a:avLst/>
            </a:prstGeom>
          </p:spPr>
        </p:pic>
        <p:pic>
          <p:nvPicPr>
            <p:cNvPr id="45" name="Picture 44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015F862B-E569-BDC9-155C-DD587DC5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181976"/>
              <a:ext cx="546100" cy="613892"/>
            </a:xfrm>
            <a:prstGeom prst="rect">
              <a:avLst/>
            </a:prstGeom>
          </p:spPr>
        </p:pic>
        <p:pic>
          <p:nvPicPr>
            <p:cNvPr id="48" name="Picture 47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C0F77615-B8D9-B74D-AB33-A37D47771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894577"/>
              <a:ext cx="546100" cy="613892"/>
            </a:xfrm>
            <a:prstGeom prst="rect">
              <a:avLst/>
            </a:prstGeom>
          </p:spPr>
        </p:pic>
        <p:pic>
          <p:nvPicPr>
            <p:cNvPr id="49" name="Picture 48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72A5F0C6-8673-FA0A-5B0F-63A51D11F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894577"/>
              <a:ext cx="546100" cy="613892"/>
            </a:xfrm>
            <a:prstGeom prst="rect">
              <a:avLst/>
            </a:prstGeom>
          </p:spPr>
        </p:pic>
        <p:pic>
          <p:nvPicPr>
            <p:cNvPr id="50" name="Picture 49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04247CD1-0041-E7D3-F33E-528C90D6C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894577"/>
              <a:ext cx="542334" cy="613892"/>
            </a:xfrm>
            <a:prstGeom prst="rect">
              <a:avLst/>
            </a:prstGeom>
          </p:spPr>
        </p:pic>
        <p:pic>
          <p:nvPicPr>
            <p:cNvPr id="51" name="Picture 50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C101FDA0-777E-DF4B-13FE-390E8E1A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894577"/>
              <a:ext cx="546100" cy="613892"/>
            </a:xfrm>
            <a:prstGeom prst="rect">
              <a:avLst/>
            </a:prstGeom>
          </p:spPr>
        </p:pic>
        <p:pic>
          <p:nvPicPr>
            <p:cNvPr id="52" name="Picture 51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CA04D45D-86BB-2509-69CB-94F9F6E59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894577"/>
              <a:ext cx="546100" cy="613892"/>
            </a:xfrm>
            <a:prstGeom prst="rect">
              <a:avLst/>
            </a:prstGeom>
          </p:spPr>
        </p:pic>
      </p:grpSp>
      <p:sp>
        <p:nvSpPr>
          <p:cNvPr id="2" name="!!More certainty">
            <a:extLst>
              <a:ext uri="{FF2B5EF4-FFF2-40B4-BE49-F238E27FC236}">
                <a16:creationId xmlns:a16="http://schemas.microsoft.com/office/drawing/2014/main" id="{59FCAD44-A81B-1EF3-E2C6-126898F626E0}"/>
              </a:ext>
            </a:extLst>
          </p:cNvPr>
          <p:cNvSpPr/>
          <p:nvPr/>
        </p:nvSpPr>
        <p:spPr>
          <a:xfrm rot="16200000">
            <a:off x="3045818" y="4011230"/>
            <a:ext cx="2409951" cy="480687"/>
          </a:xfrm>
          <a:prstGeom prst="rightArrow">
            <a:avLst>
              <a:gd name="adj1" fmla="val 50000"/>
              <a:gd name="adj2" fmla="val 961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864" rtlCol="0" anchor="ctr"/>
          <a:lstStyle/>
          <a:p>
            <a:pPr algn="ctr"/>
            <a:r>
              <a:rPr lang="en-US" sz="1400" dirty="0"/>
              <a:t>More certainty</a:t>
            </a:r>
            <a:endParaRPr lang="nl-NL" sz="14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1D21495-1155-12F5-5ABA-69650BFE3436}"/>
              </a:ext>
            </a:extLst>
          </p:cNvPr>
          <p:cNvSpPr/>
          <p:nvPr/>
        </p:nvSpPr>
        <p:spPr>
          <a:xfrm>
            <a:off x="4940444" y="2246976"/>
            <a:ext cx="2685845" cy="480687"/>
          </a:xfrm>
          <a:prstGeom prst="rightArrow">
            <a:avLst>
              <a:gd name="adj1" fmla="val 50000"/>
              <a:gd name="adj2" fmla="val 961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864" rtlCol="0" anchor="ctr"/>
          <a:lstStyle/>
          <a:p>
            <a:pPr algn="ctr"/>
            <a:r>
              <a:rPr lang="en-US" sz="1400" dirty="0"/>
              <a:t>More security</a:t>
            </a:r>
            <a:endParaRPr lang="nl-NL" sz="14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BFD458C-FF61-93F8-C63C-E3B15CB11A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6363" y="1388131"/>
            <a:ext cx="3497832" cy="4783137"/>
          </a:xfrm>
        </p:spPr>
        <p:txBody>
          <a:bodyPr/>
          <a:lstStyle/>
          <a:p>
            <a:r>
              <a:rPr lang="en-US" dirty="0"/>
              <a:t>More certainty</a:t>
            </a:r>
          </a:p>
          <a:p>
            <a:pPr lvl="2"/>
            <a:r>
              <a:rPr lang="en-US" dirty="0"/>
              <a:t>Starting points</a:t>
            </a:r>
          </a:p>
          <a:p>
            <a:pPr lvl="3">
              <a:lnSpc>
                <a:spcPct val="70000"/>
              </a:lnSpc>
              <a:spcBef>
                <a:spcPts val="500"/>
              </a:spcBef>
            </a:pPr>
            <a:r>
              <a:rPr lang="en-US" dirty="0"/>
              <a:t>Best practices</a:t>
            </a:r>
          </a:p>
          <a:p>
            <a:pPr lvl="3">
              <a:lnSpc>
                <a:spcPct val="70000"/>
              </a:lnSpc>
              <a:spcBef>
                <a:spcPts val="500"/>
              </a:spcBef>
            </a:pPr>
            <a:r>
              <a:rPr lang="en-US" dirty="0"/>
              <a:t>Hardened baseline configurations</a:t>
            </a:r>
          </a:p>
          <a:p>
            <a:pPr lvl="2"/>
            <a:r>
              <a:rPr lang="en-US" dirty="0"/>
              <a:t>Tools</a:t>
            </a:r>
          </a:p>
          <a:p>
            <a:pPr lvl="3">
              <a:lnSpc>
                <a:spcPct val="70000"/>
              </a:lnSpc>
              <a:spcBef>
                <a:spcPts val="500"/>
              </a:spcBef>
            </a:pPr>
            <a:r>
              <a:rPr lang="en-US" dirty="0"/>
              <a:t>Microsoft Secure Score</a:t>
            </a:r>
          </a:p>
          <a:p>
            <a:pPr lvl="3">
              <a:lnSpc>
                <a:spcPct val="70000"/>
              </a:lnSpc>
              <a:spcBef>
                <a:spcPts val="500"/>
              </a:spcBef>
            </a:pPr>
            <a:r>
              <a:rPr lang="en-US" dirty="0"/>
              <a:t>Cloud security posture management (CSPM)</a:t>
            </a:r>
          </a:p>
          <a:p>
            <a:pPr lvl="3">
              <a:lnSpc>
                <a:spcPct val="70000"/>
              </a:lnSpc>
              <a:spcBef>
                <a:spcPts val="500"/>
              </a:spcBef>
            </a:pPr>
            <a:r>
              <a:rPr lang="en-US" dirty="0"/>
              <a:t>Breach and attack simulation (BAS)</a:t>
            </a:r>
          </a:p>
          <a:p>
            <a:pPr lvl="2"/>
            <a:r>
              <a:rPr lang="en-US" dirty="0"/>
              <a:t>Experts</a:t>
            </a:r>
          </a:p>
          <a:p>
            <a:pPr lvl="3">
              <a:lnSpc>
                <a:spcPct val="70000"/>
              </a:lnSpc>
              <a:spcBef>
                <a:spcPts val="500"/>
              </a:spcBef>
            </a:pPr>
            <a:r>
              <a:rPr lang="en-US" dirty="0"/>
              <a:t>Penetration testing</a:t>
            </a:r>
          </a:p>
          <a:p>
            <a:pPr lvl="3">
              <a:lnSpc>
                <a:spcPct val="70000"/>
              </a:lnSpc>
              <a:spcBef>
                <a:spcPts val="500"/>
              </a:spcBef>
            </a:pPr>
            <a:r>
              <a:rPr lang="en-US" dirty="0"/>
              <a:t>Purple teaming</a:t>
            </a:r>
          </a:p>
          <a:p>
            <a:pPr lvl="3">
              <a:lnSpc>
                <a:spcPct val="70000"/>
              </a:lnSpc>
              <a:spcBef>
                <a:spcPts val="500"/>
              </a:spcBef>
            </a:pPr>
            <a:r>
              <a:rPr lang="en-US" dirty="0"/>
              <a:t>Red teaming</a:t>
            </a:r>
          </a:p>
          <a:p>
            <a:endParaRPr lang="nl-NL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5414950-A9D2-971D-1159-F5EF363B77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90028" y="1388131"/>
            <a:ext cx="3495776" cy="4783137"/>
          </a:xfrm>
        </p:spPr>
        <p:txBody>
          <a:bodyPr/>
          <a:lstStyle/>
          <a:p>
            <a:r>
              <a:rPr lang="en-US" dirty="0"/>
              <a:t>More security</a:t>
            </a:r>
          </a:p>
          <a:p>
            <a:pPr lvl="2"/>
            <a:r>
              <a:rPr lang="en-US" dirty="0"/>
              <a:t>Prevention</a:t>
            </a:r>
          </a:p>
          <a:p>
            <a:pPr lvl="3">
              <a:lnSpc>
                <a:spcPct val="70000"/>
              </a:lnSpc>
              <a:spcBef>
                <a:spcPts val="500"/>
              </a:spcBef>
            </a:pPr>
            <a:r>
              <a:rPr lang="en-US" dirty="0"/>
              <a:t>Best practices</a:t>
            </a:r>
          </a:p>
          <a:p>
            <a:pPr lvl="3">
              <a:lnSpc>
                <a:spcPct val="70000"/>
              </a:lnSpc>
              <a:spcBef>
                <a:spcPts val="500"/>
              </a:spcBef>
            </a:pPr>
            <a:r>
              <a:rPr lang="en-US" dirty="0"/>
              <a:t>Hardened baseline configurations</a:t>
            </a:r>
          </a:p>
          <a:p>
            <a:pPr lvl="2"/>
            <a:r>
              <a:rPr lang="en-US" dirty="0"/>
              <a:t>Detection</a:t>
            </a:r>
          </a:p>
          <a:p>
            <a:pPr lvl="3"/>
            <a:r>
              <a:rPr lang="en-US" dirty="0"/>
              <a:t>Scope of visibility</a:t>
            </a:r>
          </a:p>
          <a:p>
            <a:pPr lvl="3"/>
            <a:r>
              <a:rPr lang="en-US" dirty="0"/>
              <a:t>Scope of threats</a:t>
            </a:r>
            <a:br>
              <a:rPr lang="en-US" dirty="0"/>
            </a:br>
            <a:r>
              <a:rPr lang="en-US" dirty="0"/>
              <a:t>that are detectable</a:t>
            </a:r>
          </a:p>
          <a:p>
            <a:pPr lvl="2"/>
            <a:r>
              <a:rPr lang="en-US" dirty="0"/>
              <a:t>Response</a:t>
            </a:r>
          </a:p>
          <a:p>
            <a:pPr lvl="3"/>
            <a:r>
              <a:rPr lang="en-US" dirty="0"/>
              <a:t>First responders</a:t>
            </a:r>
          </a:p>
          <a:p>
            <a:pPr lvl="3"/>
            <a:r>
              <a:rPr lang="en-US" dirty="0"/>
              <a:t>Containment procedures</a:t>
            </a:r>
          </a:p>
          <a:p>
            <a:pPr lvl="3"/>
            <a:r>
              <a:rPr lang="en-US" dirty="0"/>
              <a:t>Backup and restore capabilities</a:t>
            </a:r>
          </a:p>
          <a:p>
            <a:pPr lvl="3"/>
            <a:endParaRPr lang="en-US" dirty="0"/>
          </a:p>
        </p:txBody>
      </p:sp>
      <p:sp>
        <p:nvSpPr>
          <p:cNvPr id="16" name="!!arrow2">
            <a:extLst>
              <a:ext uri="{FF2B5EF4-FFF2-40B4-BE49-F238E27FC236}">
                <a16:creationId xmlns:a16="http://schemas.microsoft.com/office/drawing/2014/main" id="{3ADB64A9-8E32-09C4-AECA-8BC10D8C1E06}"/>
              </a:ext>
            </a:extLst>
          </p:cNvPr>
          <p:cNvSpPr/>
          <p:nvPr/>
        </p:nvSpPr>
        <p:spPr>
          <a:xfrm>
            <a:off x="6279155" y="1591408"/>
            <a:ext cx="2085111" cy="594480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514612 w 981272"/>
              <a:gd name="connsiteY0" fmla="*/ 0 h 1002688"/>
              <a:gd name="connsiteX1" fmla="*/ 981272 w 981272"/>
              <a:gd name="connsiteY1" fmla="*/ 1002688 h 1002688"/>
              <a:gd name="connsiteX0" fmla="*/ 380307 w 846967"/>
              <a:gd name="connsiteY0" fmla="*/ 0 h 1002688"/>
              <a:gd name="connsiteX1" fmla="*/ 846967 w 846967"/>
              <a:gd name="connsiteY1" fmla="*/ 1002688 h 1002688"/>
              <a:gd name="connsiteX0" fmla="*/ 283698 w 750358"/>
              <a:gd name="connsiteY0" fmla="*/ 0 h 1002688"/>
              <a:gd name="connsiteX1" fmla="*/ 750358 w 750358"/>
              <a:gd name="connsiteY1" fmla="*/ 1002688 h 1002688"/>
              <a:gd name="connsiteX0" fmla="*/ 317979 w 625311"/>
              <a:gd name="connsiteY0" fmla="*/ 0 h 735988"/>
              <a:gd name="connsiteX1" fmla="*/ 625311 w 625311"/>
              <a:gd name="connsiteY1" fmla="*/ 735988 h 735988"/>
              <a:gd name="connsiteX0" fmla="*/ 212001 w 519333"/>
              <a:gd name="connsiteY0" fmla="*/ 0 h 735988"/>
              <a:gd name="connsiteX1" fmla="*/ 519333 w 519333"/>
              <a:gd name="connsiteY1" fmla="*/ 735988 h 735988"/>
              <a:gd name="connsiteX0" fmla="*/ 6352808 w 6352808"/>
              <a:gd name="connsiteY0" fmla="*/ 0 h 282031"/>
              <a:gd name="connsiteX1" fmla="*/ 12906 w 6352808"/>
              <a:gd name="connsiteY1" fmla="*/ 282031 h 282031"/>
              <a:gd name="connsiteX0" fmla="*/ 6339902 w 6339902"/>
              <a:gd name="connsiteY0" fmla="*/ 291215 h 573246"/>
              <a:gd name="connsiteX1" fmla="*/ 0 w 6339902"/>
              <a:gd name="connsiteY1" fmla="*/ 573246 h 573246"/>
              <a:gd name="connsiteX0" fmla="*/ 6275051 w 6275051"/>
              <a:gd name="connsiteY0" fmla="*/ 286885 h 575401"/>
              <a:gd name="connsiteX1" fmla="*/ 0 w 6275051"/>
              <a:gd name="connsiteY1" fmla="*/ 575401 h 575401"/>
              <a:gd name="connsiteX0" fmla="*/ 6275051 w 6275051"/>
              <a:gd name="connsiteY0" fmla="*/ 402955 h 691471"/>
              <a:gd name="connsiteX1" fmla="*/ 0 w 6275051"/>
              <a:gd name="connsiteY1" fmla="*/ 691471 h 691471"/>
              <a:gd name="connsiteX0" fmla="*/ 6275051 w 6275051"/>
              <a:gd name="connsiteY0" fmla="*/ 503172 h 791688"/>
              <a:gd name="connsiteX1" fmla="*/ 0 w 6275051"/>
              <a:gd name="connsiteY1" fmla="*/ 791688 h 791688"/>
              <a:gd name="connsiteX0" fmla="*/ 6275051 w 6275051"/>
              <a:gd name="connsiteY0" fmla="*/ 495868 h 784384"/>
              <a:gd name="connsiteX1" fmla="*/ 0 w 6275051"/>
              <a:gd name="connsiteY1" fmla="*/ 784384 h 784384"/>
              <a:gd name="connsiteX0" fmla="*/ 6275051 w 6275051"/>
              <a:gd name="connsiteY0" fmla="*/ 391909 h 680425"/>
              <a:gd name="connsiteX1" fmla="*/ 0 w 6275051"/>
              <a:gd name="connsiteY1" fmla="*/ 680425 h 680425"/>
              <a:gd name="connsiteX0" fmla="*/ 6275051 w 6275051"/>
              <a:gd name="connsiteY0" fmla="*/ 480948 h 769464"/>
              <a:gd name="connsiteX1" fmla="*/ 0 w 6275051"/>
              <a:gd name="connsiteY1" fmla="*/ 769464 h 769464"/>
              <a:gd name="connsiteX0" fmla="*/ 1628598 w 1628598"/>
              <a:gd name="connsiteY0" fmla="*/ 375806 h 988577"/>
              <a:gd name="connsiteX1" fmla="*/ 619454 w 1628598"/>
              <a:gd name="connsiteY1" fmla="*/ 988577 h 988577"/>
              <a:gd name="connsiteX0" fmla="*/ 1698516 w 1698516"/>
              <a:gd name="connsiteY0" fmla="*/ 204801 h 856796"/>
              <a:gd name="connsiteX1" fmla="*/ 689372 w 1698516"/>
              <a:gd name="connsiteY1" fmla="*/ 817572 h 856796"/>
              <a:gd name="connsiteX0" fmla="*/ 1009144 w 1009144"/>
              <a:gd name="connsiteY0" fmla="*/ 99 h 677372"/>
              <a:gd name="connsiteX1" fmla="*/ 0 w 1009144"/>
              <a:gd name="connsiteY1" fmla="*/ 612870 h 677372"/>
              <a:gd name="connsiteX0" fmla="*/ 1009144 w 1009144"/>
              <a:gd name="connsiteY0" fmla="*/ 86 h 725646"/>
              <a:gd name="connsiteX1" fmla="*/ 0 w 1009144"/>
              <a:gd name="connsiteY1" fmla="*/ 612857 h 725646"/>
              <a:gd name="connsiteX0" fmla="*/ 2143550 w 2143550"/>
              <a:gd name="connsiteY0" fmla="*/ 81 h 785907"/>
              <a:gd name="connsiteX1" fmla="*/ 0 w 2143550"/>
              <a:gd name="connsiteY1" fmla="*/ 678166 h 785907"/>
              <a:gd name="connsiteX0" fmla="*/ 2143550 w 2143550"/>
              <a:gd name="connsiteY0" fmla="*/ 1470 h 679555"/>
              <a:gd name="connsiteX1" fmla="*/ 0 w 2143550"/>
              <a:gd name="connsiteY1" fmla="*/ 679555 h 679555"/>
              <a:gd name="connsiteX0" fmla="*/ 2085111 w 2085111"/>
              <a:gd name="connsiteY0" fmla="*/ 5773 h 594480"/>
              <a:gd name="connsiteX1" fmla="*/ 0 w 2085111"/>
              <a:gd name="connsiteY1" fmla="*/ 594480 h 59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5111" h="594480">
                <a:moveTo>
                  <a:pt x="2085111" y="5773"/>
                </a:moveTo>
                <a:cubicBezTo>
                  <a:pt x="1830248" y="-5343"/>
                  <a:pt x="63416" y="-58687"/>
                  <a:pt x="0" y="594480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!!arrow1">
            <a:extLst>
              <a:ext uri="{FF2B5EF4-FFF2-40B4-BE49-F238E27FC236}">
                <a16:creationId xmlns:a16="http://schemas.microsoft.com/office/drawing/2014/main" id="{AD0BE516-6976-A5E1-8F09-8F13F6F3F15D}"/>
              </a:ext>
            </a:extLst>
          </p:cNvPr>
          <p:cNvSpPr/>
          <p:nvPr/>
        </p:nvSpPr>
        <p:spPr>
          <a:xfrm>
            <a:off x="2485980" y="1614393"/>
            <a:ext cx="1469361" cy="1619961"/>
          </a:xfrm>
          <a:custGeom>
            <a:avLst/>
            <a:gdLst>
              <a:gd name="connsiteX0" fmla="*/ 0 w 756745"/>
              <a:gd name="connsiteY0" fmla="*/ 65536 h 65536"/>
              <a:gd name="connsiteX1" fmla="*/ 756745 w 756745"/>
              <a:gd name="connsiteY1" fmla="*/ 65536 h 65536"/>
              <a:gd name="connsiteX0" fmla="*/ 0 w 586478"/>
              <a:gd name="connsiteY0" fmla="*/ 1717 h 1426920"/>
              <a:gd name="connsiteX1" fmla="*/ 586478 w 586478"/>
              <a:gd name="connsiteY1" fmla="*/ 1426920 h 1426920"/>
              <a:gd name="connsiteX0" fmla="*/ 0 w 608109"/>
              <a:gd name="connsiteY0" fmla="*/ 2412 h 1427615"/>
              <a:gd name="connsiteX1" fmla="*/ 586478 w 608109"/>
              <a:gd name="connsiteY1" fmla="*/ 1427615 h 1427615"/>
              <a:gd name="connsiteX0" fmla="*/ 0 w 748483"/>
              <a:gd name="connsiteY0" fmla="*/ 2427 h 1421324"/>
              <a:gd name="connsiteX1" fmla="*/ 731520 w 748483"/>
              <a:gd name="connsiteY1" fmla="*/ 1421324 h 1421324"/>
              <a:gd name="connsiteX0" fmla="*/ 0 w 765330"/>
              <a:gd name="connsiteY0" fmla="*/ 7955 h 1426852"/>
              <a:gd name="connsiteX1" fmla="*/ 731520 w 765330"/>
              <a:gd name="connsiteY1" fmla="*/ 1426852 h 1426852"/>
              <a:gd name="connsiteX0" fmla="*/ 0 w 1003666"/>
              <a:gd name="connsiteY0" fmla="*/ 155624 h 319585"/>
              <a:gd name="connsiteX1" fmla="*/ 983769 w 1003666"/>
              <a:gd name="connsiteY1" fmla="*/ 319585 h 319585"/>
              <a:gd name="connsiteX0" fmla="*/ 0 w 983769"/>
              <a:gd name="connsiteY0" fmla="*/ 85791 h 249752"/>
              <a:gd name="connsiteX1" fmla="*/ 983769 w 983769"/>
              <a:gd name="connsiteY1" fmla="*/ 249752 h 249752"/>
              <a:gd name="connsiteX0" fmla="*/ 0 w 983769"/>
              <a:gd name="connsiteY0" fmla="*/ 52795 h 216756"/>
              <a:gd name="connsiteX1" fmla="*/ 983769 w 983769"/>
              <a:gd name="connsiteY1" fmla="*/ 216756 h 216756"/>
              <a:gd name="connsiteX0" fmla="*/ 0 w 952238"/>
              <a:gd name="connsiteY0" fmla="*/ 54429 h 212084"/>
              <a:gd name="connsiteX1" fmla="*/ 952238 w 952238"/>
              <a:gd name="connsiteY1" fmla="*/ 212084 h 212084"/>
              <a:gd name="connsiteX0" fmla="*/ 0 w 4691819"/>
              <a:gd name="connsiteY0" fmla="*/ 16328 h 571274"/>
              <a:gd name="connsiteX1" fmla="*/ 4691819 w 4691819"/>
              <a:gd name="connsiteY1" fmla="*/ 571274 h 571274"/>
              <a:gd name="connsiteX0" fmla="*/ 0 w 4691819"/>
              <a:gd name="connsiteY0" fmla="*/ 304746 h 859692"/>
              <a:gd name="connsiteX1" fmla="*/ 4691819 w 4691819"/>
              <a:gd name="connsiteY1" fmla="*/ 859692 h 859692"/>
              <a:gd name="connsiteX0" fmla="*/ 0 w 4546776"/>
              <a:gd name="connsiteY0" fmla="*/ 226650 h 932945"/>
              <a:gd name="connsiteX1" fmla="*/ 4546776 w 4546776"/>
              <a:gd name="connsiteY1" fmla="*/ 932945 h 932945"/>
              <a:gd name="connsiteX0" fmla="*/ 0 w 4546776"/>
              <a:gd name="connsiteY0" fmla="*/ 367176 h 1073471"/>
              <a:gd name="connsiteX1" fmla="*/ 4546776 w 4546776"/>
              <a:gd name="connsiteY1" fmla="*/ 1073471 h 1073471"/>
              <a:gd name="connsiteX0" fmla="*/ 78940 w 394251"/>
              <a:gd name="connsiteY0" fmla="*/ 191042 h 1263097"/>
              <a:gd name="connsiteX1" fmla="*/ 394251 w 394251"/>
              <a:gd name="connsiteY1" fmla="*/ 1263097 h 1263097"/>
              <a:gd name="connsiteX0" fmla="*/ 594922 w 910233"/>
              <a:gd name="connsiteY0" fmla="*/ 108347 h 1180402"/>
              <a:gd name="connsiteX1" fmla="*/ 910233 w 910233"/>
              <a:gd name="connsiteY1" fmla="*/ 1180402 h 1180402"/>
              <a:gd name="connsiteX0" fmla="*/ 605017 w 895104"/>
              <a:gd name="connsiteY0" fmla="*/ 81573 h 1216690"/>
              <a:gd name="connsiteX1" fmla="*/ 895104 w 895104"/>
              <a:gd name="connsiteY1" fmla="*/ 1216690 h 1216690"/>
              <a:gd name="connsiteX0" fmla="*/ 636685 w 851097"/>
              <a:gd name="connsiteY0" fmla="*/ 0 h 3739581"/>
              <a:gd name="connsiteX1" fmla="*/ 851097 w 851097"/>
              <a:gd name="connsiteY1" fmla="*/ 3739581 h 3739581"/>
              <a:gd name="connsiteX0" fmla="*/ 532544 w 1018123"/>
              <a:gd name="connsiteY0" fmla="*/ 0 h 3758500"/>
              <a:gd name="connsiteX1" fmla="*/ 1018123 w 1018123"/>
              <a:gd name="connsiteY1" fmla="*/ 3758500 h 3758500"/>
              <a:gd name="connsiteX0" fmla="*/ 625328 w 1110907"/>
              <a:gd name="connsiteY0" fmla="*/ 0 h 3758500"/>
              <a:gd name="connsiteX1" fmla="*/ 1110907 w 1110907"/>
              <a:gd name="connsiteY1" fmla="*/ 3758500 h 3758500"/>
              <a:gd name="connsiteX0" fmla="*/ 537751 w 1262966"/>
              <a:gd name="connsiteY0" fmla="*/ 0 h 2219786"/>
              <a:gd name="connsiteX1" fmla="*/ 1262966 w 1262966"/>
              <a:gd name="connsiteY1" fmla="*/ 2219786 h 2219786"/>
              <a:gd name="connsiteX0" fmla="*/ 440357 w 1165572"/>
              <a:gd name="connsiteY0" fmla="*/ 0 h 2219786"/>
              <a:gd name="connsiteX1" fmla="*/ 1165572 w 1165572"/>
              <a:gd name="connsiteY1" fmla="*/ 2219786 h 2219786"/>
              <a:gd name="connsiteX0" fmla="*/ 514612 w 981272"/>
              <a:gd name="connsiteY0" fmla="*/ 0 h 1002688"/>
              <a:gd name="connsiteX1" fmla="*/ 981272 w 981272"/>
              <a:gd name="connsiteY1" fmla="*/ 1002688 h 1002688"/>
              <a:gd name="connsiteX0" fmla="*/ 380307 w 846967"/>
              <a:gd name="connsiteY0" fmla="*/ 0 h 1002688"/>
              <a:gd name="connsiteX1" fmla="*/ 846967 w 846967"/>
              <a:gd name="connsiteY1" fmla="*/ 1002688 h 1002688"/>
              <a:gd name="connsiteX0" fmla="*/ 283698 w 750358"/>
              <a:gd name="connsiteY0" fmla="*/ 0 h 1002688"/>
              <a:gd name="connsiteX1" fmla="*/ 750358 w 750358"/>
              <a:gd name="connsiteY1" fmla="*/ 1002688 h 1002688"/>
              <a:gd name="connsiteX0" fmla="*/ 317979 w 625311"/>
              <a:gd name="connsiteY0" fmla="*/ 0 h 735988"/>
              <a:gd name="connsiteX1" fmla="*/ 625311 w 625311"/>
              <a:gd name="connsiteY1" fmla="*/ 735988 h 735988"/>
              <a:gd name="connsiteX0" fmla="*/ 212001 w 519333"/>
              <a:gd name="connsiteY0" fmla="*/ 0 h 735988"/>
              <a:gd name="connsiteX1" fmla="*/ 519333 w 519333"/>
              <a:gd name="connsiteY1" fmla="*/ 735988 h 735988"/>
              <a:gd name="connsiteX0" fmla="*/ 6352808 w 6352808"/>
              <a:gd name="connsiteY0" fmla="*/ 0 h 282031"/>
              <a:gd name="connsiteX1" fmla="*/ 12906 w 6352808"/>
              <a:gd name="connsiteY1" fmla="*/ 282031 h 282031"/>
              <a:gd name="connsiteX0" fmla="*/ 6339902 w 6339902"/>
              <a:gd name="connsiteY0" fmla="*/ 291215 h 573246"/>
              <a:gd name="connsiteX1" fmla="*/ 0 w 6339902"/>
              <a:gd name="connsiteY1" fmla="*/ 573246 h 573246"/>
              <a:gd name="connsiteX0" fmla="*/ 6275051 w 6275051"/>
              <a:gd name="connsiteY0" fmla="*/ 286885 h 575401"/>
              <a:gd name="connsiteX1" fmla="*/ 0 w 6275051"/>
              <a:gd name="connsiteY1" fmla="*/ 575401 h 575401"/>
              <a:gd name="connsiteX0" fmla="*/ 6275051 w 6275051"/>
              <a:gd name="connsiteY0" fmla="*/ 402955 h 691471"/>
              <a:gd name="connsiteX1" fmla="*/ 0 w 6275051"/>
              <a:gd name="connsiteY1" fmla="*/ 691471 h 691471"/>
              <a:gd name="connsiteX0" fmla="*/ 6275051 w 6275051"/>
              <a:gd name="connsiteY0" fmla="*/ 503172 h 791688"/>
              <a:gd name="connsiteX1" fmla="*/ 0 w 6275051"/>
              <a:gd name="connsiteY1" fmla="*/ 791688 h 791688"/>
              <a:gd name="connsiteX0" fmla="*/ 6275051 w 6275051"/>
              <a:gd name="connsiteY0" fmla="*/ 495868 h 784384"/>
              <a:gd name="connsiteX1" fmla="*/ 0 w 6275051"/>
              <a:gd name="connsiteY1" fmla="*/ 784384 h 784384"/>
              <a:gd name="connsiteX0" fmla="*/ 6275051 w 6275051"/>
              <a:gd name="connsiteY0" fmla="*/ 391909 h 680425"/>
              <a:gd name="connsiteX1" fmla="*/ 0 w 6275051"/>
              <a:gd name="connsiteY1" fmla="*/ 680425 h 680425"/>
              <a:gd name="connsiteX0" fmla="*/ 6275051 w 6275051"/>
              <a:gd name="connsiteY0" fmla="*/ 480948 h 769464"/>
              <a:gd name="connsiteX1" fmla="*/ 0 w 6275051"/>
              <a:gd name="connsiteY1" fmla="*/ 769464 h 769464"/>
              <a:gd name="connsiteX0" fmla="*/ 1628598 w 1628598"/>
              <a:gd name="connsiteY0" fmla="*/ 375806 h 988577"/>
              <a:gd name="connsiteX1" fmla="*/ 619454 w 1628598"/>
              <a:gd name="connsiteY1" fmla="*/ 988577 h 988577"/>
              <a:gd name="connsiteX0" fmla="*/ 1698516 w 1698516"/>
              <a:gd name="connsiteY0" fmla="*/ 204801 h 856796"/>
              <a:gd name="connsiteX1" fmla="*/ 689372 w 1698516"/>
              <a:gd name="connsiteY1" fmla="*/ 817572 h 856796"/>
              <a:gd name="connsiteX0" fmla="*/ 1009144 w 1009144"/>
              <a:gd name="connsiteY0" fmla="*/ 99 h 677372"/>
              <a:gd name="connsiteX1" fmla="*/ 0 w 1009144"/>
              <a:gd name="connsiteY1" fmla="*/ 612870 h 677372"/>
              <a:gd name="connsiteX0" fmla="*/ 1009144 w 1009144"/>
              <a:gd name="connsiteY0" fmla="*/ 86 h 725646"/>
              <a:gd name="connsiteX1" fmla="*/ 0 w 1009144"/>
              <a:gd name="connsiteY1" fmla="*/ 612857 h 725646"/>
              <a:gd name="connsiteX0" fmla="*/ 2143550 w 2143550"/>
              <a:gd name="connsiteY0" fmla="*/ 81 h 785907"/>
              <a:gd name="connsiteX1" fmla="*/ 0 w 2143550"/>
              <a:gd name="connsiteY1" fmla="*/ 678166 h 785907"/>
              <a:gd name="connsiteX0" fmla="*/ 2143550 w 2143550"/>
              <a:gd name="connsiteY0" fmla="*/ 1470 h 679555"/>
              <a:gd name="connsiteX1" fmla="*/ 0 w 2143550"/>
              <a:gd name="connsiteY1" fmla="*/ 679555 h 679555"/>
              <a:gd name="connsiteX0" fmla="*/ 2085111 w 2085111"/>
              <a:gd name="connsiteY0" fmla="*/ 5773 h 594480"/>
              <a:gd name="connsiteX1" fmla="*/ 0 w 2085111"/>
              <a:gd name="connsiteY1" fmla="*/ 594480 h 594480"/>
              <a:gd name="connsiteX0" fmla="*/ 28613 w 1245508"/>
              <a:gd name="connsiteY0" fmla="*/ 8497 h 573141"/>
              <a:gd name="connsiteX1" fmla="*/ 1243592 w 1245508"/>
              <a:gd name="connsiteY1" fmla="*/ 573141 h 573141"/>
              <a:gd name="connsiteX0" fmla="*/ 0 w 1218515"/>
              <a:gd name="connsiteY0" fmla="*/ 8497 h 573141"/>
              <a:gd name="connsiteX1" fmla="*/ 1214979 w 1218515"/>
              <a:gd name="connsiteY1" fmla="*/ 573141 h 573141"/>
              <a:gd name="connsiteX0" fmla="*/ 0 w 1472088"/>
              <a:gd name="connsiteY0" fmla="*/ 95 h 1613205"/>
              <a:gd name="connsiteX1" fmla="*/ 1469361 w 1472088"/>
              <a:gd name="connsiteY1" fmla="*/ 1613205 h 1613205"/>
              <a:gd name="connsiteX0" fmla="*/ 0 w 1469361"/>
              <a:gd name="connsiteY0" fmla="*/ 80 h 1613190"/>
              <a:gd name="connsiteX1" fmla="*/ 1469361 w 1469361"/>
              <a:gd name="connsiteY1" fmla="*/ 1613190 h 1613190"/>
              <a:gd name="connsiteX0" fmla="*/ 0 w 1469361"/>
              <a:gd name="connsiteY0" fmla="*/ 6851 h 1619961"/>
              <a:gd name="connsiteX1" fmla="*/ 1469361 w 1469361"/>
              <a:gd name="connsiteY1" fmla="*/ 1619961 h 161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9361" h="1619961">
                <a:moveTo>
                  <a:pt x="0" y="6851"/>
                </a:moveTo>
                <a:cubicBezTo>
                  <a:pt x="1106425" y="-103955"/>
                  <a:pt x="639002" y="1159299"/>
                  <a:pt x="1469361" y="1619961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9199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A1716F26-DCFE-1AED-554F-89B994A003A9}"/>
              </a:ext>
            </a:extLst>
          </p:cNvPr>
          <p:cNvGrpSpPr/>
          <p:nvPr/>
        </p:nvGrpSpPr>
        <p:grpSpPr>
          <a:xfrm>
            <a:off x="6151054" y="3207373"/>
            <a:ext cx="3270402" cy="2751695"/>
            <a:chOff x="7160854" y="1756774"/>
            <a:chExt cx="3270402" cy="2751695"/>
          </a:xfrm>
        </p:grpSpPr>
        <p:pic>
          <p:nvPicPr>
            <p:cNvPr id="3" name="Picture 2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4F5D3719-B407-FE1E-18D5-4CF9B6C5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1756774"/>
              <a:ext cx="546100" cy="613892"/>
            </a:xfrm>
            <a:prstGeom prst="rect">
              <a:avLst/>
            </a:prstGeom>
          </p:spPr>
        </p:pic>
        <p:pic>
          <p:nvPicPr>
            <p:cNvPr id="5" name="Picture 4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3301190B-9D8A-78B0-9885-84596392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1756774"/>
              <a:ext cx="546100" cy="613892"/>
            </a:xfrm>
            <a:prstGeom prst="rect">
              <a:avLst/>
            </a:prstGeom>
          </p:spPr>
        </p:pic>
        <p:pic>
          <p:nvPicPr>
            <p:cNvPr id="24" name="Picture 23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F38F601D-88DA-C550-EBF5-68B4676F3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1756774"/>
              <a:ext cx="542334" cy="613892"/>
            </a:xfrm>
            <a:prstGeom prst="rect">
              <a:avLst/>
            </a:prstGeom>
          </p:spPr>
        </p:pic>
        <p:pic>
          <p:nvPicPr>
            <p:cNvPr id="28" name="Picture 27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B905228A-8658-232A-943C-1B9F4A12A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1756774"/>
              <a:ext cx="546100" cy="613892"/>
            </a:xfrm>
            <a:prstGeom prst="rect">
              <a:avLst/>
            </a:prstGeom>
          </p:spPr>
        </p:pic>
        <p:pic>
          <p:nvPicPr>
            <p:cNvPr id="29" name="Picture 28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454F919D-1EF7-386E-4DF1-4DE6A14C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1756774"/>
              <a:ext cx="546100" cy="613892"/>
            </a:xfrm>
            <a:prstGeom prst="rect">
              <a:avLst/>
            </a:prstGeom>
          </p:spPr>
        </p:pic>
        <p:pic>
          <p:nvPicPr>
            <p:cNvPr id="30" name="Picture 29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1B9C13FB-CADC-C87A-1025-50672E64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2469375"/>
              <a:ext cx="546100" cy="613892"/>
            </a:xfrm>
            <a:prstGeom prst="rect">
              <a:avLst/>
            </a:prstGeom>
          </p:spPr>
        </p:pic>
        <p:pic>
          <p:nvPicPr>
            <p:cNvPr id="31" name="Picture 30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A82C0B67-41E5-0AA4-417B-9A2E0B2B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2469375"/>
              <a:ext cx="546100" cy="613892"/>
            </a:xfrm>
            <a:prstGeom prst="rect">
              <a:avLst/>
            </a:prstGeom>
          </p:spPr>
        </p:pic>
        <p:pic>
          <p:nvPicPr>
            <p:cNvPr id="32" name="Picture 3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3B44EB57-9AA8-0E5F-C2B3-93E3000C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2469375"/>
              <a:ext cx="542334" cy="613892"/>
            </a:xfrm>
            <a:prstGeom prst="rect">
              <a:avLst/>
            </a:prstGeom>
          </p:spPr>
        </p:pic>
        <p:pic>
          <p:nvPicPr>
            <p:cNvPr id="33" name="Picture 32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0C27420-890D-A2B7-7412-C06780E4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2469375"/>
              <a:ext cx="546100" cy="613892"/>
            </a:xfrm>
            <a:prstGeom prst="rect">
              <a:avLst/>
            </a:prstGeom>
          </p:spPr>
        </p:pic>
        <p:pic>
          <p:nvPicPr>
            <p:cNvPr id="34" name="Picture 33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A55423E2-1771-5FF7-D3D9-B8C72931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2469375"/>
              <a:ext cx="546100" cy="613892"/>
            </a:xfrm>
            <a:prstGeom prst="rect">
              <a:avLst/>
            </a:prstGeom>
          </p:spPr>
        </p:pic>
        <p:pic>
          <p:nvPicPr>
            <p:cNvPr id="35" name="Picture 34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9A1F3031-83A5-993E-B2A3-33DA2E985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181976"/>
              <a:ext cx="546100" cy="613892"/>
            </a:xfrm>
            <a:prstGeom prst="rect">
              <a:avLst/>
            </a:prstGeom>
          </p:spPr>
        </p:pic>
        <p:pic>
          <p:nvPicPr>
            <p:cNvPr id="36" name="Picture 35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8254E4F4-B37F-A062-903F-0EF515E2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181976"/>
              <a:ext cx="546100" cy="613892"/>
            </a:xfrm>
            <a:prstGeom prst="rect">
              <a:avLst/>
            </a:prstGeom>
          </p:spPr>
        </p:pic>
        <p:pic>
          <p:nvPicPr>
            <p:cNvPr id="42" name="Picture 4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56E0DE1A-5954-D763-009D-2267BFF1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181976"/>
              <a:ext cx="542334" cy="613892"/>
            </a:xfrm>
            <a:prstGeom prst="rect">
              <a:avLst/>
            </a:prstGeom>
          </p:spPr>
        </p:pic>
        <p:pic>
          <p:nvPicPr>
            <p:cNvPr id="44" name="Picture 43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B9ED075-B649-C4DB-55DC-D5AFFCC65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181976"/>
              <a:ext cx="546100" cy="613892"/>
            </a:xfrm>
            <a:prstGeom prst="rect">
              <a:avLst/>
            </a:prstGeom>
          </p:spPr>
        </p:pic>
        <p:pic>
          <p:nvPicPr>
            <p:cNvPr id="45" name="Picture 44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015F862B-E569-BDC9-155C-DD587DC5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181976"/>
              <a:ext cx="546100" cy="613892"/>
            </a:xfrm>
            <a:prstGeom prst="rect">
              <a:avLst/>
            </a:prstGeom>
          </p:spPr>
        </p:pic>
        <p:pic>
          <p:nvPicPr>
            <p:cNvPr id="48" name="Picture 47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C0F77615-B8D9-B74D-AB33-A37D47771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894577"/>
              <a:ext cx="546100" cy="613892"/>
            </a:xfrm>
            <a:prstGeom prst="rect">
              <a:avLst/>
            </a:prstGeom>
          </p:spPr>
        </p:pic>
        <p:pic>
          <p:nvPicPr>
            <p:cNvPr id="49" name="Picture 48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72A5F0C6-8673-FA0A-5B0F-63A51D11F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894577"/>
              <a:ext cx="546100" cy="613892"/>
            </a:xfrm>
            <a:prstGeom prst="rect">
              <a:avLst/>
            </a:prstGeom>
          </p:spPr>
        </p:pic>
        <p:pic>
          <p:nvPicPr>
            <p:cNvPr id="50" name="Picture 49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04247CD1-0041-E7D3-F33E-528C90D6C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894577"/>
              <a:ext cx="542334" cy="613892"/>
            </a:xfrm>
            <a:prstGeom prst="rect">
              <a:avLst/>
            </a:prstGeom>
          </p:spPr>
        </p:pic>
        <p:pic>
          <p:nvPicPr>
            <p:cNvPr id="51" name="Picture 50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C101FDA0-777E-DF4B-13FE-390E8E1A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894577"/>
              <a:ext cx="546100" cy="613892"/>
            </a:xfrm>
            <a:prstGeom prst="rect">
              <a:avLst/>
            </a:prstGeom>
          </p:spPr>
        </p:pic>
        <p:pic>
          <p:nvPicPr>
            <p:cNvPr id="52" name="Picture 51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CA04D45D-86BB-2509-69CB-94F9F6E59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894577"/>
              <a:ext cx="546100" cy="613892"/>
            </a:xfrm>
            <a:prstGeom prst="rect">
              <a:avLst/>
            </a:prstGeom>
          </p:spPr>
        </p:pic>
      </p:grpSp>
      <p:sp>
        <p:nvSpPr>
          <p:cNvPr id="55" name="!!More certainty">
            <a:extLst>
              <a:ext uri="{FF2B5EF4-FFF2-40B4-BE49-F238E27FC236}">
                <a16:creationId xmlns:a16="http://schemas.microsoft.com/office/drawing/2014/main" id="{473D2510-E424-10A9-C251-E338F8B2737E}"/>
              </a:ext>
            </a:extLst>
          </p:cNvPr>
          <p:cNvSpPr/>
          <p:nvPr/>
        </p:nvSpPr>
        <p:spPr>
          <a:xfrm rot="16200000">
            <a:off x="3733799" y="3657599"/>
            <a:ext cx="3581401" cy="838200"/>
          </a:xfrm>
          <a:prstGeom prst="rightArrow">
            <a:avLst>
              <a:gd name="adj1" fmla="val 63223"/>
              <a:gd name="adj2" fmla="val 82123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864" rtlCol="0" anchor="ctr"/>
          <a:lstStyle/>
          <a:p>
            <a:pPr algn="ctr"/>
            <a:r>
              <a:rPr lang="en-US" sz="1400" dirty="0"/>
              <a:t>More certainty</a:t>
            </a:r>
            <a:endParaRPr lang="nl-NL" sz="1400" dirty="0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A9B2C210-07E1-57E0-7AEB-A85D55BB0295}"/>
              </a:ext>
            </a:extLst>
          </p:cNvPr>
          <p:cNvSpPr/>
          <p:nvPr/>
        </p:nvSpPr>
        <p:spPr>
          <a:xfrm>
            <a:off x="6248400" y="2209800"/>
            <a:ext cx="3886200" cy="838200"/>
          </a:xfrm>
          <a:prstGeom prst="rightArrow">
            <a:avLst>
              <a:gd name="adj1" fmla="val 63223"/>
              <a:gd name="adj2" fmla="val 82123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864" rtlCol="0" anchor="ctr"/>
          <a:lstStyle/>
          <a:p>
            <a:pPr algn="ctr"/>
            <a:r>
              <a:rPr lang="en-US" sz="1400" dirty="0"/>
              <a:t>More security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023750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A1716F26-DCFE-1AED-554F-89B994A003A9}"/>
              </a:ext>
            </a:extLst>
          </p:cNvPr>
          <p:cNvGrpSpPr/>
          <p:nvPr/>
        </p:nvGrpSpPr>
        <p:grpSpPr>
          <a:xfrm>
            <a:off x="6151054" y="3207373"/>
            <a:ext cx="3270402" cy="2751695"/>
            <a:chOff x="7160854" y="1756774"/>
            <a:chExt cx="3270402" cy="2751695"/>
          </a:xfrm>
        </p:grpSpPr>
        <p:pic>
          <p:nvPicPr>
            <p:cNvPr id="3" name="Picture 2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4F5D3719-B407-FE1E-18D5-4CF9B6C5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1756774"/>
              <a:ext cx="546100" cy="613892"/>
            </a:xfrm>
            <a:prstGeom prst="rect">
              <a:avLst/>
            </a:prstGeom>
          </p:spPr>
        </p:pic>
        <p:pic>
          <p:nvPicPr>
            <p:cNvPr id="5" name="Picture 4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3301190B-9D8A-78B0-9885-84596392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1756774"/>
              <a:ext cx="546100" cy="613892"/>
            </a:xfrm>
            <a:prstGeom prst="rect">
              <a:avLst/>
            </a:prstGeom>
          </p:spPr>
        </p:pic>
        <p:pic>
          <p:nvPicPr>
            <p:cNvPr id="24" name="Picture 23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F38F601D-88DA-C550-EBF5-68B4676F3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1756774"/>
              <a:ext cx="542334" cy="613892"/>
            </a:xfrm>
            <a:prstGeom prst="rect">
              <a:avLst/>
            </a:prstGeom>
          </p:spPr>
        </p:pic>
        <p:pic>
          <p:nvPicPr>
            <p:cNvPr id="28" name="Picture 27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B905228A-8658-232A-943C-1B9F4A12A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1756774"/>
              <a:ext cx="546100" cy="613892"/>
            </a:xfrm>
            <a:prstGeom prst="rect">
              <a:avLst/>
            </a:prstGeom>
          </p:spPr>
        </p:pic>
        <p:pic>
          <p:nvPicPr>
            <p:cNvPr id="29" name="Picture 28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454F919D-1EF7-386E-4DF1-4DE6A14C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1756774"/>
              <a:ext cx="546100" cy="613892"/>
            </a:xfrm>
            <a:prstGeom prst="rect">
              <a:avLst/>
            </a:prstGeom>
          </p:spPr>
        </p:pic>
        <p:pic>
          <p:nvPicPr>
            <p:cNvPr id="30" name="Picture 29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1B9C13FB-CADC-C87A-1025-50672E64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2469375"/>
              <a:ext cx="546100" cy="613892"/>
            </a:xfrm>
            <a:prstGeom prst="rect">
              <a:avLst/>
            </a:prstGeom>
          </p:spPr>
        </p:pic>
        <p:pic>
          <p:nvPicPr>
            <p:cNvPr id="31" name="Picture 30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A82C0B67-41E5-0AA4-417B-9A2E0B2B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2469375"/>
              <a:ext cx="546100" cy="613892"/>
            </a:xfrm>
            <a:prstGeom prst="rect">
              <a:avLst/>
            </a:prstGeom>
          </p:spPr>
        </p:pic>
        <p:pic>
          <p:nvPicPr>
            <p:cNvPr id="32" name="Picture 3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3B44EB57-9AA8-0E5F-C2B3-93E3000C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2469375"/>
              <a:ext cx="542334" cy="613892"/>
            </a:xfrm>
            <a:prstGeom prst="rect">
              <a:avLst/>
            </a:prstGeom>
          </p:spPr>
        </p:pic>
        <p:pic>
          <p:nvPicPr>
            <p:cNvPr id="33" name="Picture 32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0C27420-890D-A2B7-7412-C06780E4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2469375"/>
              <a:ext cx="546100" cy="613892"/>
            </a:xfrm>
            <a:prstGeom prst="rect">
              <a:avLst/>
            </a:prstGeom>
          </p:spPr>
        </p:pic>
        <p:pic>
          <p:nvPicPr>
            <p:cNvPr id="34" name="Picture 33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A55423E2-1771-5FF7-D3D9-B8C72931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2469375"/>
              <a:ext cx="546100" cy="613892"/>
            </a:xfrm>
            <a:prstGeom prst="rect">
              <a:avLst/>
            </a:prstGeom>
          </p:spPr>
        </p:pic>
        <p:pic>
          <p:nvPicPr>
            <p:cNvPr id="35" name="Picture 34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9A1F3031-83A5-993E-B2A3-33DA2E985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181976"/>
              <a:ext cx="546100" cy="613892"/>
            </a:xfrm>
            <a:prstGeom prst="rect">
              <a:avLst/>
            </a:prstGeom>
          </p:spPr>
        </p:pic>
        <p:pic>
          <p:nvPicPr>
            <p:cNvPr id="36" name="Picture 35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8254E4F4-B37F-A062-903F-0EF515E2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181976"/>
              <a:ext cx="546100" cy="613892"/>
            </a:xfrm>
            <a:prstGeom prst="rect">
              <a:avLst/>
            </a:prstGeom>
          </p:spPr>
        </p:pic>
        <p:pic>
          <p:nvPicPr>
            <p:cNvPr id="42" name="Picture 4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56E0DE1A-5954-D763-009D-2267BFF1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181976"/>
              <a:ext cx="542334" cy="613892"/>
            </a:xfrm>
            <a:prstGeom prst="rect">
              <a:avLst/>
            </a:prstGeom>
          </p:spPr>
        </p:pic>
        <p:pic>
          <p:nvPicPr>
            <p:cNvPr id="44" name="Picture 43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B9ED075-B649-C4DB-55DC-D5AFFCC65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181976"/>
              <a:ext cx="546100" cy="613892"/>
            </a:xfrm>
            <a:prstGeom prst="rect">
              <a:avLst/>
            </a:prstGeom>
          </p:spPr>
        </p:pic>
        <p:pic>
          <p:nvPicPr>
            <p:cNvPr id="45" name="Picture 44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015F862B-E569-BDC9-155C-DD587DC5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181976"/>
              <a:ext cx="546100" cy="613892"/>
            </a:xfrm>
            <a:prstGeom prst="rect">
              <a:avLst/>
            </a:prstGeom>
          </p:spPr>
        </p:pic>
        <p:pic>
          <p:nvPicPr>
            <p:cNvPr id="48" name="Picture 47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C0F77615-B8D9-B74D-AB33-A37D47771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894577"/>
              <a:ext cx="546100" cy="613892"/>
            </a:xfrm>
            <a:prstGeom prst="rect">
              <a:avLst/>
            </a:prstGeom>
          </p:spPr>
        </p:pic>
        <p:pic>
          <p:nvPicPr>
            <p:cNvPr id="49" name="Picture 48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72A5F0C6-8673-FA0A-5B0F-63A51D11F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894577"/>
              <a:ext cx="546100" cy="613892"/>
            </a:xfrm>
            <a:prstGeom prst="rect">
              <a:avLst/>
            </a:prstGeom>
          </p:spPr>
        </p:pic>
        <p:pic>
          <p:nvPicPr>
            <p:cNvPr id="50" name="Picture 49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04247CD1-0041-E7D3-F33E-528C90D6C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894577"/>
              <a:ext cx="542334" cy="613892"/>
            </a:xfrm>
            <a:prstGeom prst="rect">
              <a:avLst/>
            </a:prstGeom>
          </p:spPr>
        </p:pic>
        <p:pic>
          <p:nvPicPr>
            <p:cNvPr id="51" name="Picture 50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C101FDA0-777E-DF4B-13FE-390E8E1A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894577"/>
              <a:ext cx="546100" cy="613892"/>
            </a:xfrm>
            <a:prstGeom prst="rect">
              <a:avLst/>
            </a:prstGeom>
          </p:spPr>
        </p:pic>
        <p:pic>
          <p:nvPicPr>
            <p:cNvPr id="52" name="Picture 51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CA04D45D-86BB-2509-69CB-94F9F6E59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894577"/>
              <a:ext cx="546100" cy="613892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E64FCE0C-24F0-0660-27CB-95B5D74F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4576254" cy="990600"/>
          </a:xfrm>
        </p:spPr>
        <p:txBody>
          <a:bodyPr/>
          <a:lstStyle/>
          <a:p>
            <a:r>
              <a:rPr lang="en-US" b="0" dirty="0">
                <a:latin typeface="Corbel Light" panose="020B0303020204020204" pitchFamily="34" charset="0"/>
              </a:rPr>
              <a:t>Example case study:</a:t>
            </a:r>
            <a:br>
              <a:rPr lang="en-US" b="0" dirty="0">
                <a:latin typeface="Corbel Light" panose="020B0303020204020204" pitchFamily="34" charset="0"/>
              </a:rPr>
            </a:br>
            <a:r>
              <a:rPr lang="en-US" dirty="0"/>
              <a:t>Entra ID</a:t>
            </a:r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D1ED9-A484-AE44-2CAE-01597B1FBF47}"/>
              </a:ext>
            </a:extLst>
          </p:cNvPr>
          <p:cNvSpPr/>
          <p:nvPr/>
        </p:nvSpPr>
        <p:spPr>
          <a:xfrm>
            <a:off x="2133600" y="5334001"/>
            <a:ext cx="3657600" cy="533400"/>
          </a:xfrm>
          <a:prstGeom prst="rect">
            <a:avLst/>
          </a:prstGeom>
          <a:gradFill>
            <a:gsLst>
              <a:gs pos="100000">
                <a:schemeClr val="accent2">
                  <a:alpha val="15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Microsoft best practices</a:t>
            </a:r>
            <a:endParaRPr lang="nl-NL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B25ED-BA98-7695-C9C7-6CDFFC46E9C7}"/>
              </a:ext>
            </a:extLst>
          </p:cNvPr>
          <p:cNvSpPr/>
          <p:nvPr/>
        </p:nvSpPr>
        <p:spPr>
          <a:xfrm>
            <a:off x="2133600" y="4724400"/>
            <a:ext cx="3657600" cy="533401"/>
          </a:xfrm>
          <a:prstGeom prst="rect">
            <a:avLst/>
          </a:prstGeom>
          <a:gradFill>
            <a:gsLst>
              <a:gs pos="100000">
                <a:schemeClr val="accent2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Microsoft Secure Score</a:t>
            </a:r>
            <a:endParaRPr lang="nl-NL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4854F0-E655-D5A8-7C8B-77CFB1E5A5FA}"/>
              </a:ext>
            </a:extLst>
          </p:cNvPr>
          <p:cNvSpPr/>
          <p:nvPr/>
        </p:nvSpPr>
        <p:spPr>
          <a:xfrm>
            <a:off x="2133600" y="4114801"/>
            <a:ext cx="3657600" cy="533400"/>
          </a:xfrm>
          <a:prstGeom prst="rect">
            <a:avLst/>
          </a:prstGeom>
          <a:gradFill>
            <a:gsLst>
              <a:gs pos="100000">
                <a:schemeClr val="accent2">
                  <a:alpha val="45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Threat modeling</a:t>
            </a:r>
            <a:endParaRPr lang="nl-NL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11316E-33E2-23D7-7E2E-E6A807DE461B}"/>
              </a:ext>
            </a:extLst>
          </p:cNvPr>
          <p:cNvSpPr/>
          <p:nvPr/>
        </p:nvSpPr>
        <p:spPr>
          <a:xfrm>
            <a:off x="2133600" y="3505200"/>
            <a:ext cx="3657600" cy="533400"/>
          </a:xfrm>
          <a:prstGeom prst="rect">
            <a:avLst/>
          </a:prstGeom>
          <a:gradFill>
            <a:gsLst>
              <a:gs pos="100000">
                <a:schemeClr val="accent2">
                  <a:alpha val="6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nl-N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Purple</a:t>
            </a: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teaming</a:t>
            </a:r>
            <a:endParaRPr lang="nl-NL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847581-FB6C-6BD4-E3B0-1C9C03BCD470}"/>
              </a:ext>
            </a:extLst>
          </p:cNvPr>
          <p:cNvSpPr/>
          <p:nvPr/>
        </p:nvSpPr>
        <p:spPr>
          <a:xfrm>
            <a:off x="5257800" y="5334001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✅</a:t>
            </a:r>
            <a:endParaRPr lang="nl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014371-8281-1DB6-F678-2D99960AEF77}"/>
              </a:ext>
            </a:extLst>
          </p:cNvPr>
          <p:cNvSpPr/>
          <p:nvPr/>
        </p:nvSpPr>
        <p:spPr>
          <a:xfrm>
            <a:off x="5257800" y="4724400"/>
            <a:ext cx="533400" cy="533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🛠️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2806D4-CF23-0617-272A-1030DD71A373}"/>
              </a:ext>
            </a:extLst>
          </p:cNvPr>
          <p:cNvSpPr/>
          <p:nvPr/>
        </p:nvSpPr>
        <p:spPr>
          <a:xfrm>
            <a:off x="5257800" y="4114801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🧑‍🎓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CD6EEC-1E5A-0164-873A-26C7E0271BCD}"/>
              </a:ext>
            </a:extLst>
          </p:cNvPr>
          <p:cNvSpPr/>
          <p:nvPr/>
        </p:nvSpPr>
        <p:spPr>
          <a:xfrm>
            <a:off x="5257800" y="3505201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🧑‍🎓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8894DC-B556-1996-202C-B47FED54128D}"/>
              </a:ext>
            </a:extLst>
          </p:cNvPr>
          <p:cNvSpPr/>
          <p:nvPr/>
        </p:nvSpPr>
        <p:spPr>
          <a:xfrm>
            <a:off x="5257800" y="2971801"/>
            <a:ext cx="533400" cy="4572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2EE9A094-FBFC-B13B-3703-A3B86BEB2E84}"/>
              </a:ext>
            </a:extLst>
          </p:cNvPr>
          <p:cNvSpPr/>
          <p:nvPr/>
        </p:nvSpPr>
        <p:spPr>
          <a:xfrm>
            <a:off x="5105400" y="2286001"/>
            <a:ext cx="838200" cy="685800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C91917-0758-DBD6-FDAC-4D157D74FBDA}"/>
              </a:ext>
            </a:extLst>
          </p:cNvPr>
          <p:cNvSpPr/>
          <p:nvPr/>
        </p:nvSpPr>
        <p:spPr>
          <a:xfrm rot="16200000">
            <a:off x="7391401" y="1371601"/>
            <a:ext cx="2438399" cy="609598"/>
          </a:xfrm>
          <a:prstGeom prst="rect">
            <a:avLst/>
          </a:prstGeom>
          <a:gradFill>
            <a:gsLst>
              <a:gs pos="34000">
                <a:schemeClr val="accent2">
                  <a:alpha val="6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Regular incident response exercises</a:t>
            </a:r>
            <a:endParaRPr lang="nl-NL" sz="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ED916A5-03EE-E9FD-8671-84E36AB1B900}"/>
              </a:ext>
            </a:extLst>
          </p:cNvPr>
          <p:cNvSpPr/>
          <p:nvPr/>
        </p:nvSpPr>
        <p:spPr>
          <a:xfrm rot="16200000">
            <a:off x="6705601" y="1371601"/>
            <a:ext cx="2438400" cy="609600"/>
          </a:xfrm>
          <a:prstGeom prst="rect">
            <a:avLst/>
          </a:prstGeom>
          <a:gradFill>
            <a:gsLst>
              <a:gs pos="34000">
                <a:schemeClr val="accent2">
                  <a:alpha val="45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nl-N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Entra</a:t>
            </a: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ID </a:t>
            </a:r>
            <a:r>
              <a:rPr lang="nl-N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Protection</a:t>
            </a:r>
            <a:endParaRPr lang="nl-NL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r>
              <a:rPr lang="nl-N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Entra</a:t>
            </a: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BC1519-D366-C3C9-BC69-A22B17A231B7}"/>
              </a:ext>
            </a:extLst>
          </p:cNvPr>
          <p:cNvSpPr/>
          <p:nvPr/>
        </p:nvSpPr>
        <p:spPr>
          <a:xfrm rot="16200000">
            <a:off x="6019801" y="1371601"/>
            <a:ext cx="2438399" cy="609598"/>
          </a:xfrm>
          <a:prstGeom prst="rect">
            <a:avLst/>
          </a:prstGeom>
          <a:gradFill>
            <a:gsLst>
              <a:gs pos="34000">
                <a:schemeClr val="accent2">
                  <a:alpha val="3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Microsoft Enterprise Access Model</a:t>
            </a:r>
            <a:endParaRPr lang="nl-NL" sz="16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76274F5-040C-E845-4B9A-639214018E88}"/>
              </a:ext>
            </a:extLst>
          </p:cNvPr>
          <p:cNvSpPr/>
          <p:nvPr/>
        </p:nvSpPr>
        <p:spPr>
          <a:xfrm rot="16200000">
            <a:off x="5334000" y="1371602"/>
            <a:ext cx="2438400" cy="609598"/>
          </a:xfrm>
          <a:prstGeom prst="rect">
            <a:avLst/>
          </a:prstGeom>
          <a:gradFill>
            <a:gsLst>
              <a:gs pos="34000">
                <a:schemeClr val="accent2">
                  <a:alpha val="15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Strong </a:t>
            </a:r>
            <a:r>
              <a:rPr lang="nl-N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authentication</a:t>
            </a:r>
            <a:endParaRPr lang="nl-NL" sz="16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29E8E8C-9CA3-4498-A953-1A735CB6FCA0}"/>
              </a:ext>
            </a:extLst>
          </p:cNvPr>
          <p:cNvSpPr/>
          <p:nvPr/>
        </p:nvSpPr>
        <p:spPr>
          <a:xfrm>
            <a:off x="6248400" y="2362201"/>
            <a:ext cx="609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🧱</a:t>
            </a:r>
            <a:endParaRPr lang="nl-NL" sz="20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663FEE5-349B-A340-3CC0-388451945E45}"/>
              </a:ext>
            </a:extLst>
          </p:cNvPr>
          <p:cNvSpPr/>
          <p:nvPr/>
        </p:nvSpPr>
        <p:spPr>
          <a:xfrm>
            <a:off x="8305800" y="2362201"/>
            <a:ext cx="609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🚨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88B3766-4BB6-4240-81DF-A601EE36542F}"/>
              </a:ext>
            </a:extLst>
          </p:cNvPr>
          <p:cNvSpPr/>
          <p:nvPr/>
        </p:nvSpPr>
        <p:spPr>
          <a:xfrm>
            <a:off x="6934200" y="2362201"/>
            <a:ext cx="609599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🧱</a:t>
            </a:r>
            <a:endParaRPr lang="nl-NL" sz="2000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B62CFD6-5E04-1D37-7CB1-ABC7C4C1614B}"/>
              </a:ext>
            </a:extLst>
          </p:cNvPr>
          <p:cNvSpPr/>
          <p:nvPr/>
        </p:nvSpPr>
        <p:spPr>
          <a:xfrm rot="5400000">
            <a:off x="9372600" y="2286001"/>
            <a:ext cx="838200" cy="685800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D7D0B4-0D81-E9EB-0D93-09D9F9D5AD71}"/>
              </a:ext>
            </a:extLst>
          </p:cNvPr>
          <p:cNvSpPr/>
          <p:nvPr/>
        </p:nvSpPr>
        <p:spPr>
          <a:xfrm rot="5400000">
            <a:off x="8953500" y="2400301"/>
            <a:ext cx="533400" cy="4572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7587BE-97AE-F69F-DF23-B080FBE9C675}"/>
              </a:ext>
            </a:extLst>
          </p:cNvPr>
          <p:cNvSpPr/>
          <p:nvPr/>
        </p:nvSpPr>
        <p:spPr>
          <a:xfrm>
            <a:off x="8991600" y="2362201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Security</a:t>
            </a:r>
            <a:endParaRPr lang="nl-NL" sz="1400" b="1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FACABA-EB31-FB86-90C2-7EFC98E41126}"/>
              </a:ext>
            </a:extLst>
          </p:cNvPr>
          <p:cNvSpPr/>
          <p:nvPr/>
        </p:nvSpPr>
        <p:spPr>
          <a:xfrm rot="16200000">
            <a:off x="4991100" y="2628901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Certainty</a:t>
            </a:r>
            <a:endParaRPr lang="nl-NL" sz="1400" b="1" dirty="0">
              <a:solidFill>
                <a:schemeClr val="tx1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E5B4F4E-5CDB-D0DF-484B-3F97AF5C6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" y="1295400"/>
            <a:ext cx="1600200" cy="16002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38521B6-5356-D157-CEDF-B9222241E49E}"/>
              </a:ext>
            </a:extLst>
          </p:cNvPr>
          <p:cNvSpPr/>
          <p:nvPr/>
        </p:nvSpPr>
        <p:spPr>
          <a:xfrm>
            <a:off x="7620000" y="2362202"/>
            <a:ext cx="609599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🔎</a:t>
            </a:r>
          </a:p>
        </p:txBody>
      </p:sp>
    </p:spTree>
    <p:extLst>
      <p:ext uri="{BB962C8B-B14F-4D97-AF65-F5344CB8AC3E}">
        <p14:creationId xmlns:p14="http://schemas.microsoft.com/office/powerpoint/2010/main" val="336396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8BC1519-D366-C3C9-BC69-A22B17A231B7}"/>
              </a:ext>
            </a:extLst>
          </p:cNvPr>
          <p:cNvSpPr/>
          <p:nvPr/>
        </p:nvSpPr>
        <p:spPr>
          <a:xfrm rot="16200000">
            <a:off x="6019801" y="1371601"/>
            <a:ext cx="2438399" cy="609598"/>
          </a:xfrm>
          <a:prstGeom prst="rect">
            <a:avLst/>
          </a:prstGeom>
          <a:gradFill>
            <a:gsLst>
              <a:gs pos="34000">
                <a:schemeClr val="accent2">
                  <a:alpha val="3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nl-NL" sz="1600" dirty="0">
                <a:solidFill>
                  <a:schemeClr val="tx1"/>
                </a:solidFill>
              </a:rPr>
              <a:t>EDR</a:t>
            </a:r>
          </a:p>
          <a:p>
            <a:pPr>
              <a:lnSpc>
                <a:spcPct val="80000"/>
              </a:lnSpc>
            </a:pPr>
            <a:r>
              <a:rPr lang="nl-NL" sz="1600" dirty="0">
                <a:solidFill>
                  <a:schemeClr val="tx1"/>
                </a:solidFill>
              </a:rPr>
              <a:t>24/7 SOC</a:t>
            </a:r>
            <a:endParaRPr lang="nl-NL" sz="16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1716F26-DCFE-1AED-554F-89B994A003A9}"/>
              </a:ext>
            </a:extLst>
          </p:cNvPr>
          <p:cNvGrpSpPr/>
          <p:nvPr/>
        </p:nvGrpSpPr>
        <p:grpSpPr>
          <a:xfrm>
            <a:off x="6151054" y="3207373"/>
            <a:ext cx="3270402" cy="2751695"/>
            <a:chOff x="7160854" y="1756774"/>
            <a:chExt cx="3270402" cy="2751695"/>
          </a:xfrm>
        </p:grpSpPr>
        <p:pic>
          <p:nvPicPr>
            <p:cNvPr id="3" name="Picture 2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4F5D3719-B407-FE1E-18D5-4CF9B6C5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1756774"/>
              <a:ext cx="546100" cy="613892"/>
            </a:xfrm>
            <a:prstGeom prst="rect">
              <a:avLst/>
            </a:prstGeom>
          </p:spPr>
        </p:pic>
        <p:pic>
          <p:nvPicPr>
            <p:cNvPr id="5" name="Picture 4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3301190B-9D8A-78B0-9885-84596392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1756774"/>
              <a:ext cx="546100" cy="613892"/>
            </a:xfrm>
            <a:prstGeom prst="rect">
              <a:avLst/>
            </a:prstGeom>
          </p:spPr>
        </p:pic>
        <p:pic>
          <p:nvPicPr>
            <p:cNvPr id="24" name="Picture 23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F38F601D-88DA-C550-EBF5-68B4676F3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1756774"/>
              <a:ext cx="542334" cy="613892"/>
            </a:xfrm>
            <a:prstGeom prst="rect">
              <a:avLst/>
            </a:prstGeom>
          </p:spPr>
        </p:pic>
        <p:pic>
          <p:nvPicPr>
            <p:cNvPr id="28" name="Picture 27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B905228A-8658-232A-943C-1B9F4A12A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1756774"/>
              <a:ext cx="546100" cy="613892"/>
            </a:xfrm>
            <a:prstGeom prst="rect">
              <a:avLst/>
            </a:prstGeom>
          </p:spPr>
        </p:pic>
        <p:pic>
          <p:nvPicPr>
            <p:cNvPr id="29" name="Picture 28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454F919D-1EF7-386E-4DF1-4DE6A14C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1756774"/>
              <a:ext cx="546100" cy="613892"/>
            </a:xfrm>
            <a:prstGeom prst="rect">
              <a:avLst/>
            </a:prstGeom>
          </p:spPr>
        </p:pic>
        <p:pic>
          <p:nvPicPr>
            <p:cNvPr id="30" name="Picture 29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1B9C13FB-CADC-C87A-1025-50672E64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2469375"/>
              <a:ext cx="546100" cy="613892"/>
            </a:xfrm>
            <a:prstGeom prst="rect">
              <a:avLst/>
            </a:prstGeom>
          </p:spPr>
        </p:pic>
        <p:pic>
          <p:nvPicPr>
            <p:cNvPr id="31" name="Picture 30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A82C0B67-41E5-0AA4-417B-9A2E0B2B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2469375"/>
              <a:ext cx="546100" cy="613892"/>
            </a:xfrm>
            <a:prstGeom prst="rect">
              <a:avLst/>
            </a:prstGeom>
          </p:spPr>
        </p:pic>
        <p:pic>
          <p:nvPicPr>
            <p:cNvPr id="32" name="Picture 3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3B44EB57-9AA8-0E5F-C2B3-93E3000C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2469375"/>
              <a:ext cx="542334" cy="613892"/>
            </a:xfrm>
            <a:prstGeom prst="rect">
              <a:avLst/>
            </a:prstGeom>
          </p:spPr>
        </p:pic>
        <p:pic>
          <p:nvPicPr>
            <p:cNvPr id="33" name="Picture 32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0C27420-890D-A2B7-7412-C06780E4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2469375"/>
              <a:ext cx="546100" cy="613892"/>
            </a:xfrm>
            <a:prstGeom prst="rect">
              <a:avLst/>
            </a:prstGeom>
          </p:spPr>
        </p:pic>
        <p:pic>
          <p:nvPicPr>
            <p:cNvPr id="34" name="Picture 33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A55423E2-1771-5FF7-D3D9-B8C72931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2469375"/>
              <a:ext cx="546100" cy="613892"/>
            </a:xfrm>
            <a:prstGeom prst="rect">
              <a:avLst/>
            </a:prstGeom>
          </p:spPr>
        </p:pic>
        <p:pic>
          <p:nvPicPr>
            <p:cNvPr id="35" name="Picture 34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9A1F3031-83A5-993E-B2A3-33DA2E985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181976"/>
              <a:ext cx="546100" cy="613892"/>
            </a:xfrm>
            <a:prstGeom prst="rect">
              <a:avLst/>
            </a:prstGeom>
          </p:spPr>
        </p:pic>
        <p:pic>
          <p:nvPicPr>
            <p:cNvPr id="36" name="Picture 35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8254E4F4-B37F-A062-903F-0EF515E2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181976"/>
              <a:ext cx="546100" cy="613892"/>
            </a:xfrm>
            <a:prstGeom prst="rect">
              <a:avLst/>
            </a:prstGeom>
          </p:spPr>
        </p:pic>
        <p:pic>
          <p:nvPicPr>
            <p:cNvPr id="42" name="Picture 4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56E0DE1A-5954-D763-009D-2267BFF1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181976"/>
              <a:ext cx="542334" cy="613892"/>
            </a:xfrm>
            <a:prstGeom prst="rect">
              <a:avLst/>
            </a:prstGeom>
          </p:spPr>
        </p:pic>
        <p:pic>
          <p:nvPicPr>
            <p:cNvPr id="44" name="Picture 43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B9ED075-B649-C4DB-55DC-D5AFFCC65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181976"/>
              <a:ext cx="546100" cy="613892"/>
            </a:xfrm>
            <a:prstGeom prst="rect">
              <a:avLst/>
            </a:prstGeom>
          </p:spPr>
        </p:pic>
        <p:pic>
          <p:nvPicPr>
            <p:cNvPr id="45" name="Picture 44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015F862B-E569-BDC9-155C-DD587DC5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181976"/>
              <a:ext cx="546100" cy="613892"/>
            </a:xfrm>
            <a:prstGeom prst="rect">
              <a:avLst/>
            </a:prstGeom>
          </p:spPr>
        </p:pic>
        <p:pic>
          <p:nvPicPr>
            <p:cNvPr id="48" name="Picture 47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C0F77615-B8D9-B74D-AB33-A37D47771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894577"/>
              <a:ext cx="546100" cy="613892"/>
            </a:xfrm>
            <a:prstGeom prst="rect">
              <a:avLst/>
            </a:prstGeom>
          </p:spPr>
        </p:pic>
        <p:pic>
          <p:nvPicPr>
            <p:cNvPr id="49" name="Picture 48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72A5F0C6-8673-FA0A-5B0F-63A51D11F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894577"/>
              <a:ext cx="546100" cy="613892"/>
            </a:xfrm>
            <a:prstGeom prst="rect">
              <a:avLst/>
            </a:prstGeom>
          </p:spPr>
        </p:pic>
        <p:pic>
          <p:nvPicPr>
            <p:cNvPr id="50" name="Picture 49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04247CD1-0041-E7D3-F33E-528C90D6C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894577"/>
              <a:ext cx="542334" cy="613892"/>
            </a:xfrm>
            <a:prstGeom prst="rect">
              <a:avLst/>
            </a:prstGeom>
          </p:spPr>
        </p:pic>
        <p:pic>
          <p:nvPicPr>
            <p:cNvPr id="51" name="Picture 50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C101FDA0-777E-DF4B-13FE-390E8E1A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894577"/>
              <a:ext cx="546100" cy="613892"/>
            </a:xfrm>
            <a:prstGeom prst="rect">
              <a:avLst/>
            </a:prstGeom>
          </p:spPr>
        </p:pic>
        <p:pic>
          <p:nvPicPr>
            <p:cNvPr id="52" name="Picture 51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CA04D45D-86BB-2509-69CB-94F9F6E59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894577"/>
              <a:ext cx="546100" cy="613892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E64FCE0C-24F0-0660-27CB-95B5D74F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4576254" cy="990600"/>
          </a:xfrm>
        </p:spPr>
        <p:txBody>
          <a:bodyPr/>
          <a:lstStyle/>
          <a:p>
            <a:r>
              <a:rPr lang="en-US" b="0" dirty="0">
                <a:latin typeface="Corbel Light" panose="020B0303020204020204" pitchFamily="34" charset="0"/>
              </a:rPr>
              <a:t>Example case study:</a:t>
            </a:r>
            <a:br>
              <a:rPr lang="en-US" b="0" dirty="0">
                <a:latin typeface="Corbel Light" panose="020B0303020204020204" pitchFamily="34" charset="0"/>
              </a:rPr>
            </a:br>
            <a:r>
              <a:rPr lang="en-US" dirty="0"/>
              <a:t>Managed laptops</a:t>
            </a:r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D1ED9-A484-AE44-2CAE-01597B1FBF47}"/>
              </a:ext>
            </a:extLst>
          </p:cNvPr>
          <p:cNvSpPr/>
          <p:nvPr/>
        </p:nvSpPr>
        <p:spPr>
          <a:xfrm>
            <a:off x="2133600" y="5334001"/>
            <a:ext cx="3657600" cy="533400"/>
          </a:xfrm>
          <a:prstGeom prst="rect">
            <a:avLst/>
          </a:prstGeom>
          <a:gradFill>
            <a:gsLst>
              <a:gs pos="100000">
                <a:schemeClr val="accent2">
                  <a:alpha val="15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CIS Benchmark</a:t>
            </a:r>
            <a:endParaRPr lang="nl-NL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B25ED-BA98-7695-C9C7-6CDFFC46E9C7}"/>
              </a:ext>
            </a:extLst>
          </p:cNvPr>
          <p:cNvSpPr/>
          <p:nvPr/>
        </p:nvSpPr>
        <p:spPr>
          <a:xfrm>
            <a:off x="2133600" y="4724400"/>
            <a:ext cx="3657600" cy="533401"/>
          </a:xfrm>
          <a:prstGeom prst="rect">
            <a:avLst/>
          </a:prstGeom>
          <a:gradFill>
            <a:gsLst>
              <a:gs pos="100000">
                <a:schemeClr val="accent2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Microsoft Secure Score</a:t>
            </a:r>
            <a:endParaRPr lang="nl-NL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4854F0-E655-D5A8-7C8B-77CFB1E5A5FA}"/>
              </a:ext>
            </a:extLst>
          </p:cNvPr>
          <p:cNvSpPr/>
          <p:nvPr/>
        </p:nvSpPr>
        <p:spPr>
          <a:xfrm>
            <a:off x="2133600" y="4114801"/>
            <a:ext cx="3657600" cy="533400"/>
          </a:xfrm>
          <a:prstGeom prst="rect">
            <a:avLst/>
          </a:prstGeom>
          <a:gradFill>
            <a:gsLst>
              <a:gs pos="100000">
                <a:schemeClr val="accent2">
                  <a:alpha val="45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Breach and attack simulation (BAS)</a:t>
            </a:r>
            <a:endParaRPr lang="nl-NL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11316E-33E2-23D7-7E2E-E6A807DE461B}"/>
              </a:ext>
            </a:extLst>
          </p:cNvPr>
          <p:cNvSpPr/>
          <p:nvPr/>
        </p:nvSpPr>
        <p:spPr>
          <a:xfrm>
            <a:off x="2133600" y="3505200"/>
            <a:ext cx="3657600" cy="533400"/>
          </a:xfrm>
          <a:prstGeom prst="rect">
            <a:avLst/>
          </a:prstGeom>
          <a:gradFill>
            <a:gsLst>
              <a:gs pos="100000">
                <a:schemeClr val="accent2">
                  <a:alpha val="6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nl-N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Purple</a:t>
            </a: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teaming</a:t>
            </a:r>
            <a:endParaRPr lang="nl-NL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847581-FB6C-6BD4-E3B0-1C9C03BCD470}"/>
              </a:ext>
            </a:extLst>
          </p:cNvPr>
          <p:cNvSpPr/>
          <p:nvPr/>
        </p:nvSpPr>
        <p:spPr>
          <a:xfrm>
            <a:off x="5257800" y="5334001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✅</a:t>
            </a:r>
            <a:endParaRPr lang="nl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014371-8281-1DB6-F678-2D99960AEF77}"/>
              </a:ext>
            </a:extLst>
          </p:cNvPr>
          <p:cNvSpPr/>
          <p:nvPr/>
        </p:nvSpPr>
        <p:spPr>
          <a:xfrm>
            <a:off x="5257800" y="4724400"/>
            <a:ext cx="533400" cy="533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🛠️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2806D4-CF23-0617-272A-1030DD71A373}"/>
              </a:ext>
            </a:extLst>
          </p:cNvPr>
          <p:cNvSpPr/>
          <p:nvPr/>
        </p:nvSpPr>
        <p:spPr>
          <a:xfrm>
            <a:off x="5257800" y="4114801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🛠️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CD6EEC-1E5A-0164-873A-26C7E0271BCD}"/>
              </a:ext>
            </a:extLst>
          </p:cNvPr>
          <p:cNvSpPr/>
          <p:nvPr/>
        </p:nvSpPr>
        <p:spPr>
          <a:xfrm>
            <a:off x="5257800" y="3505201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🧑‍🎓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8894DC-B556-1996-202C-B47FED54128D}"/>
              </a:ext>
            </a:extLst>
          </p:cNvPr>
          <p:cNvSpPr/>
          <p:nvPr/>
        </p:nvSpPr>
        <p:spPr>
          <a:xfrm>
            <a:off x="5257800" y="2971801"/>
            <a:ext cx="533400" cy="4572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2EE9A094-FBFC-B13B-3703-A3B86BEB2E84}"/>
              </a:ext>
            </a:extLst>
          </p:cNvPr>
          <p:cNvSpPr/>
          <p:nvPr/>
        </p:nvSpPr>
        <p:spPr>
          <a:xfrm>
            <a:off x="5105400" y="2286001"/>
            <a:ext cx="838200" cy="685800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C91917-0758-DBD6-FDAC-4D157D74FBDA}"/>
              </a:ext>
            </a:extLst>
          </p:cNvPr>
          <p:cNvSpPr/>
          <p:nvPr/>
        </p:nvSpPr>
        <p:spPr>
          <a:xfrm rot="16200000">
            <a:off x="7391401" y="1371601"/>
            <a:ext cx="2438399" cy="609598"/>
          </a:xfrm>
          <a:prstGeom prst="rect">
            <a:avLst/>
          </a:prstGeom>
          <a:gradFill>
            <a:gsLst>
              <a:gs pos="34000">
                <a:schemeClr val="accent2">
                  <a:alpha val="6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Rapid contain and eradicate procedures</a:t>
            </a:r>
            <a:endParaRPr lang="nl-NL" sz="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ED916A5-03EE-E9FD-8671-84E36AB1B900}"/>
              </a:ext>
            </a:extLst>
          </p:cNvPr>
          <p:cNvSpPr/>
          <p:nvPr/>
        </p:nvSpPr>
        <p:spPr>
          <a:xfrm rot="16200000">
            <a:off x="6705601" y="1371601"/>
            <a:ext cx="2438400" cy="609600"/>
          </a:xfrm>
          <a:prstGeom prst="rect">
            <a:avLst/>
          </a:prstGeom>
          <a:gradFill>
            <a:gsLst>
              <a:gs pos="34000">
                <a:schemeClr val="accent2">
                  <a:alpha val="45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nl-NL" sz="1600" dirty="0" err="1">
                <a:solidFill>
                  <a:schemeClr val="tx1"/>
                </a:solidFill>
              </a:rPr>
              <a:t>Vulnerability</a:t>
            </a:r>
            <a:r>
              <a:rPr lang="nl-NL" sz="1600" dirty="0">
                <a:solidFill>
                  <a:schemeClr val="tx1"/>
                </a:solidFill>
              </a:rPr>
              <a:t> management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76274F5-040C-E845-4B9A-639214018E88}"/>
              </a:ext>
            </a:extLst>
          </p:cNvPr>
          <p:cNvSpPr/>
          <p:nvPr/>
        </p:nvSpPr>
        <p:spPr>
          <a:xfrm rot="16200000">
            <a:off x="5334000" y="1371602"/>
            <a:ext cx="2438400" cy="609598"/>
          </a:xfrm>
          <a:prstGeom prst="rect">
            <a:avLst/>
          </a:prstGeom>
          <a:gradFill>
            <a:gsLst>
              <a:gs pos="34000">
                <a:schemeClr val="accent2">
                  <a:alpha val="15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BYOD</a:t>
            </a:r>
          </a:p>
          <a:p>
            <a:pPr>
              <a:lnSpc>
                <a:spcPct val="80000"/>
              </a:lnSpc>
            </a:pPr>
            <a:r>
              <a:rPr lang="nl-NL" sz="1600" dirty="0">
                <a:solidFill>
                  <a:schemeClr val="tx1"/>
                </a:solidFill>
              </a:rPr>
              <a:t>No </a:t>
            </a:r>
            <a:r>
              <a:rPr lang="nl-NL" sz="1600" dirty="0" err="1">
                <a:solidFill>
                  <a:schemeClr val="tx1"/>
                </a:solidFill>
              </a:rPr>
              <a:t>local</a:t>
            </a:r>
            <a:r>
              <a:rPr lang="nl-NL" sz="1600" dirty="0">
                <a:solidFill>
                  <a:schemeClr val="tx1"/>
                </a:solidFill>
              </a:rPr>
              <a:t> </a:t>
            </a:r>
            <a:r>
              <a:rPr lang="nl-NL" sz="1600" dirty="0" err="1">
                <a:solidFill>
                  <a:schemeClr val="tx1"/>
                </a:solidFill>
              </a:rPr>
              <a:t>admins</a:t>
            </a:r>
            <a:endParaRPr lang="nl-NL" sz="16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29E8E8C-9CA3-4498-A953-1A735CB6FCA0}"/>
              </a:ext>
            </a:extLst>
          </p:cNvPr>
          <p:cNvSpPr/>
          <p:nvPr/>
        </p:nvSpPr>
        <p:spPr>
          <a:xfrm>
            <a:off x="6248400" y="2362201"/>
            <a:ext cx="609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🧱</a:t>
            </a:r>
            <a:endParaRPr lang="nl-NL" sz="20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38521B6-5356-D157-CEDF-B9222241E49E}"/>
              </a:ext>
            </a:extLst>
          </p:cNvPr>
          <p:cNvSpPr/>
          <p:nvPr/>
        </p:nvSpPr>
        <p:spPr>
          <a:xfrm>
            <a:off x="7620000" y="2362202"/>
            <a:ext cx="609599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>
                <a:solidFill>
                  <a:srgbClr val="002B49"/>
                </a:solidFill>
              </a:rPr>
              <a:t>🧱</a:t>
            </a:r>
            <a:endParaRPr lang="nl-NL" sz="20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663FEE5-349B-A340-3CC0-388451945E45}"/>
              </a:ext>
            </a:extLst>
          </p:cNvPr>
          <p:cNvSpPr/>
          <p:nvPr/>
        </p:nvSpPr>
        <p:spPr>
          <a:xfrm>
            <a:off x="8305800" y="2362201"/>
            <a:ext cx="609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🚨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88B3766-4BB6-4240-81DF-A601EE36542F}"/>
              </a:ext>
            </a:extLst>
          </p:cNvPr>
          <p:cNvSpPr/>
          <p:nvPr/>
        </p:nvSpPr>
        <p:spPr>
          <a:xfrm>
            <a:off x="6934200" y="2362201"/>
            <a:ext cx="609599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lang="en-US" sz="2000">
                <a:solidFill>
                  <a:srgbClr val="002B49"/>
                </a:solidFill>
              </a:rPr>
              <a:t>🔎</a:t>
            </a:r>
            <a:endParaRPr lang="en-US" sz="2000" dirty="0">
              <a:solidFill>
                <a:srgbClr val="002B49"/>
              </a:solidFill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B62CFD6-5E04-1D37-7CB1-ABC7C4C1614B}"/>
              </a:ext>
            </a:extLst>
          </p:cNvPr>
          <p:cNvSpPr/>
          <p:nvPr/>
        </p:nvSpPr>
        <p:spPr>
          <a:xfrm rot="5400000">
            <a:off x="9372600" y="2286001"/>
            <a:ext cx="838200" cy="685800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D7D0B4-0D81-E9EB-0D93-09D9F9D5AD71}"/>
              </a:ext>
            </a:extLst>
          </p:cNvPr>
          <p:cNvSpPr/>
          <p:nvPr/>
        </p:nvSpPr>
        <p:spPr>
          <a:xfrm rot="5400000">
            <a:off x="8953500" y="2400301"/>
            <a:ext cx="533400" cy="4572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7587BE-97AE-F69F-DF23-B080FBE9C675}"/>
              </a:ext>
            </a:extLst>
          </p:cNvPr>
          <p:cNvSpPr/>
          <p:nvPr/>
        </p:nvSpPr>
        <p:spPr>
          <a:xfrm>
            <a:off x="8991600" y="2362201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Security</a:t>
            </a:r>
            <a:endParaRPr lang="nl-NL" sz="1400" b="1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FACABA-EB31-FB86-90C2-7EFC98E41126}"/>
              </a:ext>
            </a:extLst>
          </p:cNvPr>
          <p:cNvSpPr/>
          <p:nvPr/>
        </p:nvSpPr>
        <p:spPr>
          <a:xfrm rot="16200000">
            <a:off x="4991100" y="2628901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Certainty</a:t>
            </a:r>
            <a:endParaRPr lang="nl-NL" sz="1400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058F5068-396C-2F26-E650-570E8B978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1" t="20303" r="43977" b="66464"/>
          <a:stretch/>
        </p:blipFill>
        <p:spPr>
          <a:xfrm>
            <a:off x="609599" y="1219200"/>
            <a:ext cx="192652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22314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A1716F26-DCFE-1AED-554F-89B994A003A9}"/>
              </a:ext>
            </a:extLst>
          </p:cNvPr>
          <p:cNvGrpSpPr/>
          <p:nvPr/>
        </p:nvGrpSpPr>
        <p:grpSpPr>
          <a:xfrm>
            <a:off x="6151054" y="3207373"/>
            <a:ext cx="3270402" cy="2751695"/>
            <a:chOff x="7160854" y="1756774"/>
            <a:chExt cx="3270402" cy="2751695"/>
          </a:xfrm>
        </p:grpSpPr>
        <p:pic>
          <p:nvPicPr>
            <p:cNvPr id="3" name="Picture 2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4F5D3719-B407-FE1E-18D5-4CF9B6C5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1756774"/>
              <a:ext cx="546100" cy="613892"/>
            </a:xfrm>
            <a:prstGeom prst="rect">
              <a:avLst/>
            </a:prstGeom>
          </p:spPr>
        </p:pic>
        <p:pic>
          <p:nvPicPr>
            <p:cNvPr id="5" name="Picture 4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3301190B-9D8A-78B0-9885-84596392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1756774"/>
              <a:ext cx="546100" cy="613892"/>
            </a:xfrm>
            <a:prstGeom prst="rect">
              <a:avLst/>
            </a:prstGeom>
          </p:spPr>
        </p:pic>
        <p:pic>
          <p:nvPicPr>
            <p:cNvPr id="24" name="Picture 23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F38F601D-88DA-C550-EBF5-68B4676F3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1756774"/>
              <a:ext cx="542334" cy="613892"/>
            </a:xfrm>
            <a:prstGeom prst="rect">
              <a:avLst/>
            </a:prstGeom>
          </p:spPr>
        </p:pic>
        <p:pic>
          <p:nvPicPr>
            <p:cNvPr id="28" name="Picture 27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B905228A-8658-232A-943C-1B9F4A12A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1756774"/>
              <a:ext cx="546100" cy="613892"/>
            </a:xfrm>
            <a:prstGeom prst="rect">
              <a:avLst/>
            </a:prstGeom>
          </p:spPr>
        </p:pic>
        <p:pic>
          <p:nvPicPr>
            <p:cNvPr id="29" name="Picture 28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454F919D-1EF7-386E-4DF1-4DE6A14C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1756774"/>
              <a:ext cx="546100" cy="613892"/>
            </a:xfrm>
            <a:prstGeom prst="rect">
              <a:avLst/>
            </a:prstGeom>
          </p:spPr>
        </p:pic>
        <p:pic>
          <p:nvPicPr>
            <p:cNvPr id="30" name="Picture 29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1B9C13FB-CADC-C87A-1025-50672E64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2469375"/>
              <a:ext cx="546100" cy="613892"/>
            </a:xfrm>
            <a:prstGeom prst="rect">
              <a:avLst/>
            </a:prstGeom>
          </p:spPr>
        </p:pic>
        <p:pic>
          <p:nvPicPr>
            <p:cNvPr id="31" name="Picture 30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A82C0B67-41E5-0AA4-417B-9A2E0B2B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2469375"/>
              <a:ext cx="546100" cy="613892"/>
            </a:xfrm>
            <a:prstGeom prst="rect">
              <a:avLst/>
            </a:prstGeom>
          </p:spPr>
        </p:pic>
        <p:pic>
          <p:nvPicPr>
            <p:cNvPr id="32" name="Picture 3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3B44EB57-9AA8-0E5F-C2B3-93E3000C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2469375"/>
              <a:ext cx="542334" cy="613892"/>
            </a:xfrm>
            <a:prstGeom prst="rect">
              <a:avLst/>
            </a:prstGeom>
          </p:spPr>
        </p:pic>
        <p:pic>
          <p:nvPicPr>
            <p:cNvPr id="33" name="Picture 32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0C27420-890D-A2B7-7412-C06780E4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2469375"/>
              <a:ext cx="546100" cy="613892"/>
            </a:xfrm>
            <a:prstGeom prst="rect">
              <a:avLst/>
            </a:prstGeom>
          </p:spPr>
        </p:pic>
        <p:pic>
          <p:nvPicPr>
            <p:cNvPr id="34" name="Picture 33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A55423E2-1771-5FF7-D3D9-B8C72931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2469375"/>
              <a:ext cx="546100" cy="613892"/>
            </a:xfrm>
            <a:prstGeom prst="rect">
              <a:avLst/>
            </a:prstGeom>
          </p:spPr>
        </p:pic>
        <p:pic>
          <p:nvPicPr>
            <p:cNvPr id="35" name="Picture 34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9A1F3031-83A5-993E-B2A3-33DA2E985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181976"/>
              <a:ext cx="546100" cy="613892"/>
            </a:xfrm>
            <a:prstGeom prst="rect">
              <a:avLst/>
            </a:prstGeom>
          </p:spPr>
        </p:pic>
        <p:pic>
          <p:nvPicPr>
            <p:cNvPr id="36" name="Picture 35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8254E4F4-B37F-A062-903F-0EF515E2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181976"/>
              <a:ext cx="546100" cy="613892"/>
            </a:xfrm>
            <a:prstGeom prst="rect">
              <a:avLst/>
            </a:prstGeom>
          </p:spPr>
        </p:pic>
        <p:pic>
          <p:nvPicPr>
            <p:cNvPr id="42" name="Picture 4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56E0DE1A-5954-D763-009D-2267BFF1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181976"/>
              <a:ext cx="542334" cy="613892"/>
            </a:xfrm>
            <a:prstGeom prst="rect">
              <a:avLst/>
            </a:prstGeom>
          </p:spPr>
        </p:pic>
        <p:pic>
          <p:nvPicPr>
            <p:cNvPr id="44" name="Picture 43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B9ED075-B649-C4DB-55DC-D5AFFCC65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181976"/>
              <a:ext cx="546100" cy="613892"/>
            </a:xfrm>
            <a:prstGeom prst="rect">
              <a:avLst/>
            </a:prstGeom>
          </p:spPr>
        </p:pic>
        <p:pic>
          <p:nvPicPr>
            <p:cNvPr id="45" name="Picture 44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015F862B-E569-BDC9-155C-DD587DC5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181976"/>
              <a:ext cx="546100" cy="613892"/>
            </a:xfrm>
            <a:prstGeom prst="rect">
              <a:avLst/>
            </a:prstGeom>
          </p:spPr>
        </p:pic>
        <p:pic>
          <p:nvPicPr>
            <p:cNvPr id="48" name="Picture 47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C0F77615-B8D9-B74D-AB33-A37D47771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894577"/>
              <a:ext cx="546100" cy="613892"/>
            </a:xfrm>
            <a:prstGeom prst="rect">
              <a:avLst/>
            </a:prstGeom>
          </p:spPr>
        </p:pic>
        <p:pic>
          <p:nvPicPr>
            <p:cNvPr id="49" name="Picture 48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72A5F0C6-8673-FA0A-5B0F-63A51D11F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894577"/>
              <a:ext cx="546100" cy="613892"/>
            </a:xfrm>
            <a:prstGeom prst="rect">
              <a:avLst/>
            </a:prstGeom>
          </p:spPr>
        </p:pic>
        <p:pic>
          <p:nvPicPr>
            <p:cNvPr id="50" name="Picture 49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04247CD1-0041-E7D3-F33E-528C90D6C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894577"/>
              <a:ext cx="542334" cy="613892"/>
            </a:xfrm>
            <a:prstGeom prst="rect">
              <a:avLst/>
            </a:prstGeom>
          </p:spPr>
        </p:pic>
        <p:pic>
          <p:nvPicPr>
            <p:cNvPr id="51" name="Picture 50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C101FDA0-777E-DF4B-13FE-390E8E1A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894577"/>
              <a:ext cx="546100" cy="613892"/>
            </a:xfrm>
            <a:prstGeom prst="rect">
              <a:avLst/>
            </a:prstGeom>
          </p:spPr>
        </p:pic>
        <p:pic>
          <p:nvPicPr>
            <p:cNvPr id="52" name="Picture 51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CA04D45D-86BB-2509-69CB-94F9F6E59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894577"/>
              <a:ext cx="546100" cy="613892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E64FCE0C-24F0-0660-27CB-95B5D74F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4576254" cy="990600"/>
          </a:xfrm>
        </p:spPr>
        <p:txBody>
          <a:bodyPr/>
          <a:lstStyle/>
          <a:p>
            <a:r>
              <a:rPr lang="en-US" b="0" dirty="0">
                <a:latin typeface="Corbel Light" panose="020B0303020204020204" pitchFamily="34" charset="0"/>
              </a:rPr>
              <a:t>Example case study:</a:t>
            </a:r>
            <a:br>
              <a:rPr lang="en-US" b="0" dirty="0">
                <a:latin typeface="Corbel Light" panose="020B0303020204020204" pitchFamily="34" charset="0"/>
              </a:rPr>
            </a:br>
            <a:r>
              <a:rPr lang="en-US" dirty="0"/>
              <a:t>Azure IaaS</a:t>
            </a:r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D1ED9-A484-AE44-2CAE-01597B1FBF47}"/>
              </a:ext>
            </a:extLst>
          </p:cNvPr>
          <p:cNvSpPr/>
          <p:nvPr/>
        </p:nvSpPr>
        <p:spPr>
          <a:xfrm>
            <a:off x="2133600" y="5334001"/>
            <a:ext cx="3657600" cy="533400"/>
          </a:xfrm>
          <a:prstGeom prst="rect">
            <a:avLst/>
          </a:prstGeom>
          <a:gradFill>
            <a:gsLst>
              <a:gs pos="100000">
                <a:schemeClr val="accent2">
                  <a:alpha val="15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 security training</a:t>
            </a:r>
            <a:b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expertise</a:t>
            </a:r>
            <a:endParaRPr lang="nl-NL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B25ED-BA98-7695-C9C7-6CDFFC46E9C7}"/>
              </a:ext>
            </a:extLst>
          </p:cNvPr>
          <p:cNvSpPr/>
          <p:nvPr/>
        </p:nvSpPr>
        <p:spPr>
          <a:xfrm>
            <a:off x="2133600" y="4724400"/>
            <a:ext cx="3657600" cy="533401"/>
          </a:xfrm>
          <a:prstGeom prst="rect">
            <a:avLst/>
          </a:prstGeom>
          <a:gradFill>
            <a:gsLst>
              <a:gs pos="100000">
                <a:schemeClr val="accent2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Cloud security posture management (CSPM)</a:t>
            </a:r>
            <a:endParaRPr lang="nl-NL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4854F0-E655-D5A8-7C8B-77CFB1E5A5FA}"/>
              </a:ext>
            </a:extLst>
          </p:cNvPr>
          <p:cNvSpPr/>
          <p:nvPr/>
        </p:nvSpPr>
        <p:spPr>
          <a:xfrm>
            <a:off x="2133600" y="4114801"/>
            <a:ext cx="3657600" cy="533400"/>
          </a:xfrm>
          <a:prstGeom prst="rect">
            <a:avLst/>
          </a:prstGeom>
          <a:gradFill>
            <a:gsLst>
              <a:gs pos="100000">
                <a:schemeClr val="accent2">
                  <a:alpha val="45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Threat intelligence,</a:t>
            </a:r>
          </a:p>
          <a:p>
            <a:pPr algn="r">
              <a:lnSpc>
                <a:spcPct val="80000"/>
              </a:lnSpc>
            </a:pPr>
            <a:r>
              <a:rPr lang="en-US" sz="1600" dirty="0">
                <a:solidFill>
                  <a:schemeClr val="tx1"/>
                </a:solidFill>
              </a:rPr>
              <a:t>Threat modeling</a:t>
            </a:r>
            <a:endParaRPr lang="nl-NL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11316E-33E2-23D7-7E2E-E6A807DE461B}"/>
              </a:ext>
            </a:extLst>
          </p:cNvPr>
          <p:cNvSpPr/>
          <p:nvPr/>
        </p:nvSpPr>
        <p:spPr>
          <a:xfrm>
            <a:off x="2133600" y="3505200"/>
            <a:ext cx="3657600" cy="533400"/>
          </a:xfrm>
          <a:prstGeom prst="rect">
            <a:avLst/>
          </a:prstGeom>
          <a:gradFill>
            <a:gsLst>
              <a:gs pos="100000">
                <a:schemeClr val="accent2">
                  <a:alpha val="6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548640" rtlCol="0" anchor="ctr"/>
          <a:lstStyle/>
          <a:p>
            <a:pPr algn="r">
              <a:lnSpc>
                <a:spcPct val="80000"/>
              </a:lnSpc>
            </a:pPr>
            <a:r>
              <a:rPr lang="nl-N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Penetration</a:t>
            </a: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tests,</a:t>
            </a:r>
            <a:b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Security audits</a:t>
            </a:r>
            <a:endParaRPr lang="nl-NL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847581-FB6C-6BD4-E3B0-1C9C03BCD470}"/>
              </a:ext>
            </a:extLst>
          </p:cNvPr>
          <p:cNvSpPr/>
          <p:nvPr/>
        </p:nvSpPr>
        <p:spPr>
          <a:xfrm>
            <a:off x="5257800" y="5334001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✅</a:t>
            </a:r>
            <a:endParaRPr lang="nl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014371-8281-1DB6-F678-2D99960AEF77}"/>
              </a:ext>
            </a:extLst>
          </p:cNvPr>
          <p:cNvSpPr/>
          <p:nvPr/>
        </p:nvSpPr>
        <p:spPr>
          <a:xfrm>
            <a:off x="5257800" y="4724400"/>
            <a:ext cx="533400" cy="533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🛠️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2806D4-CF23-0617-272A-1030DD71A373}"/>
              </a:ext>
            </a:extLst>
          </p:cNvPr>
          <p:cNvSpPr/>
          <p:nvPr/>
        </p:nvSpPr>
        <p:spPr>
          <a:xfrm>
            <a:off x="5257800" y="4114801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🧑‍🎓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CD6EEC-1E5A-0164-873A-26C7E0271BCD}"/>
              </a:ext>
            </a:extLst>
          </p:cNvPr>
          <p:cNvSpPr/>
          <p:nvPr/>
        </p:nvSpPr>
        <p:spPr>
          <a:xfrm>
            <a:off x="5257800" y="3505201"/>
            <a:ext cx="53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🧑‍🎓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8894DC-B556-1996-202C-B47FED54128D}"/>
              </a:ext>
            </a:extLst>
          </p:cNvPr>
          <p:cNvSpPr/>
          <p:nvPr/>
        </p:nvSpPr>
        <p:spPr>
          <a:xfrm>
            <a:off x="5257800" y="2971801"/>
            <a:ext cx="533400" cy="4572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2EE9A094-FBFC-B13B-3703-A3B86BEB2E84}"/>
              </a:ext>
            </a:extLst>
          </p:cNvPr>
          <p:cNvSpPr/>
          <p:nvPr/>
        </p:nvSpPr>
        <p:spPr>
          <a:xfrm>
            <a:off x="5105400" y="2286001"/>
            <a:ext cx="838200" cy="685800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C91917-0758-DBD6-FDAC-4D157D74FBDA}"/>
              </a:ext>
            </a:extLst>
          </p:cNvPr>
          <p:cNvSpPr/>
          <p:nvPr/>
        </p:nvSpPr>
        <p:spPr>
          <a:xfrm rot="16200000">
            <a:off x="7391401" y="1371601"/>
            <a:ext cx="2438399" cy="609598"/>
          </a:xfrm>
          <a:prstGeom prst="rect">
            <a:avLst/>
          </a:prstGeom>
          <a:gradFill>
            <a:gsLst>
              <a:gs pos="34000">
                <a:schemeClr val="accent2">
                  <a:alpha val="6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Immutable backups,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chemeClr val="tx1"/>
                </a:solidFill>
              </a:rPr>
              <a:t>Recovery procedures</a:t>
            </a:r>
            <a:endParaRPr lang="nl-NL" sz="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ED916A5-03EE-E9FD-8671-84E36AB1B900}"/>
              </a:ext>
            </a:extLst>
          </p:cNvPr>
          <p:cNvSpPr/>
          <p:nvPr/>
        </p:nvSpPr>
        <p:spPr>
          <a:xfrm rot="16200000">
            <a:off x="6705601" y="1371601"/>
            <a:ext cx="2438400" cy="609600"/>
          </a:xfrm>
          <a:prstGeom prst="rect">
            <a:avLst/>
          </a:prstGeom>
          <a:gradFill>
            <a:gsLst>
              <a:gs pos="34000">
                <a:schemeClr val="accent2">
                  <a:alpha val="45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nl-N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Defender</a:t>
            </a: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Cloud,</a:t>
            </a:r>
          </a:p>
          <a:p>
            <a:pPr>
              <a:lnSpc>
                <a:spcPct val="80000"/>
              </a:lnSpc>
            </a:pPr>
            <a:r>
              <a:rPr lang="nl-NL" sz="1600" dirty="0">
                <a:solidFill>
                  <a:schemeClr val="tx1"/>
                </a:solidFill>
              </a:rPr>
              <a:t>24/7 SOC</a:t>
            </a:r>
            <a:endParaRPr lang="nl-NL" sz="16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BC1519-D366-C3C9-BC69-A22B17A231B7}"/>
              </a:ext>
            </a:extLst>
          </p:cNvPr>
          <p:cNvSpPr/>
          <p:nvPr/>
        </p:nvSpPr>
        <p:spPr>
          <a:xfrm rot="16200000">
            <a:off x="6019801" y="1371601"/>
            <a:ext cx="2438399" cy="609598"/>
          </a:xfrm>
          <a:prstGeom prst="rect">
            <a:avLst/>
          </a:prstGeom>
          <a:gradFill>
            <a:gsLst>
              <a:gs pos="34000">
                <a:schemeClr val="accent2">
                  <a:alpha val="3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chemeClr val="tx1"/>
                </a:solidFill>
              </a:rPr>
              <a:t>Defender for Endpoint</a:t>
            </a:r>
            <a:endParaRPr lang="nl-NL" sz="16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76274F5-040C-E845-4B9A-639214018E88}"/>
              </a:ext>
            </a:extLst>
          </p:cNvPr>
          <p:cNvSpPr/>
          <p:nvPr/>
        </p:nvSpPr>
        <p:spPr>
          <a:xfrm rot="16200000">
            <a:off x="5334000" y="1371602"/>
            <a:ext cx="2438400" cy="609598"/>
          </a:xfrm>
          <a:prstGeom prst="rect">
            <a:avLst/>
          </a:prstGeom>
          <a:gradFill>
            <a:gsLst>
              <a:gs pos="34000">
                <a:schemeClr val="accent2">
                  <a:alpha val="15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>
              <a:lnSpc>
                <a:spcPct val="80000"/>
              </a:lnSpc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Least</a:t>
            </a:r>
            <a:r>
              <a: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privilege access control</a:t>
            </a:r>
            <a:endParaRPr lang="nl-NL" sz="16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29E8E8C-9CA3-4498-A953-1A735CB6FCA0}"/>
              </a:ext>
            </a:extLst>
          </p:cNvPr>
          <p:cNvSpPr/>
          <p:nvPr/>
        </p:nvSpPr>
        <p:spPr>
          <a:xfrm>
            <a:off x="6248400" y="2362201"/>
            <a:ext cx="609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🧱</a:t>
            </a:r>
            <a:endParaRPr lang="nl-NL" sz="20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38521B6-5356-D157-CEDF-B9222241E49E}"/>
              </a:ext>
            </a:extLst>
          </p:cNvPr>
          <p:cNvSpPr/>
          <p:nvPr/>
        </p:nvSpPr>
        <p:spPr>
          <a:xfrm>
            <a:off x="7620000" y="2362202"/>
            <a:ext cx="609599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🔎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663FEE5-349B-A340-3CC0-388451945E45}"/>
              </a:ext>
            </a:extLst>
          </p:cNvPr>
          <p:cNvSpPr/>
          <p:nvPr/>
        </p:nvSpPr>
        <p:spPr>
          <a:xfrm>
            <a:off x="8305800" y="2362201"/>
            <a:ext cx="609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🚨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88B3766-4BB6-4240-81DF-A601EE36542F}"/>
              </a:ext>
            </a:extLst>
          </p:cNvPr>
          <p:cNvSpPr/>
          <p:nvPr/>
        </p:nvSpPr>
        <p:spPr>
          <a:xfrm>
            <a:off x="6934200" y="2362201"/>
            <a:ext cx="609599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>
              <a:lnSpc>
                <a:spcPct val="80000"/>
              </a:lnSpc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B4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🧱</a:t>
            </a:r>
            <a:endParaRPr lang="nl-NL" sz="2000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B62CFD6-5E04-1D37-7CB1-ABC7C4C1614B}"/>
              </a:ext>
            </a:extLst>
          </p:cNvPr>
          <p:cNvSpPr/>
          <p:nvPr/>
        </p:nvSpPr>
        <p:spPr>
          <a:xfrm rot="5400000">
            <a:off x="9372600" y="2286001"/>
            <a:ext cx="838200" cy="685800"/>
          </a:xfrm>
          <a:prstGeom prst="triangl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D7D0B4-0D81-E9EB-0D93-09D9F9D5AD71}"/>
              </a:ext>
            </a:extLst>
          </p:cNvPr>
          <p:cNvSpPr/>
          <p:nvPr/>
        </p:nvSpPr>
        <p:spPr>
          <a:xfrm rot="5400000">
            <a:off x="8953500" y="2400301"/>
            <a:ext cx="533400" cy="4572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7587BE-97AE-F69F-DF23-B080FBE9C675}"/>
              </a:ext>
            </a:extLst>
          </p:cNvPr>
          <p:cNvSpPr/>
          <p:nvPr/>
        </p:nvSpPr>
        <p:spPr>
          <a:xfrm>
            <a:off x="8991600" y="2362201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Security</a:t>
            </a:r>
            <a:endParaRPr lang="nl-NL" sz="1400" b="1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FACABA-EB31-FB86-90C2-7EFC98E41126}"/>
              </a:ext>
            </a:extLst>
          </p:cNvPr>
          <p:cNvSpPr/>
          <p:nvPr/>
        </p:nvSpPr>
        <p:spPr>
          <a:xfrm rot="16200000">
            <a:off x="4991100" y="2628901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Certainty</a:t>
            </a:r>
            <a:endParaRPr lang="nl-NL" sz="14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07769-9B5D-0000-72E7-1B62681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56969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te of food on a table&#10;&#10;Description automatically generated">
            <a:extLst>
              <a:ext uri="{FF2B5EF4-FFF2-40B4-BE49-F238E27FC236}">
                <a16:creationId xmlns:a16="http://schemas.microsoft.com/office/drawing/2014/main" id="{EAF6A045-2706-EBA3-0380-886054F89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635000"/>
            <a:ext cx="12211050" cy="814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FDF66B-E7F1-218D-BBF1-E284C964C621}"/>
              </a:ext>
            </a:extLst>
          </p:cNvPr>
          <p:cNvSpPr txBox="1"/>
          <p:nvPr/>
        </p:nvSpPr>
        <p:spPr>
          <a:xfrm>
            <a:off x="92428" y="91634"/>
            <a:ext cx="249921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 lvl="0">
              <a:defRPr lang="en-GB"/>
            </a:defPPr>
            <a:lvl1pPr marL="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4F3E2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Photo by Jason Leung on 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srgbClr val="4F3E2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Unsplash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4F3E2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A1716F26-DCFE-1AED-554F-89B994A003A9}"/>
              </a:ext>
            </a:extLst>
          </p:cNvPr>
          <p:cNvGrpSpPr/>
          <p:nvPr/>
        </p:nvGrpSpPr>
        <p:grpSpPr>
          <a:xfrm>
            <a:off x="4627054" y="2826372"/>
            <a:ext cx="3270402" cy="2751695"/>
            <a:chOff x="7160854" y="1756774"/>
            <a:chExt cx="3270402" cy="2751695"/>
          </a:xfrm>
        </p:grpSpPr>
        <p:pic>
          <p:nvPicPr>
            <p:cNvPr id="3" name="Picture 2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4F5D3719-B407-FE1E-18D5-4CF9B6C5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1756774"/>
              <a:ext cx="546100" cy="613892"/>
            </a:xfrm>
            <a:prstGeom prst="rect">
              <a:avLst/>
            </a:prstGeom>
          </p:spPr>
        </p:pic>
        <p:pic>
          <p:nvPicPr>
            <p:cNvPr id="5" name="Picture 4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3301190B-9D8A-78B0-9885-84596392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1756774"/>
              <a:ext cx="546100" cy="613892"/>
            </a:xfrm>
            <a:prstGeom prst="rect">
              <a:avLst/>
            </a:prstGeom>
          </p:spPr>
        </p:pic>
        <p:pic>
          <p:nvPicPr>
            <p:cNvPr id="24" name="Picture 23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F38F601D-88DA-C550-EBF5-68B4676F3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1756774"/>
              <a:ext cx="542334" cy="613892"/>
            </a:xfrm>
            <a:prstGeom prst="rect">
              <a:avLst/>
            </a:prstGeom>
          </p:spPr>
        </p:pic>
        <p:pic>
          <p:nvPicPr>
            <p:cNvPr id="28" name="Picture 27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B905228A-8658-232A-943C-1B9F4A12A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1756774"/>
              <a:ext cx="546100" cy="613892"/>
            </a:xfrm>
            <a:prstGeom prst="rect">
              <a:avLst/>
            </a:prstGeom>
          </p:spPr>
        </p:pic>
        <p:pic>
          <p:nvPicPr>
            <p:cNvPr id="29" name="Picture 28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454F919D-1EF7-386E-4DF1-4DE6A14C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1756774"/>
              <a:ext cx="546100" cy="613892"/>
            </a:xfrm>
            <a:prstGeom prst="rect">
              <a:avLst/>
            </a:prstGeom>
          </p:spPr>
        </p:pic>
        <p:pic>
          <p:nvPicPr>
            <p:cNvPr id="30" name="Picture 29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1B9C13FB-CADC-C87A-1025-50672E64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2469375"/>
              <a:ext cx="546100" cy="613892"/>
            </a:xfrm>
            <a:prstGeom prst="rect">
              <a:avLst/>
            </a:prstGeom>
          </p:spPr>
        </p:pic>
        <p:pic>
          <p:nvPicPr>
            <p:cNvPr id="31" name="Picture 30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A82C0B67-41E5-0AA4-417B-9A2E0B2B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2469375"/>
              <a:ext cx="546100" cy="613892"/>
            </a:xfrm>
            <a:prstGeom prst="rect">
              <a:avLst/>
            </a:prstGeom>
          </p:spPr>
        </p:pic>
        <p:pic>
          <p:nvPicPr>
            <p:cNvPr id="32" name="Picture 3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3B44EB57-9AA8-0E5F-C2B3-93E3000C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2469375"/>
              <a:ext cx="542334" cy="613892"/>
            </a:xfrm>
            <a:prstGeom prst="rect">
              <a:avLst/>
            </a:prstGeom>
          </p:spPr>
        </p:pic>
        <p:pic>
          <p:nvPicPr>
            <p:cNvPr id="33" name="Picture 32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0C27420-890D-A2B7-7412-C06780E4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2469375"/>
              <a:ext cx="546100" cy="613892"/>
            </a:xfrm>
            <a:prstGeom prst="rect">
              <a:avLst/>
            </a:prstGeom>
          </p:spPr>
        </p:pic>
        <p:pic>
          <p:nvPicPr>
            <p:cNvPr id="34" name="Picture 33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A55423E2-1771-5FF7-D3D9-B8C72931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2469375"/>
              <a:ext cx="546100" cy="613892"/>
            </a:xfrm>
            <a:prstGeom prst="rect">
              <a:avLst/>
            </a:prstGeom>
          </p:spPr>
        </p:pic>
        <p:pic>
          <p:nvPicPr>
            <p:cNvPr id="35" name="Picture 34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9A1F3031-83A5-993E-B2A3-33DA2E985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181976"/>
              <a:ext cx="546100" cy="613892"/>
            </a:xfrm>
            <a:prstGeom prst="rect">
              <a:avLst/>
            </a:prstGeom>
          </p:spPr>
        </p:pic>
        <p:pic>
          <p:nvPicPr>
            <p:cNvPr id="36" name="Picture 35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8254E4F4-B37F-A062-903F-0EF515E2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181976"/>
              <a:ext cx="546100" cy="613892"/>
            </a:xfrm>
            <a:prstGeom prst="rect">
              <a:avLst/>
            </a:prstGeom>
          </p:spPr>
        </p:pic>
        <p:pic>
          <p:nvPicPr>
            <p:cNvPr id="42" name="Picture 41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56E0DE1A-5954-D763-009D-2267BFF1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181976"/>
              <a:ext cx="542334" cy="613892"/>
            </a:xfrm>
            <a:prstGeom prst="rect">
              <a:avLst/>
            </a:prstGeom>
          </p:spPr>
        </p:pic>
        <p:pic>
          <p:nvPicPr>
            <p:cNvPr id="44" name="Picture 43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0B9ED075-B649-C4DB-55DC-D5AFFCC65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181976"/>
              <a:ext cx="546100" cy="613892"/>
            </a:xfrm>
            <a:prstGeom prst="rect">
              <a:avLst/>
            </a:prstGeom>
          </p:spPr>
        </p:pic>
        <p:pic>
          <p:nvPicPr>
            <p:cNvPr id="45" name="Picture 44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015F862B-E569-BDC9-155C-DD587DC5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181976"/>
              <a:ext cx="546100" cy="613892"/>
            </a:xfrm>
            <a:prstGeom prst="rect">
              <a:avLst/>
            </a:prstGeom>
          </p:spPr>
        </p:pic>
        <p:pic>
          <p:nvPicPr>
            <p:cNvPr id="48" name="Picture 47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C0F77615-B8D9-B74D-AB33-A37D47771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888" y="3894577"/>
              <a:ext cx="546100" cy="613892"/>
            </a:xfrm>
            <a:prstGeom prst="rect">
              <a:avLst/>
            </a:prstGeom>
          </p:spPr>
        </p:pic>
        <p:pic>
          <p:nvPicPr>
            <p:cNvPr id="49" name="Picture 48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72A5F0C6-8673-FA0A-5B0F-63A51D11F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871" y="3894577"/>
              <a:ext cx="546100" cy="613892"/>
            </a:xfrm>
            <a:prstGeom prst="rect">
              <a:avLst/>
            </a:prstGeom>
          </p:spPr>
        </p:pic>
        <p:pic>
          <p:nvPicPr>
            <p:cNvPr id="50" name="Picture 49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04247CD1-0041-E7D3-F33E-528C90D6C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922" y="3894577"/>
              <a:ext cx="542334" cy="613892"/>
            </a:xfrm>
            <a:prstGeom prst="rect">
              <a:avLst/>
            </a:prstGeom>
          </p:spPr>
        </p:pic>
        <p:pic>
          <p:nvPicPr>
            <p:cNvPr id="51" name="Picture 50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C101FDA0-777E-DF4B-13FE-390E8E1A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905" y="3894577"/>
              <a:ext cx="546100" cy="613892"/>
            </a:xfrm>
            <a:prstGeom prst="rect">
              <a:avLst/>
            </a:prstGeom>
          </p:spPr>
        </p:pic>
        <p:pic>
          <p:nvPicPr>
            <p:cNvPr id="52" name="Picture 51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CA04D45D-86BB-2509-69CB-94F9F6E59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4" y="3894577"/>
              <a:ext cx="546100" cy="613892"/>
            </a:xfrm>
            <a:prstGeom prst="rect">
              <a:avLst/>
            </a:prstGeom>
          </p:spPr>
        </p:pic>
      </p:grp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26A4268E-63E6-B1FF-1374-CEF29B4A31B3}"/>
              </a:ext>
            </a:extLst>
          </p:cNvPr>
          <p:cNvSpPr txBox="1">
            <a:spLocks/>
          </p:cNvSpPr>
          <p:nvPr/>
        </p:nvSpPr>
        <p:spPr>
          <a:xfrm>
            <a:off x="4067026" y="809561"/>
            <a:ext cx="4940324" cy="15788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dirty="0"/>
              <a:t>More acceptable risk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Risk management considerations: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Dependence of business on tech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Avoid, reduce, transfer, accept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088D0AD-69AE-2510-BAB9-0221B4C860C6}"/>
              </a:ext>
            </a:extLst>
          </p:cNvPr>
          <p:cNvSpPr/>
          <p:nvPr/>
        </p:nvSpPr>
        <p:spPr>
          <a:xfrm rot="18900000">
            <a:off x="4798084" y="3942364"/>
            <a:ext cx="2778633" cy="712601"/>
          </a:xfrm>
          <a:prstGeom prst="rightArrow">
            <a:avLst>
              <a:gd name="adj1" fmla="val 50000"/>
              <a:gd name="adj2" fmla="val 96173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109728" rtlCol="0" anchor="ctr"/>
          <a:lstStyle/>
          <a:p>
            <a:pPr marL="45720"/>
            <a:r>
              <a:rPr lang="en-US" sz="1600" dirty="0"/>
              <a:t>More acceptable risk</a:t>
            </a:r>
            <a:endParaRPr lang="nl-NL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12CEC2-AE41-924A-8431-D79AED843B28}"/>
              </a:ext>
            </a:extLst>
          </p:cNvPr>
          <p:cNvSpPr txBox="1"/>
          <p:nvPr/>
        </p:nvSpPr>
        <p:spPr>
          <a:xfrm>
            <a:off x="6484963" y="3473885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🚀</a:t>
            </a:r>
          </a:p>
        </p:txBody>
      </p:sp>
      <p:sp>
        <p:nvSpPr>
          <p:cNvPr id="14" name="!!More certainty">
            <a:extLst>
              <a:ext uri="{FF2B5EF4-FFF2-40B4-BE49-F238E27FC236}">
                <a16:creationId xmlns:a16="http://schemas.microsoft.com/office/drawing/2014/main" id="{3986B348-B9AB-B87D-CE6C-F47E36E82786}"/>
              </a:ext>
            </a:extLst>
          </p:cNvPr>
          <p:cNvSpPr/>
          <p:nvPr/>
        </p:nvSpPr>
        <p:spPr>
          <a:xfrm>
            <a:off x="1525865" y="4212363"/>
            <a:ext cx="2685845" cy="480687"/>
          </a:xfrm>
          <a:prstGeom prst="rightArrow">
            <a:avLst>
              <a:gd name="adj1" fmla="val 50000"/>
              <a:gd name="adj2" fmla="val 961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864" rtlCol="0" anchor="ctr"/>
          <a:lstStyle/>
          <a:p>
            <a:pPr algn="ctr"/>
            <a:r>
              <a:rPr lang="en-US" sz="1400" dirty="0"/>
              <a:t>More certainty</a:t>
            </a:r>
            <a:endParaRPr lang="nl-NL" sz="14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0494148-2C34-C0E9-E1A7-E14896262842}"/>
              </a:ext>
            </a:extLst>
          </p:cNvPr>
          <p:cNvSpPr/>
          <p:nvPr/>
        </p:nvSpPr>
        <p:spPr>
          <a:xfrm>
            <a:off x="1525865" y="3641398"/>
            <a:ext cx="2685845" cy="480687"/>
          </a:xfrm>
          <a:prstGeom prst="rightArrow">
            <a:avLst>
              <a:gd name="adj1" fmla="val 50000"/>
              <a:gd name="adj2" fmla="val 961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864" rtlCol="0" anchor="ctr"/>
          <a:lstStyle/>
          <a:p>
            <a:pPr algn="ctr"/>
            <a:r>
              <a:rPr lang="en-US" sz="1400" dirty="0"/>
              <a:t>More security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794132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EF4348-4422-73C4-828A-B2EB208B5E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7145" y="664234"/>
            <a:ext cx="4917667" cy="5444258"/>
          </a:xfrm>
        </p:spPr>
        <p:txBody>
          <a:bodyPr/>
          <a:lstStyle/>
          <a:p>
            <a:pPr lvl="2" indent="-274320">
              <a:buFont typeface="+mj-lt"/>
              <a:buAutoNum type="arabicPeriod"/>
            </a:pPr>
            <a:r>
              <a:rPr lang="en-US" dirty="0"/>
              <a:t>Dissect cybersecurity</a:t>
            </a:r>
            <a:br>
              <a:rPr lang="en-US" dirty="0"/>
            </a:br>
            <a:r>
              <a:rPr lang="en-US" dirty="0"/>
              <a:t>into segments</a:t>
            </a:r>
          </a:p>
          <a:p>
            <a:pPr lvl="2" indent="-274320">
              <a:buFont typeface="+mj-lt"/>
              <a:buAutoNum type="arabicPeriod"/>
            </a:pPr>
            <a:r>
              <a:rPr lang="en-US" dirty="0"/>
              <a:t>For each, define how to</a:t>
            </a:r>
            <a:br>
              <a:rPr lang="en-US" dirty="0"/>
            </a:br>
            <a:r>
              <a:rPr lang="en-US" dirty="0"/>
              <a:t>determine (</a:t>
            </a:r>
            <a:r>
              <a:rPr lang="en-US" b="1" dirty="0"/>
              <a:t>estimate!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security status</a:t>
            </a:r>
          </a:p>
          <a:p>
            <a:pPr lvl="2" indent="-274320">
              <a:buFont typeface="+mj-lt"/>
              <a:buAutoNum type="arabicPeriod"/>
            </a:pPr>
            <a:r>
              <a:rPr lang="en-US" dirty="0"/>
              <a:t>Based on the results, decide</a:t>
            </a:r>
            <a:br>
              <a:rPr lang="en-US" dirty="0"/>
            </a:br>
            <a:r>
              <a:rPr lang="en-US" dirty="0"/>
              <a:t>where to increase </a:t>
            </a:r>
            <a:r>
              <a:rPr lang="en-US" b="1" dirty="0"/>
              <a:t>certainty</a:t>
            </a:r>
            <a:r>
              <a:rPr lang="en-US" dirty="0"/>
              <a:t> and where to increase </a:t>
            </a:r>
            <a:r>
              <a:rPr lang="en-US" b="1" dirty="0"/>
              <a:t>security</a:t>
            </a:r>
          </a:p>
          <a:p>
            <a:pPr lvl="2" indent="-274320">
              <a:buFont typeface="+mj-lt"/>
              <a:buAutoNum type="arabicPeriod"/>
            </a:pPr>
            <a:r>
              <a:rPr lang="en-US" b="1" u="sng" dirty="0"/>
              <a:t>Iterate!</a:t>
            </a:r>
            <a:br>
              <a:rPr lang="en-US" b="1" u="sng" dirty="0"/>
            </a:br>
            <a:r>
              <a:rPr lang="en-US" dirty="0"/>
              <a:t>Start small</a:t>
            </a:r>
            <a:br>
              <a:rPr lang="en-US" dirty="0"/>
            </a:br>
            <a:r>
              <a:rPr lang="en-US" dirty="0"/>
              <a:t>Build confidence</a:t>
            </a:r>
            <a:endParaRPr lang="nl-NL" dirty="0"/>
          </a:p>
        </p:txBody>
      </p:sp>
      <p:pic>
        <p:nvPicPr>
          <p:cNvPr id="5" name="Picture Placeholder 4" descr="A person eating a piece of meat&#10;&#10;Description automatically generated">
            <a:extLst>
              <a:ext uri="{FF2B5EF4-FFF2-40B4-BE49-F238E27FC236}">
                <a16:creationId xmlns:a16="http://schemas.microsoft.com/office/drawing/2014/main" id="{92589E0B-39D1-CDA2-81A2-B1CFB3D108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B3AAF2-4EA0-09DF-965E-A4794ABC73DE}"/>
              </a:ext>
            </a:extLst>
          </p:cNvPr>
          <p:cNvGrpSpPr/>
          <p:nvPr/>
        </p:nvGrpSpPr>
        <p:grpSpPr>
          <a:xfrm>
            <a:off x="9892145" y="4335088"/>
            <a:ext cx="1902607" cy="1646360"/>
            <a:chOff x="9265635" y="3940040"/>
            <a:chExt cx="2695372" cy="2332354"/>
          </a:xfrm>
        </p:grpSpPr>
        <p:pic>
          <p:nvPicPr>
            <p:cNvPr id="6" name="Picture 5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6DAFBACB-8968-481D-4004-6B8EFD2F9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061" y="4416230"/>
              <a:ext cx="368373" cy="414103"/>
            </a:xfrm>
            <a:prstGeom prst="rect">
              <a:avLst/>
            </a:prstGeom>
          </p:spPr>
        </p:pic>
        <p:pic>
          <p:nvPicPr>
            <p:cNvPr id="7" name="Picture 6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330C4CEE-BD2E-E6FF-D4FC-2A771074B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5005" y="4416230"/>
              <a:ext cx="368373" cy="414103"/>
            </a:xfrm>
            <a:prstGeom prst="rect">
              <a:avLst/>
            </a:prstGeom>
          </p:spPr>
        </p:pic>
        <p:pic>
          <p:nvPicPr>
            <p:cNvPr id="8" name="Picture 7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EEB11E1F-3E5E-3CE7-11D2-A7742D6A9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5174" y="4416230"/>
              <a:ext cx="365833" cy="414103"/>
            </a:xfrm>
            <a:prstGeom prst="rect">
              <a:avLst/>
            </a:prstGeom>
          </p:spPr>
        </p:pic>
        <p:pic>
          <p:nvPicPr>
            <p:cNvPr id="9" name="Picture 8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2D7CC7E4-A02D-5CC2-2761-668E39155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118" y="4416230"/>
              <a:ext cx="368373" cy="414103"/>
            </a:xfrm>
            <a:prstGeom prst="rect">
              <a:avLst/>
            </a:prstGeom>
          </p:spPr>
        </p:pic>
        <p:pic>
          <p:nvPicPr>
            <p:cNvPr id="10" name="Picture 9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B50A23A1-86B6-BB0C-B9A1-64786A24E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4948" y="4416230"/>
              <a:ext cx="368373" cy="414103"/>
            </a:xfrm>
            <a:prstGeom prst="rect">
              <a:avLst/>
            </a:prstGeom>
          </p:spPr>
        </p:pic>
        <p:pic>
          <p:nvPicPr>
            <p:cNvPr id="11" name="Picture 10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39EA23A0-7008-EF28-3424-F4E039EA3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061" y="4896917"/>
              <a:ext cx="368373" cy="414103"/>
            </a:xfrm>
            <a:prstGeom prst="rect">
              <a:avLst/>
            </a:prstGeom>
          </p:spPr>
        </p:pic>
        <p:pic>
          <p:nvPicPr>
            <p:cNvPr id="12" name="Picture 11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2BF0CAE4-F0C4-1D37-2F2F-F5F45E887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5005" y="4896917"/>
              <a:ext cx="368373" cy="414103"/>
            </a:xfrm>
            <a:prstGeom prst="rect">
              <a:avLst/>
            </a:prstGeom>
          </p:spPr>
        </p:pic>
        <p:pic>
          <p:nvPicPr>
            <p:cNvPr id="13" name="Picture 12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26B06CF2-FA13-AC63-4ECD-2545FABAF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5174" y="4896917"/>
              <a:ext cx="365833" cy="414103"/>
            </a:xfrm>
            <a:prstGeom prst="rect">
              <a:avLst/>
            </a:prstGeom>
          </p:spPr>
        </p:pic>
        <p:pic>
          <p:nvPicPr>
            <p:cNvPr id="14" name="Picture 13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1129CFE8-F3E0-348C-7513-603A52978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118" y="4896917"/>
              <a:ext cx="368373" cy="414103"/>
            </a:xfrm>
            <a:prstGeom prst="rect">
              <a:avLst/>
            </a:prstGeom>
          </p:spPr>
        </p:pic>
        <p:pic>
          <p:nvPicPr>
            <p:cNvPr id="15" name="Picture 14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47FA91F3-A969-8536-E82C-C2A7D584F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4948" y="4896917"/>
              <a:ext cx="368373" cy="414103"/>
            </a:xfrm>
            <a:prstGeom prst="rect">
              <a:avLst/>
            </a:prstGeom>
          </p:spPr>
        </p:pic>
        <p:pic>
          <p:nvPicPr>
            <p:cNvPr id="16" name="Picture 15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A5B06A16-CB0E-A03C-4695-7932D7789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061" y="5377604"/>
              <a:ext cx="368373" cy="414103"/>
            </a:xfrm>
            <a:prstGeom prst="rect">
              <a:avLst/>
            </a:prstGeom>
          </p:spPr>
        </p:pic>
        <p:pic>
          <p:nvPicPr>
            <p:cNvPr id="17" name="Picture 16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D585318D-A6C2-E250-A5C5-8724AC947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5005" y="5377604"/>
              <a:ext cx="368373" cy="414103"/>
            </a:xfrm>
            <a:prstGeom prst="rect">
              <a:avLst/>
            </a:prstGeom>
          </p:spPr>
        </p:pic>
        <p:pic>
          <p:nvPicPr>
            <p:cNvPr id="18" name="Picture 17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3D78CE9E-5DD2-F26B-909F-C2EA6DE83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5174" y="5377604"/>
              <a:ext cx="365833" cy="414103"/>
            </a:xfrm>
            <a:prstGeom prst="rect">
              <a:avLst/>
            </a:prstGeom>
          </p:spPr>
        </p:pic>
        <p:pic>
          <p:nvPicPr>
            <p:cNvPr id="19" name="Picture 18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AD4C6B14-5A9A-C0CA-836D-02CC388D3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118" y="5377604"/>
              <a:ext cx="368373" cy="414103"/>
            </a:xfrm>
            <a:prstGeom prst="rect">
              <a:avLst/>
            </a:prstGeom>
          </p:spPr>
        </p:pic>
        <p:pic>
          <p:nvPicPr>
            <p:cNvPr id="20" name="Picture 19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141EC992-3333-0EB4-648E-D89CAAB82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4948" y="5377604"/>
              <a:ext cx="368373" cy="414103"/>
            </a:xfrm>
            <a:prstGeom prst="rect">
              <a:avLst/>
            </a:prstGeom>
          </p:spPr>
        </p:pic>
        <p:pic>
          <p:nvPicPr>
            <p:cNvPr id="21" name="Picture 20" descr="A yellow shield with a blue gauge&#10;&#10;Description automatically generated">
              <a:extLst>
                <a:ext uri="{FF2B5EF4-FFF2-40B4-BE49-F238E27FC236}">
                  <a16:creationId xmlns:a16="http://schemas.microsoft.com/office/drawing/2014/main" id="{C134D392-CC33-F70B-BEC9-58D34F3B1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061" y="5858291"/>
              <a:ext cx="368373" cy="414103"/>
            </a:xfrm>
            <a:prstGeom prst="rect">
              <a:avLst/>
            </a:prstGeom>
          </p:spPr>
        </p:pic>
        <p:pic>
          <p:nvPicPr>
            <p:cNvPr id="22" name="Picture 21" descr="A red shield with a gauge&#10;&#10;Description automatically generated">
              <a:extLst>
                <a:ext uri="{FF2B5EF4-FFF2-40B4-BE49-F238E27FC236}">
                  <a16:creationId xmlns:a16="http://schemas.microsoft.com/office/drawing/2014/main" id="{9213029C-8905-671F-C26E-DE318A6B3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5005" y="5858291"/>
              <a:ext cx="368373" cy="414103"/>
            </a:xfrm>
            <a:prstGeom prst="rect">
              <a:avLst/>
            </a:prstGeom>
          </p:spPr>
        </p:pic>
        <p:pic>
          <p:nvPicPr>
            <p:cNvPr id="23" name="Picture 22" descr="A green shield with a blue arrow and a clock&#10;&#10;Description automatically generated">
              <a:extLst>
                <a:ext uri="{FF2B5EF4-FFF2-40B4-BE49-F238E27FC236}">
                  <a16:creationId xmlns:a16="http://schemas.microsoft.com/office/drawing/2014/main" id="{8352B71F-E869-2981-3572-9E7608DF3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5174" y="5858291"/>
              <a:ext cx="365833" cy="414103"/>
            </a:xfrm>
            <a:prstGeom prst="rect">
              <a:avLst/>
            </a:prstGeom>
          </p:spPr>
        </p:pic>
        <p:pic>
          <p:nvPicPr>
            <p:cNvPr id="24" name="Picture 23" descr="A green shield with a speedometer&#10;&#10;Description automatically generated">
              <a:extLst>
                <a:ext uri="{FF2B5EF4-FFF2-40B4-BE49-F238E27FC236}">
                  <a16:creationId xmlns:a16="http://schemas.microsoft.com/office/drawing/2014/main" id="{28468A34-8EE3-8546-4133-5B9457750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118" y="5858291"/>
              <a:ext cx="368373" cy="414103"/>
            </a:xfrm>
            <a:prstGeom prst="rect">
              <a:avLst/>
            </a:prstGeom>
          </p:spPr>
        </p:pic>
        <p:pic>
          <p:nvPicPr>
            <p:cNvPr id="25" name="Picture 24" descr="A red shield with blue lines and a speedometer&#10;&#10;Description automatically generated">
              <a:extLst>
                <a:ext uri="{FF2B5EF4-FFF2-40B4-BE49-F238E27FC236}">
                  <a16:creationId xmlns:a16="http://schemas.microsoft.com/office/drawing/2014/main" id="{96C15D41-2AF1-61C5-B8A2-D3AA6529E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4948" y="5858291"/>
              <a:ext cx="368373" cy="414103"/>
            </a:xfrm>
            <a:prstGeom prst="rect">
              <a:avLst/>
            </a:prstGeom>
          </p:spPr>
        </p:pic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BCE984DF-735D-3B79-8C10-2E0B3E3B24EA}"/>
                </a:ext>
              </a:extLst>
            </p:cNvPr>
            <p:cNvSpPr/>
            <p:nvPr/>
          </p:nvSpPr>
          <p:spPr>
            <a:xfrm rot="16200000">
              <a:off x="8746603" y="5156696"/>
              <a:ext cx="1518752" cy="480687"/>
            </a:xfrm>
            <a:prstGeom prst="rightArrow">
              <a:avLst>
                <a:gd name="adj1" fmla="val 50000"/>
                <a:gd name="adj2" fmla="val 9617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4864" rtlCol="0" anchor="ctr"/>
            <a:lstStyle/>
            <a:p>
              <a:pPr algn="ctr"/>
              <a:r>
                <a:rPr lang="en-US" sz="900" dirty="0"/>
                <a:t>More certainty</a:t>
              </a:r>
              <a:endParaRPr lang="nl-NL" sz="900" dirty="0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E7BBBC19-BF12-142A-56FE-38D94AFB4E33}"/>
                </a:ext>
              </a:extLst>
            </p:cNvPr>
            <p:cNvSpPr/>
            <p:nvPr/>
          </p:nvSpPr>
          <p:spPr>
            <a:xfrm>
              <a:off x="10099871" y="3940040"/>
              <a:ext cx="1518752" cy="480687"/>
            </a:xfrm>
            <a:prstGeom prst="rightArrow">
              <a:avLst>
                <a:gd name="adj1" fmla="val 50000"/>
                <a:gd name="adj2" fmla="val 9617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4864" rtlCol="0" anchor="ctr"/>
            <a:lstStyle/>
            <a:p>
              <a:pPr algn="ctr"/>
              <a:r>
                <a:rPr lang="en-US" sz="900" dirty="0"/>
                <a:t>More security</a:t>
              </a:r>
              <a:endParaRPr lang="nl-NL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640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red and blue rectangular objects&#10;&#10;Description automatically generated">
            <a:extLst>
              <a:ext uri="{FF2B5EF4-FFF2-40B4-BE49-F238E27FC236}">
                <a16:creationId xmlns:a16="http://schemas.microsoft.com/office/drawing/2014/main" id="{99C078AF-11BA-A7E6-74C0-024A39FE0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87FC9E-15F6-2323-18B2-895CD51B6DCD}"/>
              </a:ext>
            </a:extLst>
          </p:cNvPr>
          <p:cNvSpPr/>
          <p:nvPr/>
        </p:nvSpPr>
        <p:spPr>
          <a:xfrm>
            <a:off x="2286000" y="914400"/>
            <a:ext cx="7620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Cybersecurity complexity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BD29D-CE9C-27B5-836C-AD175DECB846}"/>
              </a:ext>
            </a:extLst>
          </p:cNvPr>
          <p:cNvSpPr/>
          <p:nvPr/>
        </p:nvSpPr>
        <p:spPr>
          <a:xfrm>
            <a:off x="1725561" y="1752601"/>
            <a:ext cx="4218038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How to think about threats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D8088E-5E4B-C9C6-31D1-880212A7F5D5}"/>
              </a:ext>
            </a:extLst>
          </p:cNvPr>
          <p:cNvSpPr/>
          <p:nvPr/>
        </p:nvSpPr>
        <p:spPr>
          <a:xfrm>
            <a:off x="6248400" y="1752600"/>
            <a:ext cx="4163961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How to think about security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D14C5A-B0E2-A38D-7E95-8A6B456E40C6}"/>
              </a:ext>
            </a:extLst>
          </p:cNvPr>
          <p:cNvSpPr/>
          <p:nvPr/>
        </p:nvSpPr>
        <p:spPr>
          <a:xfrm>
            <a:off x="4288752" y="2635441"/>
            <a:ext cx="1426248" cy="735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600" dirty="0"/>
              <a:t>Trends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8F38E-A6C1-A41D-EA47-80CCF318EECB}"/>
              </a:ext>
            </a:extLst>
          </p:cNvPr>
          <p:cNvSpPr/>
          <p:nvPr/>
        </p:nvSpPr>
        <p:spPr>
          <a:xfrm>
            <a:off x="4341090" y="3429000"/>
            <a:ext cx="1311565" cy="684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latin typeface="Corbel Light" panose="020B0303020204020204" pitchFamily="34" charset="0"/>
              </a:rPr>
              <a:t>Cloud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E5D991-AE47-EDC6-EC91-719B3FB95563}"/>
              </a:ext>
            </a:extLst>
          </p:cNvPr>
          <p:cNvSpPr/>
          <p:nvPr/>
        </p:nvSpPr>
        <p:spPr>
          <a:xfrm>
            <a:off x="1143000" y="3406140"/>
            <a:ext cx="3124200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E07FA7-07FE-5E9F-5C2B-7359BF1E0131}"/>
              </a:ext>
            </a:extLst>
          </p:cNvPr>
          <p:cNvSpPr/>
          <p:nvPr/>
        </p:nvSpPr>
        <p:spPr>
          <a:xfrm>
            <a:off x="2743200" y="2635441"/>
            <a:ext cx="1426248" cy="735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600" dirty="0"/>
              <a:t>Tactical threats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D3DA88-C8CF-30FE-3D5E-3DCAB0AF79B7}"/>
              </a:ext>
            </a:extLst>
          </p:cNvPr>
          <p:cNvSpPr/>
          <p:nvPr/>
        </p:nvSpPr>
        <p:spPr>
          <a:xfrm>
            <a:off x="1200727" y="2635441"/>
            <a:ext cx="1426248" cy="735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600" dirty="0"/>
              <a:t>Strategic threats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962FF3-A208-D869-420F-2AAF131D848E}"/>
              </a:ext>
            </a:extLst>
          </p:cNvPr>
          <p:cNvSpPr/>
          <p:nvPr/>
        </p:nvSpPr>
        <p:spPr>
          <a:xfrm>
            <a:off x="4341090" y="4170990"/>
            <a:ext cx="1311565" cy="684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latin typeface="Corbel Light" panose="020B0303020204020204" pitchFamily="34" charset="0"/>
              </a:rPr>
              <a:t>BYAD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D14F6C-EFF5-757B-29B1-AB11493B8C77}"/>
              </a:ext>
            </a:extLst>
          </p:cNvPr>
          <p:cNvSpPr/>
          <p:nvPr/>
        </p:nvSpPr>
        <p:spPr>
          <a:xfrm>
            <a:off x="4341090" y="4912980"/>
            <a:ext cx="1311565" cy="684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latin typeface="Corbel Light" panose="020B0303020204020204" pitchFamily="34" charset="0"/>
              </a:rPr>
              <a:t>Perimeter devices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B68DD5-1FE7-9E37-66E6-BCABF4D664E1}"/>
              </a:ext>
            </a:extLst>
          </p:cNvPr>
          <p:cNvSpPr/>
          <p:nvPr/>
        </p:nvSpPr>
        <p:spPr>
          <a:xfrm>
            <a:off x="6461681" y="2635441"/>
            <a:ext cx="1426248" cy="735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0000"/>
              </a:lnSpc>
            </a:pPr>
            <a:r>
              <a:rPr lang="en-US" sz="1600" dirty="0"/>
              <a:t>Decomposition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25BF6F-4855-B1CF-210A-592535E0F171}"/>
              </a:ext>
            </a:extLst>
          </p:cNvPr>
          <p:cNvSpPr/>
          <p:nvPr/>
        </p:nvSpPr>
        <p:spPr>
          <a:xfrm>
            <a:off x="6514019" y="3429000"/>
            <a:ext cx="1311565" cy="684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latin typeface="Corbel Light" panose="020B0303020204020204" pitchFamily="34" charset="0"/>
              </a:rPr>
              <a:t>Common segments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EAFE74-D700-D415-3671-4E3960723208}"/>
              </a:ext>
            </a:extLst>
          </p:cNvPr>
          <p:cNvSpPr/>
          <p:nvPr/>
        </p:nvSpPr>
        <p:spPr>
          <a:xfrm>
            <a:off x="8005346" y="2635441"/>
            <a:ext cx="1426248" cy="735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600" dirty="0"/>
              <a:t>Cybersecurity risk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50D4EA-AD95-4BF0-30AC-D1130E7CAD3C}"/>
              </a:ext>
            </a:extLst>
          </p:cNvPr>
          <p:cNvSpPr/>
          <p:nvPr/>
        </p:nvSpPr>
        <p:spPr>
          <a:xfrm>
            <a:off x="8057684" y="3429000"/>
            <a:ext cx="1311565" cy="684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latin typeface="Corbel Light" panose="020B0303020204020204" pitchFamily="34" charset="0"/>
              </a:rPr>
              <a:t>Cybersecurity and risk management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7D2DB3-1F20-F549-E05F-44C84EDE91D2}"/>
              </a:ext>
            </a:extLst>
          </p:cNvPr>
          <p:cNvSpPr/>
          <p:nvPr/>
        </p:nvSpPr>
        <p:spPr>
          <a:xfrm>
            <a:off x="8057684" y="4170990"/>
            <a:ext cx="1311565" cy="684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latin typeface="Corbel Light" panose="020B0303020204020204" pitchFamily="34" charset="0"/>
              </a:rPr>
              <a:t>Certainty</a:t>
            </a:r>
            <a:br>
              <a:rPr lang="en-US" sz="1400" dirty="0">
                <a:latin typeface="Corbel Light" panose="020B0303020204020204" pitchFamily="34" charset="0"/>
              </a:rPr>
            </a:br>
            <a:r>
              <a:rPr lang="en-US" sz="1400" dirty="0">
                <a:latin typeface="Corbel Light" panose="020B0303020204020204" pitchFamily="34" charset="0"/>
              </a:rPr>
              <a:t>and security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01FE28-A139-C2CC-1C8F-7112F87ACBD9}"/>
              </a:ext>
            </a:extLst>
          </p:cNvPr>
          <p:cNvSpPr/>
          <p:nvPr/>
        </p:nvSpPr>
        <p:spPr>
          <a:xfrm>
            <a:off x="8057684" y="4912980"/>
            <a:ext cx="1311565" cy="684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latin typeface="Corbel Light" panose="020B0303020204020204" pitchFamily="34" charset="0"/>
              </a:rPr>
              <a:t>Common estimation aids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D7C76-146F-9686-EEC4-7C4B20FC56E5}"/>
              </a:ext>
            </a:extLst>
          </p:cNvPr>
          <p:cNvSpPr/>
          <p:nvPr/>
        </p:nvSpPr>
        <p:spPr>
          <a:xfrm>
            <a:off x="9549011" y="2635441"/>
            <a:ext cx="1426248" cy="735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600" dirty="0"/>
              <a:t>Examples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DD6408-7377-19C6-0AD0-3AE3B765F29D}"/>
              </a:ext>
            </a:extLst>
          </p:cNvPr>
          <p:cNvSpPr/>
          <p:nvPr/>
        </p:nvSpPr>
        <p:spPr>
          <a:xfrm>
            <a:off x="9601349" y="3429000"/>
            <a:ext cx="1311565" cy="684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latin typeface="Corbel Light" panose="020B0303020204020204" pitchFamily="34" charset="0"/>
              </a:rPr>
              <a:t>Entra ID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01024E-F4CC-32CD-8064-EB84138967B5}"/>
              </a:ext>
            </a:extLst>
          </p:cNvPr>
          <p:cNvSpPr/>
          <p:nvPr/>
        </p:nvSpPr>
        <p:spPr>
          <a:xfrm>
            <a:off x="9601349" y="4170990"/>
            <a:ext cx="1311565" cy="684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latin typeface="Corbel Light" panose="020B0303020204020204" pitchFamily="34" charset="0"/>
              </a:rPr>
              <a:t>Managed laptops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E46271-166B-8A44-5986-38FD261A7F07}"/>
              </a:ext>
            </a:extLst>
          </p:cNvPr>
          <p:cNvSpPr/>
          <p:nvPr/>
        </p:nvSpPr>
        <p:spPr>
          <a:xfrm>
            <a:off x="9601349" y="4912980"/>
            <a:ext cx="1311565" cy="684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latin typeface="Corbel Light" panose="020B0303020204020204" pitchFamily="34" charset="0"/>
              </a:rPr>
              <a:t>Azure IaaS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F0AE2F-4E8D-B89A-750F-237D80A0500D}"/>
              </a:ext>
            </a:extLst>
          </p:cNvPr>
          <p:cNvSpPr/>
          <p:nvPr/>
        </p:nvSpPr>
        <p:spPr>
          <a:xfrm>
            <a:off x="6424811" y="4155749"/>
            <a:ext cx="1463118" cy="1561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764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5B5BC-E586-985D-29F0-432C01A24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85" y="-129540"/>
            <a:ext cx="12228195" cy="6987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9F3308-B79D-57BE-E1A0-CD12454B5885}"/>
              </a:ext>
            </a:extLst>
          </p:cNvPr>
          <p:cNvSpPr/>
          <p:nvPr/>
        </p:nvSpPr>
        <p:spPr>
          <a:xfrm>
            <a:off x="-58987" y="0"/>
            <a:ext cx="12228196" cy="6873526"/>
          </a:xfrm>
          <a:prstGeom prst="rect">
            <a:avLst/>
          </a:prstGeom>
          <a:gradFill flip="none" rotWithShape="1">
            <a:gsLst>
              <a:gs pos="34000">
                <a:srgbClr val="000000"/>
              </a:gs>
              <a:gs pos="54000">
                <a:srgbClr val="000000">
                  <a:alpha val="0"/>
                </a:srgbClr>
              </a:gs>
            </a:gsLst>
            <a:lin ang="39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9DD189-7784-8931-A31A-307DD20BBC1E}"/>
              </a:ext>
            </a:extLst>
          </p:cNvPr>
          <p:cNvSpPr/>
          <p:nvPr/>
        </p:nvSpPr>
        <p:spPr>
          <a:xfrm>
            <a:off x="0" y="0"/>
            <a:ext cx="6251713" cy="6873526"/>
          </a:xfrm>
          <a:prstGeom prst="rect">
            <a:avLst/>
          </a:prstGeom>
          <a:gradFill flip="none" rotWithShape="1">
            <a:gsLst>
              <a:gs pos="41000">
                <a:srgbClr val="000000"/>
              </a:gs>
              <a:gs pos="8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9DAEF8-2272-ACD2-D2EE-CD46CC37BFEB}"/>
              </a:ext>
            </a:extLst>
          </p:cNvPr>
          <p:cNvSpPr/>
          <p:nvPr/>
        </p:nvSpPr>
        <p:spPr>
          <a:xfrm>
            <a:off x="-36196" y="-15526"/>
            <a:ext cx="14658976" cy="2031325"/>
          </a:xfrm>
          <a:prstGeom prst="rect">
            <a:avLst/>
          </a:prstGeom>
          <a:gradFill flip="none" rotWithShape="1">
            <a:gsLst>
              <a:gs pos="28000">
                <a:srgbClr val="000000"/>
              </a:gs>
              <a:gs pos="63000">
                <a:srgbClr val="000000">
                  <a:alpha val="0"/>
                </a:srgbClr>
              </a:gs>
            </a:gsLst>
            <a:lin ang="51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CC073-1E25-A276-FFBD-E0C787DAABB1}"/>
              </a:ext>
            </a:extLst>
          </p:cNvPr>
          <p:cNvSpPr txBox="1"/>
          <p:nvPr/>
        </p:nvSpPr>
        <p:spPr>
          <a:xfrm>
            <a:off x="436219" y="363264"/>
            <a:ext cx="951803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Christo Butcher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◂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Executive Consultant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◂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Fox-IT 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</a:rPr>
              <a:t>(NCC Group)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09729-ABB0-E792-E5E1-B550A1A06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022"/>
            <a:ext cx="1661149" cy="6363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DA3CB5-E9B8-F7C0-DEAB-C5BFD46B4786}"/>
              </a:ext>
            </a:extLst>
          </p:cNvPr>
          <p:cNvSpPr txBox="1"/>
          <p:nvPr/>
        </p:nvSpPr>
        <p:spPr>
          <a:xfrm>
            <a:off x="436219" y="998535"/>
            <a:ext cx="636082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brief dive into general cyber security awareness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</a:rPr>
              <a:t>When: Thu November 7, 2024,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13:30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</a:rPr>
              <a:t>Where: Silent Presentation Area (track 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306E86-D192-730C-3B6E-B41E8EF1760F}"/>
              </a:ext>
            </a:extLst>
          </p:cNvPr>
          <p:cNvSpPr txBox="1"/>
          <p:nvPr/>
        </p:nvSpPr>
        <p:spPr>
          <a:xfrm>
            <a:off x="436219" y="1959060"/>
            <a:ext cx="636082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Lessons from the trenches on managing cybersecurity,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gaining control by breaking it down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</a:rPr>
              <a:t>When: Thu November 7, 2024,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16:00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</a:rPr>
              <a:t>Where: Frederick's (track 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38C29C-BCFE-9AA6-9DEE-935B79FB9E7E}"/>
              </a:ext>
            </a:extLst>
          </p:cNvPr>
          <p:cNvSpPr txBox="1"/>
          <p:nvPr/>
        </p:nvSpPr>
        <p:spPr>
          <a:xfrm>
            <a:off x="144780" y="1013775"/>
            <a:ext cx="43621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①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 Light" panose="020B03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CB9C20-32ED-181F-5DC3-B09310B1BD22}"/>
              </a:ext>
            </a:extLst>
          </p:cNvPr>
          <p:cNvSpPr txBox="1"/>
          <p:nvPr/>
        </p:nvSpPr>
        <p:spPr>
          <a:xfrm>
            <a:off x="144780" y="1974237"/>
            <a:ext cx="43621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64179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3564B-5DB5-756B-B9F4-644B8338D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82BEAB-120D-4221-5D4C-9244407770DD}"/>
              </a:ext>
            </a:extLst>
          </p:cNvPr>
          <p:cNvSpPr/>
          <p:nvPr/>
        </p:nvSpPr>
        <p:spPr>
          <a:xfrm>
            <a:off x="5927154" y="0"/>
            <a:ext cx="626484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3000">
                <a:srgbClr val="000000"/>
              </a:gs>
              <a:gs pos="100000">
                <a:srgbClr val="0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A0A508-7CF0-A0CE-C90A-3C49CEDCE6ED}"/>
              </a:ext>
            </a:extLst>
          </p:cNvPr>
          <p:cNvSpPr txBox="1">
            <a:spLocks/>
          </p:cNvSpPr>
          <p:nvPr/>
        </p:nvSpPr>
        <p:spPr>
          <a:xfrm>
            <a:off x="7552592" y="2198077"/>
            <a:ext cx="3812094" cy="40217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Corbel" panose="020B0503020204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orbel" panose="020B050302020402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Welcome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to my world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E942D-0C51-0679-48D6-B57D9B625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95" y="6328328"/>
            <a:ext cx="1661149" cy="6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475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rgbClr val="002B49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Custom Design">
  <a:themeElements>
    <a:clrScheme name="Custom 1">
      <a:dk1>
        <a:srgbClr val="002B49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Custom 1">
      <a:dk1>
        <a:srgbClr val="002B49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0544E1717A14B9D63EB6BDE07A190" ma:contentTypeVersion="18" ma:contentTypeDescription="Create a new document." ma:contentTypeScope="" ma:versionID="2e247d34f5ca83769f98f636c92c0042">
  <xsd:schema xmlns:xsd="http://www.w3.org/2001/XMLSchema" xmlns:xs="http://www.w3.org/2001/XMLSchema" xmlns:p="http://schemas.microsoft.com/office/2006/metadata/properties" xmlns:ns2="15af6d95-0c21-46a1-b7b5-ec7856771054" xmlns:ns3="4d39e04f-539d-4b29-a0fa-b476f084603f" targetNamespace="http://schemas.microsoft.com/office/2006/metadata/properties" ma:root="true" ma:fieldsID="f6978c418541f26b667c2d744d4abbfe" ns2:_="" ns3:_="">
    <xsd:import namespace="15af6d95-0c21-46a1-b7b5-ec7856771054"/>
    <xsd:import namespace="4d39e04f-539d-4b29-a0fa-b476f08460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af6d95-0c21-46a1-b7b5-ec78567710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963f6a9-bf9c-43f0-b7bd-5e244946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9e04f-539d-4b29-a0fa-b476f084603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b91c22-8027-40c0-a2fb-6956b10a21f8}" ma:internalName="TaxCatchAll" ma:showField="CatchAllData" ma:web="4d39e04f-539d-4b29-a0fa-b476f0846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39e04f-539d-4b29-a0fa-b476f084603f" xsi:nil="true"/>
    <lcf76f155ced4ddcb4097134ff3c332f xmlns="15af6d95-0c21-46a1-b7b5-ec785677105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EB07EB-775C-4E46-BC39-E9E25AE77F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0856F6-897B-4681-A442-5EF02824BE99}"/>
</file>

<file path=customXml/itemProps3.xml><?xml version="1.0" encoding="utf-8"?>
<ds:datastoreItem xmlns:ds="http://schemas.openxmlformats.org/officeDocument/2006/customXml" ds:itemID="{E740CB1C-5B4F-4232-8442-3DF5471EFC1F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61e109db-df1b-421c-af24-750c0e85c657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First and last slides</Template>
  <TotalTime>12707</TotalTime>
  <Words>3135</Words>
  <Application>Microsoft Office PowerPoint</Application>
  <PresentationFormat>Widescreen</PresentationFormat>
  <Paragraphs>890</Paragraphs>
  <Slides>89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99" baseType="lpstr">
      <vt:lpstr>Aptos</vt:lpstr>
      <vt:lpstr>Arial</vt:lpstr>
      <vt:lpstr>Blackadder ITC</vt:lpstr>
      <vt:lpstr>Calibri</vt:lpstr>
      <vt:lpstr>Corbel</vt:lpstr>
      <vt:lpstr>Corbel Light</vt:lpstr>
      <vt:lpstr>Wingdings</vt:lpstr>
      <vt:lpstr>Custom Design</vt:lpstr>
      <vt:lpstr>3_Custom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case study: Entra ID</vt:lpstr>
      <vt:lpstr>Example case study: Managed laptops</vt:lpstr>
      <vt:lpstr>Example case study: Azure IaaS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Christo Butcher</cp:lastModifiedBy>
  <cp:revision>12</cp:revision>
  <dcterms:created xsi:type="dcterms:W3CDTF">2023-03-14T15:07:41Z</dcterms:created>
  <dcterms:modified xsi:type="dcterms:W3CDTF">2024-11-05T14:07:41Z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0x0101000630544E1717A14B9D63EB6BDE07A190</vt:lpwstr>
  </property>
</Properties>
</file>