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61" r:id="rId3"/>
    <p:sldId id="257" r:id="rId4"/>
    <p:sldId id="258" r:id="rId5"/>
    <p:sldId id="262" r:id="rId6"/>
    <p:sldId id="263" r:id="rId7"/>
    <p:sldId id="259" r:id="rId8"/>
    <p:sldId id="265"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87" d="100"/>
          <a:sy n="87" d="100"/>
        </p:scale>
        <p:origin x="224"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customXml" Target="../customXml/item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BF2A-86C2-0FB9-6F8A-8CEFC5629B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F8C9D-4E99-14F9-C3FA-E9F93B22B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A497619-87C3-356E-AE2E-A6D5AC2138DE}"/>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5" name="Footer Placeholder 4">
            <a:extLst>
              <a:ext uri="{FF2B5EF4-FFF2-40B4-BE49-F238E27FC236}">
                <a16:creationId xmlns:a16="http://schemas.microsoft.com/office/drawing/2014/main" id="{712647A5-5FB9-FADE-2B06-4ACCE8331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F9037-FDD8-B953-ED6A-B3537C224B5D}"/>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225026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C84C-B197-50A3-E1AD-757BAAEE6F2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31E14E-C1A8-55B8-6CB3-84E6A1C89AE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110754-2D13-28E9-B8BC-10EEB9D58551}"/>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5" name="Footer Placeholder 4">
            <a:extLst>
              <a:ext uri="{FF2B5EF4-FFF2-40B4-BE49-F238E27FC236}">
                <a16:creationId xmlns:a16="http://schemas.microsoft.com/office/drawing/2014/main" id="{6B872566-C901-4E54-C6EF-AAEE453FC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579D1-749A-7F20-DD31-03C7D9B72ACA}"/>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228157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96E4C-51BF-1A58-D8F3-8441C8107C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F2FCE1-FA25-D55D-91A2-61055D8BF9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6F0829-CA2F-E836-915E-E79F0868DFB2}"/>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5" name="Footer Placeholder 4">
            <a:extLst>
              <a:ext uri="{FF2B5EF4-FFF2-40B4-BE49-F238E27FC236}">
                <a16:creationId xmlns:a16="http://schemas.microsoft.com/office/drawing/2014/main" id="{06821F14-2852-9C97-066D-A6EC83E61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63B9E-88F6-3F14-4B4C-11AAAC3D0D7C}"/>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310314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0" y="0"/>
            <a:ext cx="3811588" cy="6858000"/>
          </a:xfrm>
        </p:spPr>
        <p:txBody>
          <a:bodyPr/>
          <a:lstStyle/>
          <a:p>
            <a:r>
              <a:rPr lang="en-US"/>
              <a:t>Click icon to add picture</a:t>
            </a:r>
          </a:p>
        </p:txBody>
      </p:sp>
      <p:sp>
        <p:nvSpPr>
          <p:cNvPr id="12" name="Date Placeholder 4">
            <a:extLst>
              <a:ext uri="{FF2B5EF4-FFF2-40B4-BE49-F238E27FC236}">
                <a16:creationId xmlns:a16="http://schemas.microsoft.com/office/drawing/2014/main" id="{736DB356-2B28-0B49-99AC-5261D68DF14C}"/>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4 November 2024</a:t>
            </a:fld>
            <a:endParaRPr lang="en-US" dirty="0"/>
          </a:p>
        </p:txBody>
      </p:sp>
      <p:sp>
        <p:nvSpPr>
          <p:cNvPr id="13" name="Slide Number Placeholder 6">
            <a:extLst>
              <a:ext uri="{FF2B5EF4-FFF2-40B4-BE49-F238E27FC236}">
                <a16:creationId xmlns:a16="http://schemas.microsoft.com/office/drawing/2014/main" id="{C26A0C62-F633-874C-A15A-D1A68C630D8B}"/>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dirty="0"/>
          </a:p>
        </p:txBody>
      </p:sp>
    </p:spTree>
    <p:extLst>
      <p:ext uri="{BB962C8B-B14F-4D97-AF65-F5344CB8AC3E}">
        <p14:creationId xmlns:p14="http://schemas.microsoft.com/office/powerpoint/2010/main" val="110952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pic>
        <p:nvPicPr>
          <p:cNvPr id="6" name="Picture 5" descr="A picture containing icon">
            <a:extLst>
              <a:ext uri="{FF2B5EF4-FFF2-40B4-BE49-F238E27FC236}">
                <a16:creationId xmlns:a16="http://schemas.microsoft.com/office/drawing/2014/main" id="{E509E505-59CD-1A40-E720-5A0D379D9C3E}"/>
              </a:ext>
            </a:extLst>
          </p:cNvPr>
          <p:cNvPicPr>
            <a:picLocks noChangeAspect="1"/>
          </p:cNvPicPr>
          <p:nvPr userDrawn="1"/>
        </p:nvPicPr>
        <p:blipFill>
          <a:blip r:embed="rId2"/>
          <a:stretch>
            <a:fillRect/>
          </a:stretch>
        </p:blipFill>
        <p:spPr>
          <a:xfrm>
            <a:off x="0" y="4281"/>
            <a:ext cx="12192000" cy="6849438"/>
          </a:xfrm>
          <a:prstGeom prst="rect">
            <a:avLst/>
          </a:prstGeom>
        </p:spPr>
      </p:pic>
      <p:pic>
        <p:nvPicPr>
          <p:cNvPr id="5" name="Picture 4">
            <a:extLst>
              <a:ext uri="{FF2B5EF4-FFF2-40B4-BE49-F238E27FC236}">
                <a16:creationId xmlns:a16="http://schemas.microsoft.com/office/drawing/2014/main" id="{EF06B549-7095-444D-B599-A1315154CCCE}"/>
              </a:ext>
            </a:extLst>
          </p:cNvPr>
          <p:cNvPicPr>
            <a:picLocks noChangeAspect="1"/>
          </p:cNvPicPr>
          <p:nvPr userDrawn="1"/>
        </p:nvPicPr>
        <p:blipFill rotWithShape="1">
          <a:blip r:embed="rId3"/>
          <a:srcRect l="68737"/>
          <a:stretch/>
        </p:blipFill>
        <p:spPr>
          <a:xfrm>
            <a:off x="8380412" y="6350"/>
            <a:ext cx="3811588" cy="6851650"/>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01040" y="365125"/>
            <a:ext cx="726717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01040" y="1825625"/>
            <a:ext cx="72671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8380412" y="0"/>
            <a:ext cx="3811588" cy="6858000"/>
          </a:xfrm>
        </p:spPr>
        <p:txBody>
          <a:bodyPr/>
          <a:lstStyle/>
          <a:p>
            <a:r>
              <a:rPr lang="en-US"/>
              <a:t>Click icon to add picture</a:t>
            </a:r>
          </a:p>
        </p:txBody>
      </p:sp>
      <p:sp>
        <p:nvSpPr>
          <p:cNvPr id="7" name="Date Placeholder 4">
            <a:extLst>
              <a:ext uri="{FF2B5EF4-FFF2-40B4-BE49-F238E27FC236}">
                <a16:creationId xmlns:a16="http://schemas.microsoft.com/office/drawing/2014/main" id="{F07D8A17-3BEE-6148-9B03-46CCD27D40EC}"/>
              </a:ext>
            </a:extLst>
          </p:cNvPr>
          <p:cNvSpPr>
            <a:spLocks noGrp="1"/>
          </p:cNvSpPr>
          <p:nvPr>
            <p:ph type="dt" sz="half" idx="2"/>
          </p:nvPr>
        </p:nvSpPr>
        <p:spPr>
          <a:xfrm>
            <a:off x="3208250" y="6356350"/>
            <a:ext cx="2458720" cy="365125"/>
          </a:xfrm>
          <a:prstGeom prst="rect">
            <a:avLst/>
          </a:prstGeom>
        </p:spPr>
        <p:txBody>
          <a:bodyPr/>
          <a:lstStyle>
            <a:lvl1pPr>
              <a:defRPr/>
            </a:lvl1pPr>
          </a:lstStyle>
          <a:p>
            <a:fld id="{60A7E3A7-EC6F-3142-AA0A-6B1E9A4ABBDF}" type="datetime3">
              <a:rPr lang="en-IE" smtClean="0"/>
              <a:pPr/>
              <a:t>4 November 2024</a:t>
            </a:fld>
            <a:endParaRPr lang="en-US" dirty="0"/>
          </a:p>
        </p:txBody>
      </p:sp>
      <p:sp>
        <p:nvSpPr>
          <p:cNvPr id="8" name="Slide Number Placeholder 6">
            <a:extLst>
              <a:ext uri="{FF2B5EF4-FFF2-40B4-BE49-F238E27FC236}">
                <a16:creationId xmlns:a16="http://schemas.microsoft.com/office/drawing/2014/main" id="{DC8352FA-C4C0-1E4C-805A-CA70A61DC866}"/>
              </a:ext>
            </a:extLst>
          </p:cNvPr>
          <p:cNvSpPr>
            <a:spLocks noGrp="1"/>
          </p:cNvSpPr>
          <p:nvPr>
            <p:ph type="sldNum" sz="quarter" idx="4"/>
          </p:nvPr>
        </p:nvSpPr>
        <p:spPr>
          <a:xfrm>
            <a:off x="5890490" y="6356350"/>
            <a:ext cx="2077720" cy="365125"/>
          </a:xfrm>
          <a:prstGeom prst="rect">
            <a:avLst/>
          </a:prstGeom>
        </p:spPr>
        <p:txBody>
          <a:bodyPr/>
          <a:lstStyle>
            <a:lvl1pPr algn="r">
              <a:defRPr/>
            </a:lvl1pPr>
          </a:lstStyle>
          <a:p>
            <a:fld id="{FC7BA54B-393B-7746-BEB6-A7E84BC93482}" type="slidenum">
              <a:rPr lang="en-US" smtClean="0"/>
              <a:pPr/>
              <a:t>‹#›</a:t>
            </a:fld>
            <a:endParaRPr lang="en-US" dirty="0"/>
          </a:p>
        </p:txBody>
      </p:sp>
    </p:spTree>
    <p:extLst>
      <p:ext uri="{BB962C8B-B14F-4D97-AF65-F5344CB8AC3E}">
        <p14:creationId xmlns:p14="http://schemas.microsoft.com/office/powerpoint/2010/main" val="2312604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Lef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4775"/>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96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Righ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6361"/>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235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over No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6055360" cy="238760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96090898-580D-457D-43E1-0ACCF729A9B8}"/>
              </a:ext>
            </a:extLst>
          </p:cNvPr>
          <p:cNvPicPr>
            <a:picLocks noChangeAspect="1"/>
          </p:cNvPicPr>
          <p:nvPr userDrawn="1"/>
        </p:nvPicPr>
        <p:blipFill>
          <a:blip r:embed="rId3"/>
          <a:srcRect/>
          <a:stretch/>
        </p:blipFill>
        <p:spPr>
          <a:xfrm>
            <a:off x="6821322" y="955919"/>
            <a:ext cx="4917985" cy="3822269"/>
          </a:xfrm>
          <a:prstGeom prst="rect">
            <a:avLst/>
          </a:prstGeom>
        </p:spPr>
      </p:pic>
    </p:spTree>
    <p:extLst>
      <p:ext uri="{BB962C8B-B14F-4D97-AF65-F5344CB8AC3E}">
        <p14:creationId xmlns:p14="http://schemas.microsoft.com/office/powerpoint/2010/main" val="17359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6" name="Title 1">
            <a:extLst>
              <a:ext uri="{FF2B5EF4-FFF2-40B4-BE49-F238E27FC236}">
                <a16:creationId xmlns:a16="http://schemas.microsoft.com/office/drawing/2014/main" id="{469E2389-3DBC-6E4C-8B1A-1C22D5F9AB56}"/>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59E30B6E-4587-5241-9A68-A1264D8089BA}"/>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a:extLst>
              <a:ext uri="{FF2B5EF4-FFF2-40B4-BE49-F238E27FC236}">
                <a16:creationId xmlns:a16="http://schemas.microsoft.com/office/drawing/2014/main" id="{6C02DD7D-C613-3465-1517-7BF920808047}"/>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51541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4091324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1999"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646779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5FF5-88E3-0A9A-49BA-C0D467DDA6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FEE58D-3972-73C0-CB07-F4F7C526CF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8801C6-B539-9F58-E956-B54E7C75EEF7}"/>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5" name="Footer Placeholder 4">
            <a:extLst>
              <a:ext uri="{FF2B5EF4-FFF2-40B4-BE49-F238E27FC236}">
                <a16:creationId xmlns:a16="http://schemas.microsoft.com/office/drawing/2014/main" id="{0BFE9163-2DBF-57F4-E568-F9EA997F7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6A5CD-0D13-76FF-E738-33493FF47BCD}"/>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1800162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1999" cy="6849437"/>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401914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7" cy="6849437"/>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007837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7" cy="6849436"/>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285543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6" cy="6849436"/>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32264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6" cy="6849435"/>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943476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2" y="7456"/>
            <a:ext cx="12191994" cy="6849435"/>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4237554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2" y="7456"/>
            <a:ext cx="12191994" cy="6849434"/>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553164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3" y="7456"/>
            <a:ext cx="12191992" cy="6849434"/>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476278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Section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276834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ection Break 1">
    <p:spTree>
      <p:nvGrpSpPr>
        <p:cNvPr id="1" name=""/>
        <p:cNvGrpSpPr/>
        <p:nvPr/>
      </p:nvGrpSpPr>
      <p:grpSpPr>
        <a:xfrm>
          <a:off x="0" y="0"/>
          <a:ext cx="0" cy="0"/>
          <a:chOff x="0" y="0"/>
          <a:chExt cx="0" cy="0"/>
        </a:xfrm>
      </p:grpSpPr>
      <p:pic>
        <p:nvPicPr>
          <p:cNvPr id="6" name="Picture 5" descr="A picture containing icon">
            <a:extLst>
              <a:ext uri="{FF2B5EF4-FFF2-40B4-BE49-F238E27FC236}">
                <a16:creationId xmlns:a16="http://schemas.microsoft.com/office/drawing/2014/main" id="{ABBD4768-D3AE-BA74-1A42-75FF4B11A9BA}"/>
              </a:ext>
            </a:extLst>
          </p:cNvPr>
          <p:cNvPicPr>
            <a:picLocks noChangeAspect="1"/>
          </p:cNvPicPr>
          <p:nvPr userDrawn="1"/>
        </p:nvPicPr>
        <p:blipFill>
          <a:blip r:embed="rId2"/>
          <a:stretch>
            <a:fill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9358282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B96C-902A-3F12-64F6-07A9761ACF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E3BD78-13D7-AF09-C85D-D95E0290E1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67B5FB-6D27-4BE6-B88D-AA032EEF2A55}"/>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5" name="Footer Placeholder 4">
            <a:extLst>
              <a:ext uri="{FF2B5EF4-FFF2-40B4-BE49-F238E27FC236}">
                <a16:creationId xmlns:a16="http://schemas.microsoft.com/office/drawing/2014/main" id="{BE4BA5D5-34A9-7D27-7FA0-F443E54D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8AA10-C3F6-61CA-F6B8-AA191D504D55}"/>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4181683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ection Brea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079048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ection Brea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5672283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Section Brea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8544146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ection Brea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5946570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Brea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4852677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Break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1212866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ection Break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6505863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tion Break 9">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8593387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ection Break 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BD4768-D3AE-BA74-1A42-75FF4B11A9BA}"/>
              </a:ext>
            </a:extLst>
          </p:cNvPr>
          <p:cNvPicPr>
            <a:picLocks noChangeAspect="1"/>
          </p:cNvPicPr>
          <p:nvPr userDrawn="1"/>
        </p:nvPicPr>
        <p:blipFill>
          <a:blip r:embed="rId2"/>
          <a:srcRect/>
          <a:stretch/>
        </p:blipFill>
        <p:spPr>
          <a:xfrm>
            <a:off x="-7620" y="0"/>
            <a:ext cx="1220724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20233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833F-4AC6-C19B-1DE4-0B3B372DA43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E1F0C5-3D86-D723-D253-F9A9B3856A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789E17-0E1E-046D-72CD-608A76DD06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0BCFD04-90B4-06A9-CA42-F57EA778D10D}"/>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6" name="Footer Placeholder 5">
            <a:extLst>
              <a:ext uri="{FF2B5EF4-FFF2-40B4-BE49-F238E27FC236}">
                <a16:creationId xmlns:a16="http://schemas.microsoft.com/office/drawing/2014/main" id="{689B2143-6CBF-E4C0-8B92-C9CC4EEFA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B33B4-C2D6-1A58-E607-371028FD0117}"/>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353441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1BC5F-95C6-BF85-A5E9-62D2963636D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3BA37F-B802-C3B3-B977-1193B81B7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44BD070-04B9-D020-3EFE-554CDCCCE23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A01884-4823-7DA3-F31D-75795725C9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5398D4-16B6-4038-0902-14A44E896F7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125E41-2E17-22F5-B582-E9DAE9351F6D}"/>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8" name="Footer Placeholder 7">
            <a:extLst>
              <a:ext uri="{FF2B5EF4-FFF2-40B4-BE49-F238E27FC236}">
                <a16:creationId xmlns:a16="http://schemas.microsoft.com/office/drawing/2014/main" id="{0693DFB6-5E58-DB0B-B22D-68FC9A7ACF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FAF615-47B9-C7B6-8968-3F01FB348D38}"/>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55703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3EF4-C89B-98E9-8D3D-EBD4C76EAE9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AB5952F-8665-189E-10B2-6DA36DB5B312}"/>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4" name="Footer Placeholder 3">
            <a:extLst>
              <a:ext uri="{FF2B5EF4-FFF2-40B4-BE49-F238E27FC236}">
                <a16:creationId xmlns:a16="http://schemas.microsoft.com/office/drawing/2014/main" id="{A8390066-1A2C-5F5A-1B64-DB531D1EF7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202EB8-E9E4-B547-714A-551A764BB1A7}"/>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1110251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3E5AF-6A2C-64EE-8F02-046553A9F966}"/>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3" name="Footer Placeholder 2">
            <a:extLst>
              <a:ext uri="{FF2B5EF4-FFF2-40B4-BE49-F238E27FC236}">
                <a16:creationId xmlns:a16="http://schemas.microsoft.com/office/drawing/2014/main" id="{3B3B24CD-761D-4E7F-4139-42C5F84B8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3DB691-AF6D-C3CE-C05C-4835BB1E40DC}"/>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285737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4106-4FD8-ACC3-6283-E69A25CBC2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B875F3A-C462-DD1D-F7D1-623C3F524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832B22B-D9A1-9F7A-6AAA-4865AFCF9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5CF6A-BEF3-3154-8CC1-08A13EDA5D31}"/>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6" name="Footer Placeholder 5">
            <a:extLst>
              <a:ext uri="{FF2B5EF4-FFF2-40B4-BE49-F238E27FC236}">
                <a16:creationId xmlns:a16="http://schemas.microsoft.com/office/drawing/2014/main" id="{B88602DC-4F0B-09F9-8A3D-D5E39E44F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27C1DD-5D82-D788-EA82-AA236A7743CE}"/>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30867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574C-FDD9-F4C6-B0B9-252FE41E95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27CC9B-A44C-CC80-279E-82FEFA19A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A4B82-7F51-CC59-5F3C-259E663B8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41ED88-A16D-18BD-7722-BA5B67D96336}"/>
              </a:ext>
            </a:extLst>
          </p:cNvPr>
          <p:cNvSpPr>
            <a:spLocks noGrp="1"/>
          </p:cNvSpPr>
          <p:nvPr>
            <p:ph type="dt" sz="half" idx="10"/>
          </p:nvPr>
        </p:nvSpPr>
        <p:spPr/>
        <p:txBody>
          <a:bodyPr/>
          <a:lstStyle/>
          <a:p>
            <a:fld id="{B8B144B9-7326-064A-A6A9-AB4433CD6D8D}" type="datetimeFigureOut">
              <a:rPr lang="en-US" smtClean="0"/>
              <a:t>11/5/24</a:t>
            </a:fld>
            <a:endParaRPr lang="en-US"/>
          </a:p>
        </p:txBody>
      </p:sp>
      <p:sp>
        <p:nvSpPr>
          <p:cNvPr id="6" name="Footer Placeholder 5">
            <a:extLst>
              <a:ext uri="{FF2B5EF4-FFF2-40B4-BE49-F238E27FC236}">
                <a16:creationId xmlns:a16="http://schemas.microsoft.com/office/drawing/2014/main" id="{532E3BEB-2C01-B29A-7DD4-B8F73697D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8D614-F061-921E-9D61-80C89EF1009E}"/>
              </a:ext>
            </a:extLst>
          </p:cNvPr>
          <p:cNvSpPr>
            <a:spLocks noGrp="1"/>
          </p:cNvSpPr>
          <p:nvPr>
            <p:ph type="sldNum" sz="quarter" idx="12"/>
          </p:nvPr>
        </p:nvSpPr>
        <p:spPr/>
        <p:txBody>
          <a:bodyPr/>
          <a:lstStyle/>
          <a:p>
            <a:fld id="{CEF3FB8B-C358-2941-9799-9DF2F95685AD}" type="slidenum">
              <a:rPr lang="en-US" smtClean="0"/>
              <a:t>‹#›</a:t>
            </a:fld>
            <a:endParaRPr lang="en-US"/>
          </a:p>
        </p:txBody>
      </p:sp>
    </p:spTree>
    <p:extLst>
      <p:ext uri="{BB962C8B-B14F-4D97-AF65-F5344CB8AC3E}">
        <p14:creationId xmlns:p14="http://schemas.microsoft.com/office/powerpoint/2010/main" val="1338545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ti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6C9437-332E-0DD1-A993-CD5D05BCC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17FC11-7DE9-A3BB-D9E1-3C9E5CA0D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0BB1E7-23B0-BCB0-5FE7-FAF5880B9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144B9-7326-064A-A6A9-AB4433CD6D8D}" type="datetimeFigureOut">
              <a:rPr lang="en-US" smtClean="0"/>
              <a:t>11/5/24</a:t>
            </a:fld>
            <a:endParaRPr lang="en-US"/>
          </a:p>
        </p:txBody>
      </p:sp>
      <p:sp>
        <p:nvSpPr>
          <p:cNvPr id="5" name="Footer Placeholder 4">
            <a:extLst>
              <a:ext uri="{FF2B5EF4-FFF2-40B4-BE49-F238E27FC236}">
                <a16:creationId xmlns:a16="http://schemas.microsoft.com/office/drawing/2014/main" id="{AEE5CF21-996A-A2F6-4375-076ED78F47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1E54C-2CB1-BE0E-4AA6-7CF9CD010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3FB8B-C358-2941-9799-9DF2F95685AD}" type="slidenum">
              <a:rPr lang="en-US" smtClean="0"/>
              <a:t>‹#›</a:t>
            </a:fld>
            <a:endParaRPr lang="en-US"/>
          </a:p>
        </p:txBody>
      </p:sp>
    </p:spTree>
    <p:extLst>
      <p:ext uri="{BB962C8B-B14F-4D97-AF65-F5344CB8AC3E}">
        <p14:creationId xmlns:p14="http://schemas.microsoft.com/office/powerpoint/2010/main" val="3068274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con">
            <a:extLst>
              <a:ext uri="{FF2B5EF4-FFF2-40B4-BE49-F238E27FC236}">
                <a16:creationId xmlns:a16="http://schemas.microsoft.com/office/drawing/2014/main" id="{6791EF58-D7B9-FA0B-8FE7-2A7225315C54}"/>
              </a:ext>
            </a:extLst>
          </p:cNvPr>
          <p:cNvPicPr>
            <a:picLocks noChangeAspect="1"/>
          </p:cNvPicPr>
          <p:nvPr userDrawn="1"/>
        </p:nvPicPr>
        <p:blipFill>
          <a:blip r:embed="rId29"/>
          <a:stretch>
            <a:fillRect/>
          </a:stretch>
        </p:blipFill>
        <p:spPr>
          <a:xfrm>
            <a:off x="0" y="6350"/>
            <a:ext cx="12192000" cy="6849438"/>
          </a:xfrm>
          <a:prstGeom prst="rect">
            <a:avLst/>
          </a:prstGeom>
        </p:spPr>
      </p:pic>
      <p:pic>
        <p:nvPicPr>
          <p:cNvPr id="10" name="Picture 9">
            <a:extLst>
              <a:ext uri="{FF2B5EF4-FFF2-40B4-BE49-F238E27FC236}">
                <a16:creationId xmlns:a16="http://schemas.microsoft.com/office/drawing/2014/main" id="{DA61B837-0AF4-7841-AF64-8466BFD9C3C7}"/>
              </a:ext>
            </a:extLst>
          </p:cNvPr>
          <p:cNvPicPr>
            <a:picLocks noChangeAspect="1"/>
          </p:cNvPicPr>
          <p:nvPr userDrawn="1"/>
        </p:nvPicPr>
        <p:blipFill rotWithShape="1">
          <a:blip r:embed="rId30"/>
          <a:srcRect r="68970"/>
          <a:stretch/>
        </p:blipFill>
        <p:spPr>
          <a:xfrm>
            <a:off x="0" y="6350"/>
            <a:ext cx="3783106" cy="6851650"/>
          </a:xfrm>
          <a:prstGeom prst="rect">
            <a:avLst/>
          </a:prstGeom>
        </p:spPr>
      </p:pic>
      <p:sp>
        <p:nvSpPr>
          <p:cNvPr id="2" name="Title Placeholder 1">
            <a:extLst>
              <a:ext uri="{FF2B5EF4-FFF2-40B4-BE49-F238E27FC236}">
                <a16:creationId xmlns:a16="http://schemas.microsoft.com/office/drawing/2014/main" id="{EDC971C0-ADEB-7F43-9C68-3A9805E145A4}"/>
              </a:ext>
            </a:extLst>
          </p:cNvPr>
          <p:cNvSpPr>
            <a:spLocks noGrp="1"/>
          </p:cNvSpPr>
          <p:nvPr>
            <p:ph type="title"/>
          </p:nvPr>
        </p:nvSpPr>
        <p:spPr>
          <a:xfrm>
            <a:off x="4287520" y="365125"/>
            <a:ext cx="726717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92DBA7-F58F-AE41-A996-4106909566A5}"/>
              </a:ext>
            </a:extLst>
          </p:cNvPr>
          <p:cNvSpPr>
            <a:spLocks noGrp="1"/>
          </p:cNvSpPr>
          <p:nvPr>
            <p:ph type="body" idx="1"/>
          </p:nvPr>
        </p:nvSpPr>
        <p:spPr>
          <a:xfrm>
            <a:off x="4287520" y="1825625"/>
            <a:ext cx="72671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4">
            <a:extLst>
              <a:ext uri="{FF2B5EF4-FFF2-40B4-BE49-F238E27FC236}">
                <a16:creationId xmlns:a16="http://schemas.microsoft.com/office/drawing/2014/main" id="{408E9859-5416-DF49-B4A0-93C119BB6A6F}"/>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4 November 2024</a:t>
            </a:fld>
            <a:endParaRPr lang="en-US" dirty="0"/>
          </a:p>
        </p:txBody>
      </p:sp>
      <p:sp>
        <p:nvSpPr>
          <p:cNvPr id="12" name="Slide Number Placeholder 6">
            <a:extLst>
              <a:ext uri="{FF2B5EF4-FFF2-40B4-BE49-F238E27FC236}">
                <a16:creationId xmlns:a16="http://schemas.microsoft.com/office/drawing/2014/main" id="{E0C464A7-862E-B34A-977C-5E681852BA7E}"/>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dirty="0"/>
          </a:p>
        </p:txBody>
      </p:sp>
    </p:spTree>
    <p:extLst>
      <p:ext uri="{BB962C8B-B14F-4D97-AF65-F5344CB8AC3E}">
        <p14:creationId xmlns:p14="http://schemas.microsoft.com/office/powerpoint/2010/main" val="270352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earn.microsoft.com/en-us/windows/win32/secauthn/microsoft-ntlm" TargetMode="External"/><Relationship Id="rId2" Type="http://schemas.openxmlformats.org/officeDocument/2006/relationships/hyperlink" Target="https://learn.microsoft.com/en-us/windows/whats-new/deprecated-features" TargetMode="External"/><Relationship Id="rId1" Type="http://schemas.openxmlformats.org/officeDocument/2006/relationships/slideLayout" Target="../slideLayouts/slideLayout2.xml"/><Relationship Id="rId4" Type="http://schemas.openxmlformats.org/officeDocument/2006/relationships/hyperlink" Target="https://learn.microsoft.com/en-us/windows/security/identity-protection/credential-guard/considerations-known-issu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3ED1F-38EF-B01E-760D-4D55A78B556E}"/>
              </a:ext>
            </a:extLst>
          </p:cNvPr>
          <p:cNvSpPr>
            <a:spLocks noGrp="1"/>
          </p:cNvSpPr>
          <p:nvPr>
            <p:ph type="ctrTitle"/>
          </p:nvPr>
        </p:nvSpPr>
        <p:spPr/>
        <p:txBody>
          <a:bodyPr>
            <a:normAutofit/>
          </a:bodyPr>
          <a:lstStyle/>
          <a:p>
            <a:r>
              <a:rPr lang="en-IE" sz="4800" b="0" i="0" u="none" strike="noStrike" dirty="0">
                <a:solidFill>
                  <a:srgbClr val="FFFFFF"/>
                </a:solidFill>
                <a:effectLst/>
                <a:latin typeface="Helvetica" pitchFamily="2" charset="0"/>
              </a:rPr>
              <a:t>The landscape of </a:t>
            </a:r>
            <a:r>
              <a:rPr lang="en-IE" sz="4800" b="0" i="0" u="none" strike="noStrike" dirty="0" err="1">
                <a:solidFill>
                  <a:srgbClr val="FFFFFF"/>
                </a:solidFill>
                <a:effectLst/>
                <a:latin typeface="Helvetica" pitchFamily="2" charset="0"/>
              </a:rPr>
              <a:t>eduroam</a:t>
            </a:r>
            <a:r>
              <a:rPr lang="en-IE" sz="4800" b="0" i="0" u="none" strike="noStrike" dirty="0">
                <a:solidFill>
                  <a:srgbClr val="FFFFFF"/>
                </a:solidFill>
                <a:effectLst/>
                <a:latin typeface="Helvetica" pitchFamily="2" charset="0"/>
              </a:rPr>
              <a:t> is changing, what to do?</a:t>
            </a:r>
            <a:endParaRPr lang="en-IE" sz="4800" dirty="0"/>
          </a:p>
        </p:txBody>
      </p:sp>
      <p:sp>
        <p:nvSpPr>
          <p:cNvPr id="3" name="Subtitle 2">
            <a:extLst>
              <a:ext uri="{FF2B5EF4-FFF2-40B4-BE49-F238E27FC236}">
                <a16:creationId xmlns:a16="http://schemas.microsoft.com/office/drawing/2014/main" id="{858D40CA-3EA6-9C90-A6FD-0CA547909567}"/>
              </a:ext>
            </a:extLst>
          </p:cNvPr>
          <p:cNvSpPr>
            <a:spLocks noGrp="1"/>
          </p:cNvSpPr>
          <p:nvPr>
            <p:ph type="subTitle" idx="1"/>
          </p:nvPr>
        </p:nvSpPr>
        <p:spPr/>
        <p:txBody>
          <a:bodyPr/>
          <a:lstStyle/>
          <a:p>
            <a:r>
              <a:rPr lang="en-IE" sz="2800" dirty="0">
                <a:solidFill>
                  <a:schemeClr val="bg1">
                    <a:lumMod val="50000"/>
                  </a:schemeClr>
                </a:solidFill>
              </a:rPr>
              <a:t>Louis Twomey</a:t>
            </a:r>
          </a:p>
          <a:p>
            <a:r>
              <a:rPr lang="en-IE" sz="2800" dirty="0" err="1">
                <a:solidFill>
                  <a:schemeClr val="bg1">
                    <a:lumMod val="50000"/>
                  </a:schemeClr>
                </a:solidFill>
              </a:rPr>
              <a:t>HEAnet</a:t>
            </a:r>
            <a:r>
              <a:rPr lang="en-IE" sz="2800" dirty="0">
                <a:solidFill>
                  <a:schemeClr val="bg1">
                    <a:lumMod val="50000"/>
                  </a:schemeClr>
                </a:solidFill>
              </a:rPr>
              <a:t> CLG</a:t>
            </a:r>
          </a:p>
          <a:p>
            <a:r>
              <a:rPr lang="en-IE" sz="2800" dirty="0">
                <a:solidFill>
                  <a:schemeClr val="bg1">
                    <a:lumMod val="50000"/>
                  </a:schemeClr>
                </a:solidFill>
              </a:rPr>
              <a:t>Nov 2024</a:t>
            </a:r>
          </a:p>
          <a:p>
            <a:endParaRPr lang="en-IE" dirty="0"/>
          </a:p>
        </p:txBody>
      </p:sp>
    </p:spTree>
    <p:extLst>
      <p:ext uri="{BB962C8B-B14F-4D97-AF65-F5344CB8AC3E}">
        <p14:creationId xmlns:p14="http://schemas.microsoft.com/office/powerpoint/2010/main" val="345820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BC53-DAFA-9A9D-F926-4CF2331B5E30}"/>
              </a:ext>
            </a:extLst>
          </p:cNvPr>
          <p:cNvSpPr>
            <a:spLocks noGrp="1"/>
          </p:cNvSpPr>
          <p:nvPr>
            <p:ph type="title"/>
          </p:nvPr>
        </p:nvSpPr>
        <p:spPr/>
        <p:txBody>
          <a:bodyPr/>
          <a:lstStyle/>
          <a:p>
            <a:pPr algn="ctr"/>
            <a:r>
              <a:rPr lang="en-US" dirty="0"/>
              <a:t>Overview</a:t>
            </a:r>
          </a:p>
        </p:txBody>
      </p:sp>
      <p:sp>
        <p:nvSpPr>
          <p:cNvPr id="3" name="Content Placeholder 2">
            <a:extLst>
              <a:ext uri="{FF2B5EF4-FFF2-40B4-BE49-F238E27FC236}">
                <a16:creationId xmlns:a16="http://schemas.microsoft.com/office/drawing/2014/main" id="{F8FEFD23-52D7-DE9D-BF3E-FBE9E9A0A187}"/>
              </a:ext>
            </a:extLst>
          </p:cNvPr>
          <p:cNvSpPr>
            <a:spLocks noGrp="1"/>
          </p:cNvSpPr>
          <p:nvPr>
            <p:ph idx="1"/>
          </p:nvPr>
        </p:nvSpPr>
        <p:spPr/>
        <p:txBody>
          <a:bodyPr/>
          <a:lstStyle/>
          <a:p>
            <a:pPr>
              <a:buClr>
                <a:schemeClr val="accent1"/>
              </a:buClr>
              <a:buFont typeface="Wingdings" pitchFamily="2" charset="2"/>
              <a:buChar char="Ø"/>
            </a:pPr>
            <a:r>
              <a:rPr lang="en-US" sz="4000" dirty="0"/>
              <a:t> Look at a typical </a:t>
            </a:r>
            <a:r>
              <a:rPr lang="en-US" sz="4000" dirty="0" err="1"/>
              <a:t>eduroam</a:t>
            </a:r>
            <a:r>
              <a:rPr lang="en-US" sz="4000" dirty="0"/>
              <a:t> architecture</a:t>
            </a:r>
          </a:p>
          <a:p>
            <a:pPr>
              <a:buClr>
                <a:schemeClr val="accent1"/>
              </a:buClr>
              <a:buFont typeface="Wingdings" pitchFamily="2" charset="2"/>
              <a:buChar char="Ø"/>
            </a:pPr>
            <a:r>
              <a:rPr lang="en-US" sz="4000" dirty="0"/>
              <a:t> How is the landscape changing?</a:t>
            </a:r>
          </a:p>
          <a:p>
            <a:pPr>
              <a:buClr>
                <a:schemeClr val="accent1"/>
              </a:buClr>
              <a:buFont typeface="Wingdings" pitchFamily="2" charset="2"/>
              <a:buChar char="Ø"/>
            </a:pPr>
            <a:r>
              <a:rPr lang="en-US" sz="4000" dirty="0"/>
              <a:t> Look at </a:t>
            </a:r>
            <a:r>
              <a:rPr lang="en-US" sz="4000" dirty="0" err="1"/>
              <a:t>geteduroam</a:t>
            </a:r>
            <a:r>
              <a:rPr lang="en-US" sz="4000" dirty="0"/>
              <a:t> architecture</a:t>
            </a:r>
          </a:p>
          <a:p>
            <a:pPr>
              <a:buClr>
                <a:schemeClr val="accent1"/>
              </a:buClr>
              <a:buFont typeface="Wingdings" pitchFamily="2" charset="2"/>
              <a:buChar char="Ø"/>
            </a:pPr>
            <a:r>
              <a:rPr lang="en-US" sz="4000" dirty="0"/>
              <a:t> How does </a:t>
            </a:r>
            <a:r>
              <a:rPr lang="en-US" sz="4000" dirty="0" err="1"/>
              <a:t>geteduroam</a:t>
            </a:r>
            <a:r>
              <a:rPr lang="en-US" sz="4000" dirty="0"/>
              <a:t> address the coming changes?</a:t>
            </a:r>
          </a:p>
          <a:p>
            <a:pPr>
              <a:buClr>
                <a:schemeClr val="accent1"/>
              </a:buClr>
              <a:buFont typeface="Wingdings" pitchFamily="2" charset="2"/>
              <a:buChar char="Ø"/>
            </a:pPr>
            <a:r>
              <a:rPr lang="en-US" sz="4000" dirty="0"/>
              <a:t> Q &amp; A</a:t>
            </a:r>
          </a:p>
          <a:p>
            <a:pPr marL="0" indent="0">
              <a:buNone/>
            </a:pPr>
            <a:endParaRPr lang="en-US" dirty="0"/>
          </a:p>
        </p:txBody>
      </p:sp>
    </p:spTree>
    <p:extLst>
      <p:ext uri="{BB962C8B-B14F-4D97-AF65-F5344CB8AC3E}">
        <p14:creationId xmlns:p14="http://schemas.microsoft.com/office/powerpoint/2010/main" val="279742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uter network&#10;&#10;Description automatically generated">
            <a:extLst>
              <a:ext uri="{FF2B5EF4-FFF2-40B4-BE49-F238E27FC236}">
                <a16:creationId xmlns:a16="http://schemas.microsoft.com/office/drawing/2014/main" id="{45B38D21-8AAC-8401-D270-D995A263BC03}"/>
              </a:ext>
            </a:extLst>
          </p:cNvPr>
          <p:cNvPicPr>
            <a:picLocks noChangeAspect="1"/>
          </p:cNvPicPr>
          <p:nvPr/>
        </p:nvPicPr>
        <p:blipFill>
          <a:blip r:embed="rId2"/>
          <a:stretch>
            <a:fillRect/>
          </a:stretch>
        </p:blipFill>
        <p:spPr>
          <a:xfrm>
            <a:off x="1421764" y="0"/>
            <a:ext cx="9348472" cy="6858000"/>
          </a:xfrm>
          <a:prstGeom prst="rect">
            <a:avLst/>
          </a:prstGeom>
        </p:spPr>
      </p:pic>
    </p:spTree>
    <p:extLst>
      <p:ext uri="{BB962C8B-B14F-4D97-AF65-F5344CB8AC3E}">
        <p14:creationId xmlns:p14="http://schemas.microsoft.com/office/powerpoint/2010/main" val="238740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E6F8-212C-7959-EA7D-989BCAE3F784}"/>
              </a:ext>
            </a:extLst>
          </p:cNvPr>
          <p:cNvSpPr>
            <a:spLocks noGrp="1"/>
          </p:cNvSpPr>
          <p:nvPr>
            <p:ph type="title"/>
          </p:nvPr>
        </p:nvSpPr>
        <p:spPr/>
        <p:txBody>
          <a:bodyPr/>
          <a:lstStyle/>
          <a:p>
            <a:pPr algn="ctr"/>
            <a:r>
              <a:rPr lang="en-US" dirty="0"/>
              <a:t>Typical </a:t>
            </a:r>
            <a:r>
              <a:rPr lang="en-US" dirty="0" err="1"/>
              <a:t>eduroam</a:t>
            </a:r>
            <a:r>
              <a:rPr lang="en-US" dirty="0"/>
              <a:t> architecture</a:t>
            </a:r>
          </a:p>
        </p:txBody>
      </p:sp>
      <p:sp>
        <p:nvSpPr>
          <p:cNvPr id="3" name="Content Placeholder 2">
            <a:extLst>
              <a:ext uri="{FF2B5EF4-FFF2-40B4-BE49-F238E27FC236}">
                <a16:creationId xmlns:a16="http://schemas.microsoft.com/office/drawing/2014/main" id="{2723AAF1-F943-CDD1-ABFC-1321A68F0931}"/>
              </a:ext>
            </a:extLst>
          </p:cNvPr>
          <p:cNvSpPr>
            <a:spLocks noGrp="1"/>
          </p:cNvSpPr>
          <p:nvPr>
            <p:ph idx="1"/>
          </p:nvPr>
        </p:nvSpPr>
        <p:spPr/>
        <p:txBody>
          <a:bodyPr/>
          <a:lstStyle/>
          <a:p>
            <a:r>
              <a:rPr lang="en-US" dirty="0" err="1"/>
              <a:t>eduroam</a:t>
            </a:r>
            <a:r>
              <a:rPr lang="en-US" dirty="0"/>
              <a:t> CAT is not </a:t>
            </a:r>
            <a:r>
              <a:rPr lang="en-US" i="1" dirty="0"/>
              <a:t>needed</a:t>
            </a:r>
            <a:r>
              <a:rPr lang="en-US" dirty="0"/>
              <a:t>, but is strongly recommended</a:t>
            </a:r>
          </a:p>
          <a:p>
            <a:r>
              <a:rPr lang="en-US" dirty="0"/>
              <a:t>The user’s username/password are stored on the mobile device</a:t>
            </a:r>
          </a:p>
          <a:p>
            <a:pPr lvl="1"/>
            <a:r>
              <a:rPr lang="en-US" dirty="0">
                <a:solidFill>
                  <a:schemeClr val="accent1"/>
                </a:solidFill>
              </a:rPr>
              <a:t>A poorly configured mobile device exposes these valuable credentials</a:t>
            </a:r>
          </a:p>
          <a:p>
            <a:r>
              <a:rPr lang="en-US" dirty="0"/>
              <a:t>A new </a:t>
            </a:r>
            <a:r>
              <a:rPr lang="en-US" dirty="0" err="1"/>
              <a:t>eduroam</a:t>
            </a:r>
            <a:r>
              <a:rPr lang="en-US" dirty="0"/>
              <a:t> profile is needed if password expires or is changed</a:t>
            </a:r>
          </a:p>
          <a:p>
            <a:r>
              <a:rPr lang="en-US" dirty="0"/>
              <a:t>Tightly integrated with the back-end environment</a:t>
            </a:r>
          </a:p>
          <a:p>
            <a:pPr lvl="1"/>
            <a:r>
              <a:rPr lang="en-US" dirty="0">
                <a:solidFill>
                  <a:schemeClr val="accent1"/>
                </a:solidFill>
              </a:rPr>
              <a:t>Change back-end = change architecture e.g. migrate from </a:t>
            </a:r>
            <a:r>
              <a:rPr lang="en-US" dirty="0" err="1">
                <a:solidFill>
                  <a:schemeClr val="accent1"/>
                </a:solidFill>
              </a:rPr>
              <a:t>WinAD</a:t>
            </a:r>
            <a:r>
              <a:rPr lang="en-US" dirty="0">
                <a:solidFill>
                  <a:schemeClr val="accent1"/>
                </a:solidFill>
              </a:rPr>
              <a:t> to AAD</a:t>
            </a:r>
          </a:p>
          <a:p>
            <a:r>
              <a:rPr lang="en-US" dirty="0"/>
              <a:t>Blocking user from </a:t>
            </a:r>
            <a:r>
              <a:rPr lang="en-US" dirty="0" err="1"/>
              <a:t>eduroam</a:t>
            </a:r>
            <a:r>
              <a:rPr lang="en-US" dirty="0"/>
              <a:t> is tricky</a:t>
            </a:r>
          </a:p>
          <a:p>
            <a:pPr lvl="1"/>
            <a:r>
              <a:rPr lang="en-US" dirty="0">
                <a:solidFill>
                  <a:schemeClr val="accent1"/>
                </a:solidFill>
              </a:rPr>
              <a:t>Disable user account in DB is the simplest and most brutal option</a:t>
            </a:r>
          </a:p>
          <a:p>
            <a:endParaRPr lang="en-US" dirty="0"/>
          </a:p>
        </p:txBody>
      </p:sp>
    </p:spTree>
    <p:extLst>
      <p:ext uri="{BB962C8B-B14F-4D97-AF65-F5344CB8AC3E}">
        <p14:creationId xmlns:p14="http://schemas.microsoft.com/office/powerpoint/2010/main" val="2229312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CCE7-9EA4-69CE-B9BC-977F2C76A0D9}"/>
              </a:ext>
            </a:extLst>
          </p:cNvPr>
          <p:cNvSpPr>
            <a:spLocks noGrp="1"/>
          </p:cNvSpPr>
          <p:nvPr>
            <p:ph type="title"/>
          </p:nvPr>
        </p:nvSpPr>
        <p:spPr/>
        <p:txBody>
          <a:bodyPr/>
          <a:lstStyle/>
          <a:p>
            <a:pPr algn="ctr"/>
            <a:r>
              <a:rPr lang="en-US" dirty="0"/>
              <a:t>How is the </a:t>
            </a:r>
            <a:r>
              <a:rPr lang="en-US" dirty="0" err="1"/>
              <a:t>landsape</a:t>
            </a:r>
            <a:r>
              <a:rPr lang="en-US" dirty="0"/>
              <a:t> changing?</a:t>
            </a:r>
          </a:p>
        </p:txBody>
      </p:sp>
      <p:sp>
        <p:nvSpPr>
          <p:cNvPr id="3" name="Content Placeholder 2">
            <a:extLst>
              <a:ext uri="{FF2B5EF4-FFF2-40B4-BE49-F238E27FC236}">
                <a16:creationId xmlns:a16="http://schemas.microsoft.com/office/drawing/2014/main" id="{724BCA45-3399-DA67-9B07-DB9D119B56F3}"/>
              </a:ext>
            </a:extLst>
          </p:cNvPr>
          <p:cNvSpPr>
            <a:spLocks noGrp="1"/>
          </p:cNvSpPr>
          <p:nvPr>
            <p:ph idx="1"/>
          </p:nvPr>
        </p:nvSpPr>
        <p:spPr>
          <a:noFill/>
        </p:spPr>
        <p:txBody>
          <a:bodyPr>
            <a:normAutofit fontScale="92500"/>
          </a:bodyPr>
          <a:lstStyle/>
          <a:p>
            <a:r>
              <a:rPr lang="en-US" dirty="0"/>
              <a:t>Microsoft are eliminating support for NTLM in Windows Server</a:t>
            </a:r>
          </a:p>
          <a:p>
            <a:pPr lvl="1"/>
            <a:r>
              <a:rPr lang="en-US" dirty="0">
                <a:hlinkClick r:id="rId2"/>
              </a:rPr>
              <a:t>https://learn.microsoft.com/en-us/windows/whats-new/deprecated-features</a:t>
            </a:r>
            <a:endParaRPr lang="en-US" dirty="0"/>
          </a:p>
          <a:p>
            <a:pPr lvl="1"/>
            <a:r>
              <a:rPr lang="en-US" i="1" dirty="0">
                <a:highlight>
                  <a:srgbClr val="C0C0C0"/>
                </a:highlight>
              </a:rPr>
              <a:t>“</a:t>
            </a:r>
            <a:r>
              <a:rPr lang="en-IE" i="1" dirty="0">
                <a:highlight>
                  <a:srgbClr val="C0C0C0"/>
                </a:highlight>
              </a:rPr>
              <a:t>All versions of </a:t>
            </a:r>
            <a:r>
              <a:rPr lang="en-IE" i="1" dirty="0">
                <a:highlight>
                  <a:srgbClr val="C0C0C0"/>
                </a:highlight>
                <a:hlinkClick r:id="rId3">
                  <a:extLst>
                    <a:ext uri="{A12FA001-AC4F-418D-AE19-62706E023703}">
                      <ahyp:hlinkClr xmlns:ahyp="http://schemas.microsoft.com/office/drawing/2018/hyperlinkcolor" val="tx"/>
                    </a:ext>
                  </a:extLst>
                </a:hlinkClick>
              </a:rPr>
              <a:t>NTLM</a:t>
            </a:r>
            <a:r>
              <a:rPr lang="en-IE" i="1" dirty="0">
                <a:highlight>
                  <a:srgbClr val="C0C0C0"/>
                </a:highlight>
              </a:rPr>
              <a:t>, including LANMAN, NTLMv1, and NTLMv2, are no longer under active feature development and are deprecated. Use of NTLM will continue to work in the next release of Windows Server and the next annual release of Windows.</a:t>
            </a:r>
            <a:r>
              <a:rPr lang="en-US" i="1" dirty="0">
                <a:highlight>
                  <a:srgbClr val="C0C0C0"/>
                </a:highlight>
              </a:rPr>
              <a:t>”</a:t>
            </a:r>
          </a:p>
          <a:p>
            <a:pPr lvl="1"/>
            <a:r>
              <a:rPr lang="en-US" dirty="0">
                <a:solidFill>
                  <a:schemeClr val="accent1"/>
                </a:solidFill>
              </a:rPr>
              <a:t>Will Negotiate work instead? Will AAD DS be affected?</a:t>
            </a:r>
          </a:p>
          <a:p>
            <a:r>
              <a:rPr lang="en-US" dirty="0"/>
              <a:t>Microsoft are moving away from passwords on Windows clients</a:t>
            </a:r>
          </a:p>
          <a:p>
            <a:pPr lvl="1"/>
            <a:r>
              <a:rPr lang="en-US" dirty="0">
                <a:hlinkClick r:id="rId4"/>
              </a:rPr>
              <a:t>https://learn.microsoft.com/en-us/windows/security/identity-protection/credential-guard/considerations-known-issues</a:t>
            </a:r>
            <a:endParaRPr lang="en-US" dirty="0"/>
          </a:p>
          <a:p>
            <a:pPr lvl="1"/>
            <a:r>
              <a:rPr lang="en-US" i="1" dirty="0">
                <a:highlight>
                  <a:srgbClr val="C0C0C0"/>
                </a:highlight>
              </a:rPr>
              <a:t>“</a:t>
            </a:r>
            <a:r>
              <a:rPr lang="en-IE" i="1" dirty="0">
                <a:highlight>
                  <a:srgbClr val="C0C0C0"/>
                </a:highlight>
              </a:rPr>
              <a:t>Microsoft recommends that in addition to deploying Credential Guard, organizations move away from passwords to other authentication methods, such as Windows Hello for Business, FIDO 2 security keys, or smart cards.”</a:t>
            </a:r>
            <a:endParaRPr lang="en-US" i="1" dirty="0">
              <a:highlight>
                <a:srgbClr val="C0C0C0"/>
              </a:highlight>
            </a:endParaRPr>
          </a:p>
        </p:txBody>
      </p:sp>
    </p:spTree>
    <p:extLst>
      <p:ext uri="{BB962C8B-B14F-4D97-AF65-F5344CB8AC3E}">
        <p14:creationId xmlns:p14="http://schemas.microsoft.com/office/powerpoint/2010/main" val="238383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uter network&#10;&#10;Description automatically generated">
            <a:extLst>
              <a:ext uri="{FF2B5EF4-FFF2-40B4-BE49-F238E27FC236}">
                <a16:creationId xmlns:a16="http://schemas.microsoft.com/office/drawing/2014/main" id="{34FFA6FC-BEE3-F116-84CF-36EB1554F5FA}"/>
              </a:ext>
            </a:extLst>
          </p:cNvPr>
          <p:cNvPicPr>
            <a:picLocks noChangeAspect="1"/>
          </p:cNvPicPr>
          <p:nvPr/>
        </p:nvPicPr>
        <p:blipFill>
          <a:blip r:embed="rId2"/>
          <a:stretch>
            <a:fillRect/>
          </a:stretch>
        </p:blipFill>
        <p:spPr>
          <a:xfrm>
            <a:off x="1421764" y="0"/>
            <a:ext cx="9348472" cy="6858000"/>
          </a:xfrm>
          <a:prstGeom prst="rect">
            <a:avLst/>
          </a:prstGeom>
        </p:spPr>
      </p:pic>
    </p:spTree>
    <p:extLst>
      <p:ext uri="{BB962C8B-B14F-4D97-AF65-F5344CB8AC3E}">
        <p14:creationId xmlns:p14="http://schemas.microsoft.com/office/powerpoint/2010/main" val="217564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EE75-0A8A-59DB-D752-06CF78D50223}"/>
              </a:ext>
            </a:extLst>
          </p:cNvPr>
          <p:cNvSpPr>
            <a:spLocks noGrp="1"/>
          </p:cNvSpPr>
          <p:nvPr>
            <p:ph type="title"/>
          </p:nvPr>
        </p:nvSpPr>
        <p:spPr/>
        <p:txBody>
          <a:bodyPr/>
          <a:lstStyle/>
          <a:p>
            <a:pPr algn="ctr"/>
            <a:r>
              <a:rPr lang="en-US" dirty="0" err="1"/>
              <a:t>geteduroam</a:t>
            </a:r>
            <a:r>
              <a:rPr lang="en-US" dirty="0"/>
              <a:t> architecture</a:t>
            </a:r>
          </a:p>
        </p:txBody>
      </p:sp>
      <p:sp>
        <p:nvSpPr>
          <p:cNvPr id="3" name="Content Placeholder 2">
            <a:extLst>
              <a:ext uri="{FF2B5EF4-FFF2-40B4-BE49-F238E27FC236}">
                <a16:creationId xmlns:a16="http://schemas.microsoft.com/office/drawing/2014/main" id="{FFB63A49-5D74-589E-5D20-6AC565C38450}"/>
              </a:ext>
            </a:extLst>
          </p:cNvPr>
          <p:cNvSpPr>
            <a:spLocks noGrp="1"/>
          </p:cNvSpPr>
          <p:nvPr>
            <p:ph idx="1"/>
          </p:nvPr>
        </p:nvSpPr>
        <p:spPr/>
        <p:txBody>
          <a:bodyPr/>
          <a:lstStyle/>
          <a:p>
            <a:r>
              <a:rPr lang="en-US" dirty="0" err="1"/>
              <a:t>geteduroam</a:t>
            </a:r>
            <a:r>
              <a:rPr lang="en-US" dirty="0"/>
              <a:t> app, for consistency across platforms</a:t>
            </a:r>
          </a:p>
          <a:p>
            <a:r>
              <a:rPr lang="en-US" dirty="0"/>
              <a:t>Client SSL cert stored on mobile device, not username/password</a:t>
            </a:r>
          </a:p>
          <a:p>
            <a:pPr lvl="1"/>
            <a:r>
              <a:rPr lang="en-US" dirty="0">
                <a:solidFill>
                  <a:schemeClr val="accent1"/>
                </a:solidFill>
              </a:rPr>
              <a:t>Addresses concerns about credentials being exposed</a:t>
            </a:r>
          </a:p>
          <a:p>
            <a:r>
              <a:rPr lang="en-US" dirty="0"/>
              <a:t>New profile needed only when the client SSL cert expires (1yr)</a:t>
            </a:r>
          </a:p>
          <a:p>
            <a:r>
              <a:rPr lang="en-US" dirty="0"/>
              <a:t>Completely insulated from back-end environments</a:t>
            </a:r>
          </a:p>
          <a:p>
            <a:pPr lvl="1"/>
            <a:r>
              <a:rPr lang="en-US" dirty="0">
                <a:solidFill>
                  <a:schemeClr val="accent1"/>
                </a:solidFill>
              </a:rPr>
              <a:t>Leverages your existing IdP service</a:t>
            </a:r>
          </a:p>
          <a:p>
            <a:r>
              <a:rPr lang="en-US" dirty="0"/>
              <a:t>Blocking user from </a:t>
            </a:r>
            <a:r>
              <a:rPr lang="en-US" dirty="0" err="1"/>
              <a:t>eduroam</a:t>
            </a:r>
            <a:r>
              <a:rPr lang="en-US" dirty="0"/>
              <a:t> is easy</a:t>
            </a:r>
          </a:p>
          <a:p>
            <a:pPr lvl="1"/>
            <a:r>
              <a:rPr lang="en-US" dirty="0">
                <a:solidFill>
                  <a:schemeClr val="accent1"/>
                </a:solidFill>
              </a:rPr>
              <a:t>Revoke client SSL cert in DB (per mobile device or per user)</a:t>
            </a:r>
          </a:p>
          <a:p>
            <a:endParaRPr lang="en-US" dirty="0"/>
          </a:p>
          <a:p>
            <a:endParaRPr lang="en-US" dirty="0"/>
          </a:p>
        </p:txBody>
      </p:sp>
    </p:spTree>
    <p:extLst>
      <p:ext uri="{BB962C8B-B14F-4D97-AF65-F5344CB8AC3E}">
        <p14:creationId xmlns:p14="http://schemas.microsoft.com/office/powerpoint/2010/main" val="2062549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CBC7-B995-F9D2-C863-A581DF76B369}"/>
              </a:ext>
            </a:extLst>
          </p:cNvPr>
          <p:cNvSpPr>
            <a:spLocks noGrp="1"/>
          </p:cNvSpPr>
          <p:nvPr>
            <p:ph type="ctrTitle"/>
          </p:nvPr>
        </p:nvSpPr>
        <p:spPr>
          <a:xfrm>
            <a:off x="838800" y="363600"/>
            <a:ext cx="10515600" cy="1324800"/>
          </a:xfrm>
        </p:spPr>
        <p:txBody>
          <a:bodyPr lIns="90000" anchor="ctr" anchorCtr="0"/>
          <a:lstStyle/>
          <a:p>
            <a:r>
              <a:rPr lang="en-US" dirty="0"/>
              <a:t>Q &amp; A</a:t>
            </a:r>
          </a:p>
        </p:txBody>
      </p:sp>
      <p:pic>
        <p:nvPicPr>
          <p:cNvPr id="5" name="Picture 4" descr="A white text on a black background&#10;&#10;Description automatically generated">
            <a:extLst>
              <a:ext uri="{FF2B5EF4-FFF2-40B4-BE49-F238E27FC236}">
                <a16:creationId xmlns:a16="http://schemas.microsoft.com/office/drawing/2014/main" id="{991E5C20-4EBC-E155-C1DC-C9130C216506}"/>
              </a:ext>
            </a:extLst>
          </p:cNvPr>
          <p:cNvPicPr>
            <a:picLocks noChangeAspect="1"/>
          </p:cNvPicPr>
          <p:nvPr/>
        </p:nvPicPr>
        <p:blipFill>
          <a:blip r:embed="rId2"/>
          <a:stretch>
            <a:fillRect/>
          </a:stretch>
        </p:blipFill>
        <p:spPr>
          <a:xfrm>
            <a:off x="9483555" y="580846"/>
            <a:ext cx="1869645" cy="890307"/>
          </a:xfrm>
          <a:prstGeom prst="rect">
            <a:avLst/>
          </a:prstGeom>
        </p:spPr>
      </p:pic>
      <p:pic>
        <p:nvPicPr>
          <p:cNvPr id="8" name="Picture 7" descr="Cow in pasture">
            <a:extLst>
              <a:ext uri="{FF2B5EF4-FFF2-40B4-BE49-F238E27FC236}">
                <a16:creationId xmlns:a16="http://schemas.microsoft.com/office/drawing/2014/main" id="{72A03A4F-6333-345D-82BE-D5A111AF6110}"/>
              </a:ext>
            </a:extLst>
          </p:cNvPr>
          <p:cNvPicPr>
            <a:picLocks noChangeAspect="1"/>
          </p:cNvPicPr>
          <p:nvPr/>
        </p:nvPicPr>
        <p:blipFill>
          <a:blip r:embed="rId3"/>
          <a:stretch>
            <a:fillRect/>
          </a:stretch>
        </p:blipFill>
        <p:spPr>
          <a:xfrm>
            <a:off x="2654710" y="1908456"/>
            <a:ext cx="3119776" cy="4289273"/>
          </a:xfrm>
          <a:prstGeom prst="rect">
            <a:avLst/>
          </a:prstGeom>
        </p:spPr>
      </p:pic>
      <p:sp>
        <p:nvSpPr>
          <p:cNvPr id="9" name="TextBox 8">
            <a:extLst>
              <a:ext uri="{FF2B5EF4-FFF2-40B4-BE49-F238E27FC236}">
                <a16:creationId xmlns:a16="http://schemas.microsoft.com/office/drawing/2014/main" id="{C5C40766-4C52-BAA3-7F8B-BB2F37CB8604}"/>
              </a:ext>
            </a:extLst>
          </p:cNvPr>
          <p:cNvSpPr txBox="1"/>
          <p:nvPr/>
        </p:nvSpPr>
        <p:spPr>
          <a:xfrm>
            <a:off x="6211038" y="3097161"/>
            <a:ext cx="2932961" cy="1200329"/>
          </a:xfrm>
          <a:prstGeom prst="rect">
            <a:avLst/>
          </a:prstGeom>
          <a:noFill/>
        </p:spPr>
        <p:txBody>
          <a:bodyPr wrap="square" rtlCol="0">
            <a:spAutoFit/>
          </a:bodyPr>
          <a:lstStyle/>
          <a:p>
            <a:r>
              <a:rPr lang="en-US" sz="7200" dirty="0"/>
              <a:t>Huh?</a:t>
            </a:r>
          </a:p>
        </p:txBody>
      </p:sp>
    </p:spTree>
    <p:extLst>
      <p:ext uri="{BB962C8B-B14F-4D97-AF65-F5344CB8AC3E}">
        <p14:creationId xmlns:p14="http://schemas.microsoft.com/office/powerpoint/2010/main" val="1661800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net Presentation v4" id="{FC9FD239-82E6-49B8-AEC3-E38408511653}" vid="{3679A650-C2A6-4B96-AE8A-892A8EE2FF6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0544E1717A14B9D63EB6BDE07A190" ma:contentTypeVersion="18" ma:contentTypeDescription="Create a new document." ma:contentTypeScope="" ma:versionID="2e247d34f5ca83769f98f636c92c0042">
  <xsd:schema xmlns:xsd="http://www.w3.org/2001/XMLSchema" xmlns:xs="http://www.w3.org/2001/XMLSchema" xmlns:p="http://schemas.microsoft.com/office/2006/metadata/properties" xmlns:ns2="15af6d95-0c21-46a1-b7b5-ec7856771054" xmlns:ns3="4d39e04f-539d-4b29-a0fa-b476f084603f" targetNamespace="http://schemas.microsoft.com/office/2006/metadata/properties" ma:root="true" ma:fieldsID="f6978c418541f26b667c2d744d4abbfe" ns2:_="" ns3:_="">
    <xsd:import namespace="15af6d95-0c21-46a1-b7b5-ec7856771054"/>
    <xsd:import namespace="4d39e04f-539d-4b29-a0fa-b476f0846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f6d95-0c21-46a1-b7b5-ec7856771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63f6a9-bf9c-43f0-b7bd-5e244946ac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9e04f-539d-4b29-a0fa-b476f0846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b91c22-8027-40c0-a2fb-6956b10a21f8}" ma:internalName="TaxCatchAll" ma:showField="CatchAllData" ma:web="4d39e04f-539d-4b29-a0fa-b476f0846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39e04f-539d-4b29-a0fa-b476f084603f" xsi:nil="true"/>
    <lcf76f155ced4ddcb4097134ff3c332f xmlns="15af6d95-0c21-46a1-b7b5-ec78567710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B1E24A-BF37-4A15-8B4A-B6435D7CC2F6}"/>
</file>

<file path=customXml/itemProps2.xml><?xml version="1.0" encoding="utf-8"?>
<ds:datastoreItem xmlns:ds="http://schemas.openxmlformats.org/officeDocument/2006/customXml" ds:itemID="{961E3D16-BA9F-4BA3-9788-24A2F229F84C}"/>
</file>

<file path=customXml/itemProps3.xml><?xml version="1.0" encoding="utf-8"?>
<ds:datastoreItem xmlns:ds="http://schemas.openxmlformats.org/officeDocument/2006/customXml" ds:itemID="{05E863DA-6EF7-4B1B-AC50-91DD6A9132AF}"/>
</file>

<file path=docProps/app.xml><?xml version="1.0" encoding="utf-8"?>
<Properties xmlns="http://schemas.openxmlformats.org/officeDocument/2006/extended-properties" xmlns:vt="http://schemas.openxmlformats.org/officeDocument/2006/docPropsVTypes">
  <TotalTime>380</TotalTime>
  <Words>362</Words>
  <Application>Microsoft Macintosh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Calibri Light</vt:lpstr>
      <vt:lpstr>Helvetica</vt:lpstr>
      <vt:lpstr>Wingdings</vt:lpstr>
      <vt:lpstr>Office Theme</vt:lpstr>
      <vt:lpstr>1_Office Theme</vt:lpstr>
      <vt:lpstr>The landscape of eduroam is changing, what to do?</vt:lpstr>
      <vt:lpstr>Overview</vt:lpstr>
      <vt:lpstr>PowerPoint Presentation</vt:lpstr>
      <vt:lpstr>Typical eduroam architecture</vt:lpstr>
      <vt:lpstr>How is the landsape changing?</vt:lpstr>
      <vt:lpstr>PowerPoint Presentation</vt:lpstr>
      <vt:lpstr>geteduroam architecture</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 Twomey</dc:creator>
  <cp:lastModifiedBy>Louis Twomey</cp:lastModifiedBy>
  <cp:revision>20</cp:revision>
  <dcterms:created xsi:type="dcterms:W3CDTF">2024-11-05T12:20:58Z</dcterms:created>
  <dcterms:modified xsi:type="dcterms:W3CDTF">2024-11-05T18:41:24Z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0x0101000630544E1717A14B9D63EB6BDE07A190</vt:lpwstr>
  </property>
</Properties>
</file>