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7" r:id="rId5"/>
    <p:sldId id="557" r:id="rId6"/>
    <p:sldId id="558" r:id="rId7"/>
    <p:sldId id="260" r:id="rId8"/>
    <p:sldId id="587" r:id="rId9"/>
    <p:sldId id="588" r:id="rId10"/>
    <p:sldId id="586" r:id="rId11"/>
    <p:sldId id="259" r:id="rId12"/>
    <p:sldId id="258" r:id="rId13"/>
    <p:sldId id="593" r:id="rId14"/>
    <p:sldId id="594" r:id="rId15"/>
    <p:sldId id="592" r:id="rId16"/>
    <p:sldId id="595" r:id="rId17"/>
    <p:sldId id="596" r:id="rId18"/>
    <p:sldId id="597" r:id="rId19"/>
    <p:sldId id="598" r:id="rId20"/>
    <p:sldId id="59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0"/>
    <p:restoredTop sz="94679"/>
  </p:normalViewPr>
  <p:slideViewPr>
    <p:cSldViewPr snapToGrid="0">
      <p:cViewPr varScale="1">
        <p:scale>
          <a:sx n="133" d="100"/>
          <a:sy n="133" d="100"/>
        </p:scale>
        <p:origin x="224" y="1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B34E84-7855-E042-2EC7-1004DEFDD7A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7C800-0E82-08C6-8821-977E064EAD93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CCC67CA-0706-4DBF-A40A-BED88283E73F}" type="datetime1">
              <a:rPr lang="en-IE"/>
              <a:pPr lvl="0"/>
              <a:t>21/10/2024</a:t>
            </a:fld>
            <a:endParaRPr lang="en-I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0F989A7-4F46-5B2D-E2DD-7790E2FD8B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D9E9B8D-E669-164F-EC33-1C92C21A90F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CB3A9-342A-DFDA-7152-51DF87627739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9D6A9-1E10-439B-FA3B-BF603EC1EC3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9F09EFC-6841-45B2-A9F8-50B184AD8FB9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3052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9E7D68-B4F7-6B9F-0DF5-B1E379205A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2A6B5C-1CFC-3337-D646-1E6276FDEE5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E747F-0542-C8E9-A20A-A9E0DA16999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69EDD4A-5CBC-452B-B9E3-D810EAB3E99C}" type="slidenum">
              <a:t>1</a:t>
            </a:fld>
            <a:endParaRPr lang="en-I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5F1D0-55BD-9382-F470-8B6E48E04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11E7F6-6C68-885C-7425-4D4C0129DA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2AB217-5D02-C490-07D0-35B54FFD64E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2D5D2-DF34-9291-D2C4-67656185C74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A98B2DC-6901-421D-BCA6-71044F130C69}" type="slidenum">
              <a:t>13</a:t>
            </a:fld>
            <a:endParaRPr lang="en-I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1520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75A68-F073-1139-FFF3-0D77CBA7A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18ACF5-59D1-3569-62E7-3ABF6063EE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FFD1CE-59A3-A14C-01F0-1F2C5BF6C07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9D658-EF46-1C6C-0363-93FBEDBD437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A98B2DC-6901-421D-BCA6-71044F130C69}" type="slidenum">
              <a:t>14</a:t>
            </a:fld>
            <a:endParaRPr lang="en-I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3675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00AC8-4197-DEC9-859A-1BB70683B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C34499-7A60-335C-4A36-D6386E21A9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5FB6E6-C605-DB4A-2E6D-2E8E69345F5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ECAEF-05E1-B496-B601-DE23982D7937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A98B2DC-6901-421D-BCA6-71044F130C69}" type="slidenum">
              <a:t>15</a:t>
            </a:fld>
            <a:endParaRPr lang="en-I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0055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6247A-DBA9-A67E-D0CD-BE767B9C2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57ABA6-F589-6016-FEA4-E91B992E91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361DEF-149A-3CE0-E9D5-7EB84A6D9F9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8A8D2-BDD8-0ECC-AC25-CB5D171BB47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A98B2DC-6901-421D-BCA6-71044F130C69}" type="slidenum">
              <a:t>16</a:t>
            </a:fld>
            <a:endParaRPr lang="en-I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9739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CC774-A76D-5B20-BB75-702CD50B3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5BA3D3-2B59-AE52-A4DD-5FF54E3989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226F97-EAFE-2967-DB08-FB0458FBB53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519E1-1E0B-7231-134C-1A652406FAC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69EDD4A-5CBC-452B-B9E3-D810EAB3E99C}" type="slidenum">
              <a:t>17</a:t>
            </a:fld>
            <a:endParaRPr lang="en-I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1147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A2A68-7BE7-4A23-BB70-EA9681ECDE5F}" type="slidenum">
              <a:rPr lang="en-IE" smtClean="0"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3488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9E68C-F09A-AD73-20BB-F6C1ED75B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A2B99D-5DD2-652A-993B-27C5B58F7D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48DA91-F518-34EE-8DDA-692B80B7858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7C7D9-2B31-BB18-9063-C663DB058A03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350E2E6-8DB4-4CF5-868D-EE8708640F10}" type="slidenum">
              <a:t>3</a:t>
            </a:fld>
            <a:endParaRPr lang="en-I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9217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93941B-E0D2-9FC3-0503-F806133021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701BAC-E8F2-A5C6-8BEB-B1D0D79EC8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4FF8C-BE5F-8A49-6986-D9798806894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350E2E6-8DB4-4CF5-868D-EE8708640F10}" type="slidenum">
              <a:t>4</a:t>
            </a:fld>
            <a:endParaRPr lang="en-I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2BE3BD-24D7-4A50-1DAE-9C99814A4B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858A86-3603-5A41-1608-A1A0AA7B8DC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E4DE9-A421-44F5-371A-C63A9CF8BA91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F862F8C-AC15-4271-BF9B-52DB5C286501}" type="slidenum">
              <a:t>8</a:t>
            </a:fld>
            <a:endParaRPr lang="en-I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567D2C-4142-E1FB-9B62-1672F069EE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F45D1D-DE61-9436-7A54-E06C9187387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03071-BF62-648D-01FB-B572B94C6BA1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A98B2DC-6901-421D-BCA6-71044F130C69}" type="slidenum">
              <a:t>9</a:t>
            </a:fld>
            <a:endParaRPr lang="en-I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A1EA4-73F0-CAE7-BB65-1B9301471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4D2BDB-5B99-9819-A0EE-0212FD2029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8FC9FC-CDEA-B11C-C886-087F5F6D86A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784DE-0902-F4B9-8A97-39720B0C1B92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A98B2DC-6901-421D-BCA6-71044F130C69}" type="slidenum">
              <a:t>10</a:t>
            </a:fld>
            <a:endParaRPr lang="en-I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9741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F223E-3DED-B015-6FEC-70A605C88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E4F057-0884-2415-FF09-995BAC92A3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16E748-4935-6938-9028-76D78B3A6DA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9D8FC5-7D76-7A79-6C40-EF3D4C7E71E6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A98B2DC-6901-421D-BCA6-71044F130C69}" type="slidenum">
              <a:t>11</a:t>
            </a:fld>
            <a:endParaRPr lang="en-I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4434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B1E37-B75A-765E-6163-D97C85030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0840BA-C6F0-B9BC-CF46-4639980495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D32203-8B68-2631-EC51-42D85D286D8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95A64-5E0C-3CB0-6A7C-58D53C53B8E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A98B2DC-6901-421D-BCA6-71044F130C69}" type="slidenum">
              <a:t>12</a:t>
            </a:fld>
            <a:endParaRPr lang="en-I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3718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6584F-F033-8194-3475-F7C97A63A9B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86143A-9F7F-5073-2C0F-6D046AB3682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66455-5FD4-0FD4-9CB2-2360F1E045E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196E81-E7DF-437D-B2F1-E2937AD8F5AB}" type="datetime1">
              <a:rPr lang="en-IE"/>
              <a:pPr lvl="0"/>
              <a:t>21/10/2024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E3C9D-7AD7-A6F7-EA3E-77F7875592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50BF2-DE2B-F6EF-1AC4-FFF8D0AE62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8399127-E8C7-4F04-A529-7DFE7E66F6A6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8776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5BD60-D566-288A-581F-09BE7EA7268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A7C778-FB2E-AC48-7E04-F4D9102BB5B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8BA15-D864-CAFF-B1CB-E7471383F4D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458D41-33E0-4F05-AF4A-5E208D5DFD93}" type="datetime1">
              <a:rPr lang="en-IE"/>
              <a:pPr lvl="0"/>
              <a:t>21/10/2024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85DAB-343F-2BC6-5D18-8C8F24358FC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A7670-A685-3B5B-616E-4D144DAE0E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E04FAC-9F46-4DA9-AB98-BB1BA42C5EB5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643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5A8F57-4DAC-9A9B-958D-7C60FCD44233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55744E-BEF7-9387-13BA-5FD9E1E67A8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98E3B-610D-FD73-F977-4A1AE072A6D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8FDDF4-C5E8-4D90-848B-34D1CB10867C}" type="datetime1">
              <a:rPr lang="en-IE"/>
              <a:pPr lvl="0"/>
              <a:t>21/10/2024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2B505-19CA-68A2-3844-05C3E3DE0A7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802E5-84C7-72BD-68D9-EE6C499DE8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CCF655-8651-46C6-AD7C-0B984ECB5DC1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6492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Content Right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D5E0E9-CC36-6C40-A7E7-C5954E74B8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6349"/>
            <a:ext cx="12192000" cy="68694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E1CFFD-0302-1A49-9D68-113DD4C3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365125"/>
            <a:ext cx="1081842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80CB7-BF4F-CA40-A879-25B6257C2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270" y="1825625"/>
            <a:ext cx="108184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4B712C-BD89-4E75-A4F9-930A63515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49"/>
            <a:ext cx="12192000" cy="68694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2BF140-468B-C13C-698C-E299A27D81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526" y="5880549"/>
            <a:ext cx="7137149" cy="826369"/>
          </a:xfrm>
          <a:prstGeom prst="rect">
            <a:avLst/>
          </a:prstGeom>
        </p:spPr>
      </p:pic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F0B969CB-4AEA-E111-88E8-4D58402EA3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66120" y="5859719"/>
            <a:ext cx="2244695" cy="84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5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8DC24-FD2D-5051-54C9-A8DDFD3C3D4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B8417-C8E2-C11B-0A1E-7F28690618C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07E1A-329E-6F2D-78BE-0B6BF8C454A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48FC8C-FE41-4874-8272-DCFF80C1A221}" type="datetime1">
              <a:rPr lang="en-IE"/>
              <a:pPr lvl="0"/>
              <a:t>21/10/2024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FC0DD-6FBF-3947-EEDD-67344F4F22C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C4A0D-B99A-A190-0591-D0062D3820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7C12FC-8D6B-4768-A3E5-2AE316AF1EE7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268329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EA22E-A956-9B44-8310-69CAC5753C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954B5-98BE-175E-599F-A80FCECD08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EB17C-98A1-812A-131A-FC07A907A0F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50817E-ECB8-44D8-854E-262A0BB677F9}" type="datetime1">
              <a:rPr lang="en-IE"/>
              <a:pPr lvl="0"/>
              <a:t>21/10/2024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A29B8-1066-E846-97EF-7387E1AA76D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3A2CF-020A-078C-C03F-8FEBA6630C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4343A7-4AD0-41B0-971C-36840B17A1C0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8040711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12D2A-EE5A-1A8E-8532-7A10CCC602A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4AB56-E248-CA40-0C1C-21A21F3CCA2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524D94-D69C-5205-B67A-9A4544E60F0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B25DB-9F2B-278D-81D2-4939C274656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36D633-FE54-4C94-84BA-08F4616EC0D0}" type="datetime1">
              <a:rPr lang="en-IE"/>
              <a:pPr lvl="0"/>
              <a:t>21/10/2024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535076-EEB7-0EF7-EB9A-9319D6D3F70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B9F3D-798B-1D4B-A4BB-BD7D2DFD83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A3E501-F486-4F34-8526-81FF1401BEDC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136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E952A-88BA-606B-526F-3E5764CA49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AEE8B-243B-2E57-2DDE-F006B9CDB3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AD934C-6DCC-1FC3-DED9-169CCF06ED7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E14541-02F7-C7CE-05D5-B8FA13F3401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B61C73-57ED-D0A7-ECB4-4926C87C2636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70FE7E-AC4F-8FD3-F810-906B5779079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9E0BA0-D815-4AC1-9A6D-F8979FAC71F0}" type="datetime1">
              <a:rPr lang="en-IE"/>
              <a:pPr lvl="0"/>
              <a:t>21/10/2024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C305B8-E255-EBFC-EE78-6FA9C050B57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546870-59DC-ADE5-20D3-2C66E033A0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5D405F-0A62-463F-9341-A1593028E8CB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681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E45BE-18CD-37A6-E270-DD147076E8A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7B90A3-9BD0-5A57-953F-A44E6F3365B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00E799-A26C-4599-B633-214EF7EA8955}" type="datetime1">
              <a:rPr lang="en-IE"/>
              <a:pPr lvl="0"/>
              <a:t>21/10/2024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003B88-BD70-5ADD-1244-D64CE75147B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AB44B-C7FF-0D90-6EAA-5432923ADC0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BB8C81-8A77-46DF-B924-862BFF0422E5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4254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F4A689-7507-9651-801D-2307873E570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D33C41-D194-451D-8FB1-A9ECC9E62CED}" type="datetime1">
              <a:rPr lang="en-IE"/>
              <a:pPr lvl="0"/>
              <a:t>21/10/2024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DF5993-8199-D50C-4CF3-DED58A066AD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EDBD3-876B-265D-FBF7-474A12B096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52CE6A-1622-49A4-944F-99F4EA0B0993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224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1BA11-D583-6917-4193-FC333F7486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BF654-BAEA-FF79-06B1-5E3D75316F4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D6208-06ED-51CD-5B34-101594B8769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ECB08-F0D9-99CC-9167-BC89E1CAA2F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DE4A27-301C-4503-99B6-4ACA086CBC1A}" type="datetime1">
              <a:rPr lang="en-IE"/>
              <a:pPr lvl="0"/>
              <a:t>21/10/2024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325AD-FA8B-6F7D-9C6D-E09F391F49F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AD2F0-B74A-3611-D802-A18EB0CC21A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D7792C-0A6D-421E-B589-58F749961CE9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3786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7EF24-6028-F7A7-22E8-76C0DB4405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41879B-2739-DE1A-14D7-631D53FEBD23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IE" sz="3200"/>
            </a:lvl1pPr>
          </a:lstStyle>
          <a:p>
            <a:pPr lvl="0"/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60DFE-CAC2-8F52-5119-6DCEECDD0CF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6E9ADE-7086-E50D-6FA7-4A45122A5F5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4FB820-4D43-4A9F-A801-4AF71C43DC98}" type="datetime1">
              <a:rPr lang="en-IE"/>
              <a:pPr lvl="0"/>
              <a:t>21/10/2024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417D7-8970-DD92-0769-8C9D36A1695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41E41-16AC-FBD9-5200-5226F1F128F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98FEAB-F09A-4186-BC4D-533B9F8DA53E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8478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F30B2C-7118-3EEF-2498-E3D8D021E4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2F6230-BBB3-D47B-05F5-604052B298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C844E-4FB0-B666-81C9-78837D51D0D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4CB9BD6-8B1F-4D3D-8BCF-E6B46C2CBCEA}" type="datetime1">
              <a:rPr lang="en-IE"/>
              <a:pPr lvl="0"/>
              <a:t>21/10/2024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FCB78-24BC-5C31-9DF8-A0E16DBB8BD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F56C7-5F09-95A5-887F-9771BBAA3F1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EFF0EBE5-16EA-4CAB-BE7D-007DC5BC23BB}" type="slidenum"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udat.eu/service-catalogue/b2acces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udat.eu/" TargetMode="External"/><Relationship Id="rId4" Type="http://schemas.openxmlformats.org/officeDocument/2006/relationships/hyperlink" Target="https://www.iso.org/standard/2700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https://eudat.eu/sites/default/files/B2ACCESS%20Service%20Page%20Side%20Image.jpg" TargetMode="Externa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E273E687-3DA2-A099-9D2A-89D0100734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265616"/>
            <a:ext cx="10515600" cy="509988"/>
          </a:xfrm>
        </p:spPr>
        <p:txBody>
          <a:bodyPr>
            <a:noAutofit/>
          </a:bodyPr>
          <a:lstStyle/>
          <a:p>
            <a:pPr lvl="0"/>
            <a:r>
              <a:rPr lang="en-IE" sz="3600" b="1" dirty="0">
                <a:solidFill>
                  <a:srgbClr val="296DC1"/>
                </a:solidFill>
                <a:latin typeface="Arial" pitchFamily="34"/>
                <a:cs typeface="Arial" pitchFamily="34"/>
              </a:rPr>
              <a:t>IRLDAT: from Pilot to a Service Definition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EF560895-7E89-F346-6FD9-49B2DE75D0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385849" y="4538312"/>
            <a:ext cx="9539668" cy="643288"/>
          </a:xfrm>
        </p:spPr>
        <p:txBody>
          <a:bodyPr/>
          <a:lstStyle/>
          <a:p>
            <a:pPr lvl="0"/>
            <a:r>
              <a:rPr lang="en-IE" i="1" dirty="0">
                <a:solidFill>
                  <a:srgbClr val="296DC1"/>
                </a:solidFill>
                <a:latin typeface="Arial" pitchFamily="34"/>
                <a:cs typeface="Arial" pitchFamily="34"/>
              </a:rPr>
              <a:t> - Niall Wilson, Irish Centre for High-End Computing</a:t>
            </a:r>
          </a:p>
        </p:txBody>
      </p:sp>
      <p:pic>
        <p:nvPicPr>
          <p:cNvPr id="5" name="Picture 8" descr="Logo, icon&#10;&#10;Description automatically generated">
            <a:extLst>
              <a:ext uri="{FF2B5EF4-FFF2-40B4-BE49-F238E27FC236}">
                <a16:creationId xmlns:a16="http://schemas.microsoft.com/office/drawing/2014/main" id="{ABD652CB-E0D0-22F8-6348-A9C0F93B65C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2802041" y="3849177"/>
            <a:ext cx="5604082" cy="57123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9" descr="Logo, icon&#10;&#10;Description automatically generated">
            <a:extLst>
              <a:ext uri="{FF2B5EF4-FFF2-40B4-BE49-F238E27FC236}">
                <a16:creationId xmlns:a16="http://schemas.microsoft.com/office/drawing/2014/main" id="{A8444563-F0A3-C5FE-7372-34E8EEB01C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831055" y="-3152380"/>
            <a:ext cx="6380445" cy="65037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73FDC8-7E55-5D0D-29A9-321B35614A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76" y="5794379"/>
            <a:ext cx="7137149" cy="826369"/>
          </a:xfrm>
          <a:prstGeom prst="rect">
            <a:avLst/>
          </a:prstGeom>
        </p:spPr>
      </p:pic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A6C4A731-8203-6E15-27BE-B91D5DCDF1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8964" y="347035"/>
            <a:ext cx="5712091" cy="21558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3A18EE3-F624-D79B-00CE-041BA8061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6AA1A-4C6E-8B25-25D7-110BD9B309A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 b="1" dirty="0">
                <a:solidFill>
                  <a:srgbClr val="296DC1"/>
                </a:solidFill>
                <a:latin typeface="Arial" pitchFamily="34"/>
                <a:cs typeface="Arial" pitchFamily="34"/>
              </a:rPr>
              <a:t>Example Use Case: AISHT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4FFD2-D8F4-803D-8D6F-B28BBD5A563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IE" dirty="0">
              <a:solidFill>
                <a:srgbClr val="296DC1"/>
              </a:solidFill>
              <a:latin typeface="Arial" pitchFamily="34"/>
              <a:cs typeface="Arial" pitchFamily="34"/>
            </a:endParaRPr>
          </a:p>
          <a:p>
            <a:pPr lvl="0"/>
            <a:endParaRPr lang="en-IE" dirty="0"/>
          </a:p>
        </p:txBody>
      </p:sp>
      <p:pic>
        <p:nvPicPr>
          <p:cNvPr id="4" name="Picture 8" descr="Logo, icon&#10;&#10;Description automatically generated">
            <a:extLst>
              <a:ext uri="{FF2B5EF4-FFF2-40B4-BE49-F238E27FC236}">
                <a16:creationId xmlns:a16="http://schemas.microsoft.com/office/drawing/2014/main" id="{C40CF33C-33D5-B7FE-E87F-47CF181F1C4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2452969" y="2955688"/>
            <a:ext cx="6380445" cy="65037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9" descr="Logo, icon&#10;&#10;Description automatically generated">
            <a:extLst>
              <a:ext uri="{FF2B5EF4-FFF2-40B4-BE49-F238E27FC236}">
                <a16:creationId xmlns:a16="http://schemas.microsoft.com/office/drawing/2014/main" id="{77032984-CF41-02F0-6925-834773D444A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831055" y="-3548073"/>
            <a:ext cx="6380445" cy="65037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96C517-75E9-FFBB-B029-29935422A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26" y="1925164"/>
            <a:ext cx="7772400" cy="4386738"/>
          </a:xfrm>
          <a:prstGeom prst="rect">
            <a:avLst/>
          </a:prstGeom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A4FA2095-0D59-B17E-2B2E-51443B187395}"/>
              </a:ext>
            </a:extLst>
          </p:cNvPr>
          <p:cNvSpPr/>
          <p:nvPr/>
        </p:nvSpPr>
        <p:spPr>
          <a:xfrm>
            <a:off x="8831055" y="2713665"/>
            <a:ext cx="3300919" cy="2575259"/>
          </a:xfrm>
          <a:prstGeom prst="wedgeRoundRectCallout">
            <a:avLst>
              <a:gd name="adj1" fmla="val -60912"/>
              <a:gd name="adj2" fmla="val -1758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AISHT researchers demonstrating active data collaboration using Nextcloud UI with Comment directly on dataset within a single platform.</a:t>
            </a:r>
          </a:p>
        </p:txBody>
      </p:sp>
    </p:spTree>
    <p:extLst>
      <p:ext uri="{BB962C8B-B14F-4D97-AF65-F5344CB8AC3E}">
        <p14:creationId xmlns:p14="http://schemas.microsoft.com/office/powerpoint/2010/main" val="1529762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B71A171-11F4-2130-D014-9DD54E144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F43F3-DA0C-DE7D-2EA3-5C8A026C601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 b="1" dirty="0">
                <a:solidFill>
                  <a:srgbClr val="296DC1"/>
                </a:solidFill>
                <a:latin typeface="Arial" pitchFamily="34"/>
                <a:cs typeface="Arial" pitchFamily="34"/>
              </a:rPr>
              <a:t>Example Use Case: AISHT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C3545-4F23-E0AF-5BD8-F7C4B7291ED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59808" y="1779373"/>
            <a:ext cx="11360520" cy="4510216"/>
          </a:xfrm>
        </p:spPr>
        <p:txBody>
          <a:bodyPr/>
          <a:lstStyle/>
          <a:p>
            <a:pPr lvl="0"/>
            <a:endParaRPr lang="en-IE" dirty="0">
              <a:solidFill>
                <a:srgbClr val="296DC1"/>
              </a:solidFill>
              <a:latin typeface="Arial" pitchFamily="34"/>
              <a:cs typeface="Arial" pitchFamily="34"/>
            </a:endParaRPr>
          </a:p>
          <a:p>
            <a:pPr lvl="0"/>
            <a:endParaRPr lang="en-IE" dirty="0"/>
          </a:p>
        </p:txBody>
      </p:sp>
      <p:pic>
        <p:nvPicPr>
          <p:cNvPr id="4" name="Picture 8" descr="Logo, icon&#10;&#10;Description automatically generated">
            <a:extLst>
              <a:ext uri="{FF2B5EF4-FFF2-40B4-BE49-F238E27FC236}">
                <a16:creationId xmlns:a16="http://schemas.microsoft.com/office/drawing/2014/main" id="{E801FF4D-EFB5-6FE5-CAFC-F6B6345D368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2452969" y="2955688"/>
            <a:ext cx="6380445" cy="65037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9" descr="Logo, icon&#10;&#10;Description automatically generated">
            <a:extLst>
              <a:ext uri="{FF2B5EF4-FFF2-40B4-BE49-F238E27FC236}">
                <a16:creationId xmlns:a16="http://schemas.microsoft.com/office/drawing/2014/main" id="{2A11069C-1B22-B8C1-94B1-8F8407839BB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831055" y="-3548073"/>
            <a:ext cx="6380445" cy="65037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CC26C6-3A89-1F7E-E75E-FA529F7C1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76" y="2265363"/>
            <a:ext cx="7594600" cy="3911600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608C7A83-D37E-584E-D003-C7E644F6D117}"/>
              </a:ext>
            </a:extLst>
          </p:cNvPr>
          <p:cNvSpPr/>
          <p:nvPr/>
        </p:nvSpPr>
        <p:spPr>
          <a:xfrm>
            <a:off x="8331273" y="2713665"/>
            <a:ext cx="3300919" cy="2575259"/>
          </a:xfrm>
          <a:prstGeom prst="wedgeRoundRectCallout">
            <a:avLst>
              <a:gd name="adj1" fmla="val -60912"/>
              <a:gd name="adj2" fmla="val -1758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AISHT researchers demonstrating </a:t>
            </a:r>
            <a:r>
              <a:rPr lang="en-US" dirty="0" err="1"/>
              <a:t>Nextcloud</a:t>
            </a:r>
            <a:r>
              <a:rPr lang="en-US" dirty="0"/>
              <a:t> version management where they can fetch earlier file versions for a dataset file.</a:t>
            </a:r>
          </a:p>
        </p:txBody>
      </p:sp>
    </p:spTree>
    <p:extLst>
      <p:ext uri="{BB962C8B-B14F-4D97-AF65-F5344CB8AC3E}">
        <p14:creationId xmlns:p14="http://schemas.microsoft.com/office/powerpoint/2010/main" val="4083856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E4C08D0-7357-7C4E-69DE-51DEABB70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0D256-EC15-CA0D-F417-2A4467B0885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 b="1" dirty="0">
                <a:solidFill>
                  <a:srgbClr val="296DC1"/>
                </a:solidFill>
                <a:latin typeface="Arial" pitchFamily="34"/>
                <a:cs typeface="Arial" pitchFamily="34"/>
              </a:rPr>
              <a:t>Operations Duties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65E45-E195-B77D-B412-A054ADD7AC4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IE" dirty="0">
              <a:solidFill>
                <a:srgbClr val="296DC1"/>
              </a:solidFill>
              <a:latin typeface="Arial" pitchFamily="34"/>
              <a:cs typeface="Arial" pitchFamily="34"/>
            </a:endParaRPr>
          </a:p>
          <a:p>
            <a:pPr lvl="0"/>
            <a:endParaRPr lang="en-IE" dirty="0"/>
          </a:p>
        </p:txBody>
      </p:sp>
      <p:pic>
        <p:nvPicPr>
          <p:cNvPr id="4" name="Picture 8" descr="Logo, icon&#10;&#10;Description automatically generated">
            <a:extLst>
              <a:ext uri="{FF2B5EF4-FFF2-40B4-BE49-F238E27FC236}">
                <a16:creationId xmlns:a16="http://schemas.microsoft.com/office/drawing/2014/main" id="{E26AE71A-3421-37C3-1857-5660FDEABEE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2452969" y="2955688"/>
            <a:ext cx="6380445" cy="65037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9" descr="Logo, icon&#10;&#10;Description automatically generated">
            <a:extLst>
              <a:ext uri="{FF2B5EF4-FFF2-40B4-BE49-F238E27FC236}">
                <a16:creationId xmlns:a16="http://schemas.microsoft.com/office/drawing/2014/main" id="{98C7D418-5DED-5B25-05E5-2856A3D35EE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831055" y="-3548073"/>
            <a:ext cx="6380445" cy="65037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62C4A70E-BE7B-BB24-9131-E4FA67E78A5A}"/>
              </a:ext>
            </a:extLst>
          </p:cNvPr>
          <p:cNvSpPr txBox="1">
            <a:spLocks/>
          </p:cNvSpPr>
          <p:nvPr/>
        </p:nvSpPr>
        <p:spPr>
          <a:xfrm>
            <a:off x="637310" y="1537462"/>
            <a:ext cx="9845749" cy="28422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 fontScale="85000" lnSpcReduction="10000"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itchFamily="34"/>
              <a:buNone/>
            </a:pPr>
            <a:r>
              <a:rPr lang="en-IE" b="1" dirty="0">
                <a:cs typeface="Arial" panose="020B0604020202020204" pitchFamily="34" charset="0"/>
              </a:rPr>
              <a:t>User Lifecycle Management</a:t>
            </a:r>
          </a:p>
          <a:p>
            <a:pPr lvl="1" fontAlgn="base"/>
            <a:r>
              <a:rPr lang="en-IE" dirty="0">
                <a:cs typeface="Arial" panose="020B0604020202020204" pitchFamily="34" charset="0"/>
              </a:rPr>
              <a:t>User Invitations for university users onboarding to IRLDAT national shared service</a:t>
            </a:r>
          </a:p>
          <a:p>
            <a:pPr lvl="1" fontAlgn="base"/>
            <a:r>
              <a:rPr lang="en-IE" dirty="0">
                <a:cs typeface="Arial" panose="020B0604020202020204" pitchFamily="34" charset="0"/>
              </a:rPr>
              <a:t>User Group Management in </a:t>
            </a:r>
            <a:r>
              <a:rPr lang="en-IE" dirty="0">
                <a:cs typeface="Arial" panose="020B0604020202020204" pitchFamily="34" charset="0"/>
                <a:hlinkClick r:id="rId4"/>
              </a:rPr>
              <a:t>B2ACCESS Authorization and Authentication (AAI) service</a:t>
            </a:r>
            <a:r>
              <a:rPr lang="en-IE" dirty="0">
                <a:cs typeface="Arial" panose="020B0604020202020204" pitchFamily="34" charset="0"/>
              </a:rPr>
              <a:t> </a:t>
            </a:r>
          </a:p>
          <a:p>
            <a:pPr lvl="1" fontAlgn="base"/>
            <a:r>
              <a:rPr lang="en-IE" dirty="0">
                <a:cs typeface="Arial" panose="020B0604020202020204" pitchFamily="34" charset="0"/>
              </a:rPr>
              <a:t>User Shared Folder setup for PIs and Group assignment to root shared folder</a:t>
            </a:r>
          </a:p>
          <a:p>
            <a:pPr lvl="1" fontAlgn="base"/>
            <a:r>
              <a:rPr lang="en-IE" dirty="0">
                <a:cs typeface="Arial" panose="020B0604020202020204" pitchFamily="34" charset="0"/>
              </a:rPr>
              <a:t>User Storage Quota Management</a:t>
            </a:r>
          </a:p>
          <a:p>
            <a:pPr lvl="1" fontAlgn="base"/>
            <a:r>
              <a:rPr lang="en-IE" dirty="0">
                <a:cs typeface="Arial" panose="020B0604020202020204" pitchFamily="34" charset="0"/>
              </a:rPr>
              <a:t>User registration, onboarding technical support if any user registration or sign-in issues</a:t>
            </a:r>
          </a:p>
          <a:p>
            <a:pPr lvl="1" fontAlgn="base"/>
            <a:r>
              <a:rPr lang="en-IE" dirty="0">
                <a:cs typeface="Arial" panose="020B0604020202020204" pitchFamily="34" charset="0"/>
              </a:rPr>
              <a:t>Data syncing technical support for users</a:t>
            </a:r>
          </a:p>
          <a:p>
            <a:pPr lvl="1" fontAlgn="base"/>
            <a:r>
              <a:rPr lang="en-IE" dirty="0">
                <a:cs typeface="Arial" panose="020B0604020202020204" pitchFamily="34" charset="0"/>
              </a:rPr>
              <a:t>User account cleanup in B2ACCESS if user leaves IRLDAT national shared service project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DD09720-2291-959E-702F-D705B01CC114}"/>
              </a:ext>
            </a:extLst>
          </p:cNvPr>
          <p:cNvSpPr txBox="1">
            <a:spLocks/>
          </p:cNvSpPr>
          <p:nvPr/>
        </p:nvSpPr>
        <p:spPr>
          <a:xfrm>
            <a:off x="637310" y="4714522"/>
            <a:ext cx="10515600" cy="1750606"/>
          </a:xfrm>
          <a:prstGeom prst="rect">
            <a:avLst/>
          </a:prstGeom>
        </p:spPr>
        <p:txBody>
          <a:bodyPr vert="horz" lIns="73160" tIns="36580" rIns="73160" bIns="36580" rtlCol="0" anchor="t">
            <a:normAutofit fontScale="92500" lnSpcReduction="20000"/>
          </a:bodyPr>
          <a:lstStyle>
            <a:lvl1pPr marL="265793" indent="-265793" algn="l" defTabSz="1063173" rtl="0" eaLnBrk="1" latinLnBrk="0" hangingPunct="1">
              <a:lnSpc>
                <a:spcPct val="90000"/>
              </a:lnSpc>
              <a:spcBef>
                <a:spcPts val="1163"/>
              </a:spcBef>
              <a:buFont typeface="Arial" panose="020B0604020202020204" pitchFamily="34" charset="0"/>
              <a:buChar char="•"/>
              <a:defRPr sz="32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7380" indent="-265793" algn="l" defTabSz="106317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Char char="•"/>
              <a:defRPr sz="27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8966" indent="-265793" algn="l" defTabSz="106317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Char char="•"/>
              <a:defRPr sz="23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0553" indent="-265793" algn="l" defTabSz="106317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Char char="•"/>
              <a:defRPr sz="20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92139" indent="-265793" algn="l" defTabSz="106317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Char char="•"/>
              <a:defRPr sz="20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23725" indent="-265793" algn="l" defTabSz="106317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Char char="•"/>
              <a:defRPr sz="20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55312" indent="-265793" algn="l" defTabSz="106317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Char char="•"/>
              <a:defRPr sz="20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86898" indent="-265793" algn="l" defTabSz="106317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Char char="•"/>
              <a:defRPr sz="20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18485" indent="-265793" algn="l" defTabSz="106317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Char char="•"/>
              <a:defRPr sz="20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sz="2600" b="1" dirty="0">
                <a:cs typeface="Arial"/>
              </a:rPr>
              <a:t>System Management</a:t>
            </a:r>
          </a:p>
          <a:p>
            <a:pPr marL="796925" lvl="1" indent="-265430" fontAlgn="base"/>
            <a:r>
              <a:rPr lang="en-US" sz="2200" dirty="0">
                <a:cs typeface="Arial"/>
              </a:rPr>
              <a:t>Software Patching Maintenance, Software Release Version Upgrades (Nextcloud)</a:t>
            </a:r>
            <a:endParaRPr lang="en-US" sz="2200" dirty="0">
              <a:ea typeface="Calibri"/>
              <a:cs typeface="Arial" panose="020B0604020202020204" pitchFamily="34" charset="0"/>
            </a:endParaRPr>
          </a:p>
          <a:p>
            <a:pPr marL="796925" lvl="1" indent="-265430" fontAlgn="base"/>
            <a:r>
              <a:rPr lang="en-US" sz="2200" dirty="0">
                <a:cs typeface="Arial"/>
              </a:rPr>
              <a:t>System Data Storage Management – File system, Database, Backups</a:t>
            </a:r>
            <a:endParaRPr lang="en-US" sz="2200" dirty="0">
              <a:ea typeface="Calibri"/>
              <a:cs typeface="Arial"/>
            </a:endParaRPr>
          </a:p>
          <a:p>
            <a:pPr marL="796925" lvl="1" indent="-265430" fontAlgn="base"/>
            <a:r>
              <a:rPr lang="en-US" sz="2232" dirty="0">
                <a:cs typeface="Arial" panose="020B0604020202020204" pitchFamily="34" charset="0"/>
              </a:rPr>
              <a:t>System Security Management – Firewalls, OS Security Patches, Software Security Patches</a:t>
            </a:r>
            <a:endParaRPr lang="en-US" sz="2232" dirty="0">
              <a:ea typeface="Calibri" panose="020F0502020204030204"/>
              <a:cs typeface="Arial" panose="020B0604020202020204" pitchFamily="34" charset="0"/>
            </a:endParaRPr>
          </a:p>
          <a:p>
            <a:pPr marL="796925" lvl="1" indent="-265430" fontAlgn="base"/>
            <a:r>
              <a:rPr lang="en-US" sz="2200" dirty="0">
                <a:cs typeface="Arial"/>
              </a:rPr>
              <a:t>Identity Provider (IDP) integration with B2ACCESS for user single-sign-on (Edugain)</a:t>
            </a:r>
            <a:endParaRPr lang="en-US" sz="2200" dirty="0">
              <a:ea typeface="Calibri"/>
              <a:cs typeface="Arial"/>
            </a:endParaRPr>
          </a:p>
          <a:p>
            <a:pPr marL="265430" indent="-265430"/>
            <a:endParaRPr lang="en-IE" sz="2605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79663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0769155-E678-FB84-B09B-E212DCDB5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4C305-659D-C135-0548-75B276B820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66507"/>
            <a:ext cx="10515600" cy="1325559"/>
          </a:xfrm>
        </p:spPr>
        <p:txBody>
          <a:bodyPr/>
          <a:lstStyle/>
          <a:p>
            <a:pPr lvl="0"/>
            <a:r>
              <a:rPr lang="en-IE" b="1" dirty="0">
                <a:solidFill>
                  <a:srgbClr val="296DC1"/>
                </a:solidFill>
                <a:latin typeface="Arial" pitchFamily="34"/>
                <a:cs typeface="Arial" pitchFamily="34"/>
              </a:rPr>
              <a:t>Similar services across Europe</a:t>
            </a:r>
          </a:p>
        </p:txBody>
      </p:sp>
      <p:pic>
        <p:nvPicPr>
          <p:cNvPr id="4" name="Picture 8" descr="Logo, icon&#10;&#10;Description automatically generated">
            <a:extLst>
              <a:ext uri="{FF2B5EF4-FFF2-40B4-BE49-F238E27FC236}">
                <a16:creationId xmlns:a16="http://schemas.microsoft.com/office/drawing/2014/main" id="{27600D76-649E-F684-254A-B35348FF510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2452969" y="2955688"/>
            <a:ext cx="6380445" cy="65037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9" descr="Logo, icon&#10;&#10;Description automatically generated">
            <a:extLst>
              <a:ext uri="{FF2B5EF4-FFF2-40B4-BE49-F238E27FC236}">
                <a16:creationId xmlns:a16="http://schemas.microsoft.com/office/drawing/2014/main" id="{00061F20-5E76-83AC-E78C-A8D5F2559A0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831055" y="-3548073"/>
            <a:ext cx="6380445" cy="65037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96E79CB-5FCF-BDDC-C56D-4D0557EBC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54" y="1954002"/>
            <a:ext cx="5257797" cy="4667244"/>
          </a:xfrm>
        </p:spPr>
        <p:txBody>
          <a:bodyPr>
            <a:normAutofit/>
          </a:bodyPr>
          <a:lstStyle/>
          <a:p>
            <a:r>
              <a:rPr lang="en-US" dirty="0"/>
              <a:t>Common theme that once the service is stable, limited resources needed to manage central service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On top of managing underlying infrastructure</a:t>
            </a:r>
          </a:p>
          <a:p>
            <a:endParaRPr lang="en-US" dirty="0"/>
          </a:p>
          <a:p>
            <a:r>
              <a:rPr lang="en-US" dirty="0"/>
              <a:t>Universities need a local contact / admin for first-level support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5940277-CD1D-1228-10EC-5B6248F981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674509"/>
              </p:ext>
            </p:extLst>
          </p:nvPr>
        </p:nvGraphicFramePr>
        <p:xfrm>
          <a:off x="5198681" y="2638985"/>
          <a:ext cx="6822596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200">
                  <a:extLst>
                    <a:ext uri="{9D8B030D-6E8A-4147-A177-3AD203B41FA5}">
                      <a16:colId xmlns:a16="http://schemas.microsoft.com/office/drawing/2014/main" val="3268562669"/>
                    </a:ext>
                  </a:extLst>
                </a:gridCol>
                <a:gridCol w="1039960">
                  <a:extLst>
                    <a:ext uri="{9D8B030D-6E8A-4147-A177-3AD203B41FA5}">
                      <a16:colId xmlns:a16="http://schemas.microsoft.com/office/drawing/2014/main" val="293314862"/>
                    </a:ext>
                  </a:extLst>
                </a:gridCol>
                <a:gridCol w="1200859">
                  <a:extLst>
                    <a:ext uri="{9D8B030D-6E8A-4147-A177-3AD203B41FA5}">
                      <a16:colId xmlns:a16="http://schemas.microsoft.com/office/drawing/2014/main" val="3926689814"/>
                    </a:ext>
                  </a:extLst>
                </a:gridCol>
                <a:gridCol w="1049581">
                  <a:extLst>
                    <a:ext uri="{9D8B030D-6E8A-4147-A177-3AD203B41FA5}">
                      <a16:colId xmlns:a16="http://schemas.microsoft.com/office/drawing/2014/main" val="1177822584"/>
                    </a:ext>
                  </a:extLst>
                </a:gridCol>
                <a:gridCol w="1352137">
                  <a:extLst>
                    <a:ext uri="{9D8B030D-6E8A-4147-A177-3AD203B41FA5}">
                      <a16:colId xmlns:a16="http://schemas.microsoft.com/office/drawing/2014/main" val="128663607"/>
                    </a:ext>
                  </a:extLst>
                </a:gridCol>
                <a:gridCol w="1200859">
                  <a:extLst>
                    <a:ext uri="{9D8B030D-6E8A-4147-A177-3AD203B41FA5}">
                      <a16:colId xmlns:a16="http://schemas.microsoft.com/office/drawing/2014/main" val="3143637953"/>
                    </a:ext>
                  </a:extLst>
                </a:gridCol>
              </a:tblGrid>
              <a:tr h="540097">
                <a:tc>
                  <a:txBody>
                    <a:bodyPr/>
                    <a:lstStyle/>
                    <a:p>
                      <a:r>
                        <a:rPr lang="en-US" sz="1600" dirty="0"/>
                        <a:t>NREN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Capacity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N. Users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Central Staffing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Underlying infrastructure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Funding model</a:t>
                      </a:r>
                      <a:endParaRPr lang="en-I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79679"/>
                  </a:ext>
                </a:extLst>
              </a:tr>
              <a:tr h="771568">
                <a:tc>
                  <a:txBody>
                    <a:bodyPr/>
                    <a:lstStyle/>
                    <a:p>
                      <a:r>
                        <a:rPr lang="en-US" sz="1600" dirty="0"/>
                        <a:t>CARnet (Croatia)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200TB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&lt;1 FTE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On-prem cloud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Fully funded centrally</a:t>
                      </a:r>
                      <a:endParaRPr lang="en-I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402287"/>
                  </a:ext>
                </a:extLst>
              </a:tr>
              <a:tr h="771568">
                <a:tc>
                  <a:txBody>
                    <a:bodyPr/>
                    <a:lstStyle/>
                    <a:p>
                      <a:r>
                        <a:rPr lang="en-US" sz="1600" dirty="0"/>
                        <a:t>SWITCH</a:t>
                      </a:r>
                    </a:p>
                    <a:p>
                      <a:r>
                        <a:rPr lang="en-US" sz="1600" dirty="0"/>
                        <a:t>(Swiss)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600TB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&gt;35K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~1 FTE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On-prem cloud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Unis pay based on size</a:t>
                      </a:r>
                      <a:endParaRPr lang="en-I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649339"/>
                  </a:ext>
                </a:extLst>
              </a:tr>
              <a:tr h="540097">
                <a:tc>
                  <a:txBody>
                    <a:bodyPr/>
                    <a:lstStyle/>
                    <a:p>
                      <a:r>
                        <a:rPr lang="en-US" sz="1600" dirty="0"/>
                        <a:t>SUNET</a:t>
                      </a:r>
                    </a:p>
                    <a:p>
                      <a:r>
                        <a:rPr lang="en-US" sz="1600" dirty="0"/>
                        <a:t>(Sweden)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450TB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~2000 (19 unis)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&lt; 2 FTE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Safespring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Fixed unit charge</a:t>
                      </a:r>
                      <a:endParaRPr lang="en-I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708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834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762E386-28DA-7D67-E65C-E7CDCD68F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9AB1E-19D7-3EBD-1B9D-D3A3D8AA64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6562" y="365129"/>
            <a:ext cx="11057241" cy="1325559"/>
          </a:xfrm>
        </p:spPr>
        <p:txBody>
          <a:bodyPr/>
          <a:lstStyle/>
          <a:p>
            <a:pPr lvl="0"/>
            <a:r>
              <a:rPr lang="en-IE" b="1" dirty="0">
                <a:solidFill>
                  <a:srgbClr val="296DC1"/>
                </a:solidFill>
                <a:latin typeface="Arial" pitchFamily="34"/>
                <a:cs typeface="Arial" pitchFamily="34"/>
              </a:rPr>
              <a:t>IRLDAT Project Next Steps: 3 scenarios</a:t>
            </a:r>
          </a:p>
        </p:txBody>
      </p:sp>
      <p:pic>
        <p:nvPicPr>
          <p:cNvPr id="4" name="Picture 8" descr="Logo, icon&#10;&#10;Description automatically generated">
            <a:extLst>
              <a:ext uri="{FF2B5EF4-FFF2-40B4-BE49-F238E27FC236}">
                <a16:creationId xmlns:a16="http://schemas.microsoft.com/office/drawing/2014/main" id="{C5B4F855-70C6-62F2-BFD5-6BBF363D600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2452969" y="2955688"/>
            <a:ext cx="6380445" cy="65037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9" descr="Logo, icon&#10;&#10;Description automatically generated">
            <a:extLst>
              <a:ext uri="{FF2B5EF4-FFF2-40B4-BE49-F238E27FC236}">
                <a16:creationId xmlns:a16="http://schemas.microsoft.com/office/drawing/2014/main" id="{D433F0F5-25E9-978E-E7A7-D85F12AF75D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831055" y="-3548073"/>
            <a:ext cx="6380445" cy="65037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EDA1309-48CB-0079-3E32-CAB7F065E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Buy from EUDAT: a dedicated instance hosted and managed by EUDAT in Germany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Build on–prem leveraging existing infrastructure resources, starting small and growing to meet demand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Build on an IaaS provider, who provide the storage capacity and VMs required for the service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637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EE765EC-66E1-441C-1A67-DAD24B696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1C663-15CF-5E06-A02D-74EDD2D658C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 b="1" dirty="0">
                <a:solidFill>
                  <a:srgbClr val="296DC1"/>
                </a:solidFill>
                <a:latin typeface="Arial" pitchFamily="34"/>
                <a:cs typeface="Arial" pitchFamily="34"/>
              </a:rPr>
              <a:t>Build or Buy</a:t>
            </a:r>
          </a:p>
        </p:txBody>
      </p:sp>
      <p:pic>
        <p:nvPicPr>
          <p:cNvPr id="4" name="Picture 8" descr="Logo, icon&#10;&#10;Description automatically generated">
            <a:extLst>
              <a:ext uri="{FF2B5EF4-FFF2-40B4-BE49-F238E27FC236}">
                <a16:creationId xmlns:a16="http://schemas.microsoft.com/office/drawing/2014/main" id="{A822E524-3E4B-B869-2A8F-9DF455D9ED6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2452969" y="2955688"/>
            <a:ext cx="6380445" cy="65037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9" descr="Logo, icon&#10;&#10;Description automatically generated">
            <a:extLst>
              <a:ext uri="{FF2B5EF4-FFF2-40B4-BE49-F238E27FC236}">
                <a16:creationId xmlns:a16="http://schemas.microsoft.com/office/drawing/2014/main" id="{6650C2A4-E08A-24AC-BA8F-2BAD5BBF145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831055" y="-3548073"/>
            <a:ext cx="6380445" cy="65037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39B47B-FEE7-AED9-C1D9-FC6C11106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270" y="1572030"/>
            <a:ext cx="10818420" cy="49208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scale up to a national productive service, the build option would require a step-up in following areas: </a:t>
            </a:r>
          </a:p>
          <a:p>
            <a:pPr lvl="1"/>
            <a:r>
              <a:rPr lang="en-US" dirty="0"/>
              <a:t>No. of users/researchers</a:t>
            </a:r>
          </a:p>
          <a:p>
            <a:pPr lvl="1"/>
            <a:r>
              <a:rPr lang="en-US" dirty="0"/>
              <a:t>Data storage and server infrastructure </a:t>
            </a:r>
          </a:p>
          <a:p>
            <a:pPr lvl="1"/>
            <a:r>
              <a:rPr lang="en-US" dirty="0"/>
              <a:t>Medium-to-long-term service duration (users expect 3 years minimum)</a:t>
            </a:r>
          </a:p>
          <a:p>
            <a:pPr lvl="1"/>
            <a:r>
              <a:rPr lang="en-US" dirty="0"/>
              <a:t>Resilience to data loss</a:t>
            </a:r>
          </a:p>
          <a:p>
            <a:pPr lvl="1"/>
            <a:r>
              <a:rPr lang="en-US" dirty="0"/>
              <a:t>Service availability and SLAs for end users who are accustomed to commercial sync and share tools like OneDrive and Google Drive</a:t>
            </a:r>
          </a:p>
          <a:p>
            <a:pPr lvl="1"/>
            <a:r>
              <a:rPr lang="en-US" dirty="0"/>
              <a:t>Security and Compliance – possible </a:t>
            </a:r>
            <a:r>
              <a:rPr lang="en-US" dirty="0">
                <a:hlinkClick r:id="rId4"/>
              </a:rPr>
              <a:t>ISO27001</a:t>
            </a:r>
            <a:r>
              <a:rPr lang="en-US" dirty="0"/>
              <a:t> certification requirement</a:t>
            </a:r>
          </a:p>
          <a:p>
            <a:r>
              <a:rPr lang="en-US" dirty="0"/>
              <a:t>If we buy e.g. from </a:t>
            </a:r>
            <a:r>
              <a:rPr lang="en-US" dirty="0">
                <a:hlinkClick r:id="rId5"/>
              </a:rPr>
              <a:t>EUDAT</a:t>
            </a:r>
            <a:r>
              <a:rPr lang="en-US" dirty="0"/>
              <a:t>, then you get most of the above items immediately with a reputable organization already delivering to EU researchers and it would not prevent us migrating to our own national build solution longer term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782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019B886-C252-44F9-27B9-9F38E4F2C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E58F4-0FB2-7E7A-FCD8-6C70785A67D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 b="1" dirty="0">
                <a:solidFill>
                  <a:srgbClr val="296DC1"/>
                </a:solidFill>
                <a:latin typeface="Arial" pitchFamily="34"/>
                <a:cs typeface="Arial" pitchFamily="34"/>
              </a:rPr>
              <a:t>Next …</a:t>
            </a:r>
          </a:p>
        </p:txBody>
      </p:sp>
      <p:pic>
        <p:nvPicPr>
          <p:cNvPr id="4" name="Picture 8" descr="Logo, icon&#10;&#10;Description automatically generated">
            <a:extLst>
              <a:ext uri="{FF2B5EF4-FFF2-40B4-BE49-F238E27FC236}">
                <a16:creationId xmlns:a16="http://schemas.microsoft.com/office/drawing/2014/main" id="{4B84A934-AF95-DEB7-EA7F-191A170A70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2452969" y="2955688"/>
            <a:ext cx="6380445" cy="65037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9" descr="Logo, icon&#10;&#10;Description automatically generated">
            <a:extLst>
              <a:ext uri="{FF2B5EF4-FFF2-40B4-BE49-F238E27FC236}">
                <a16:creationId xmlns:a16="http://schemas.microsoft.com/office/drawing/2014/main" id="{51D875D7-2D73-2DED-2BE1-C4F629FBECF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831055" y="-3548073"/>
            <a:ext cx="6380445" cy="65037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A32C5D-69DE-FE77-F9B0-5CEDFBFF2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270" y="1572031"/>
            <a:ext cx="10818420" cy="4920840"/>
          </a:xfrm>
        </p:spPr>
        <p:txBody>
          <a:bodyPr>
            <a:normAutofit/>
          </a:bodyPr>
          <a:lstStyle/>
          <a:p>
            <a:r>
              <a:rPr lang="en-US" dirty="0"/>
              <a:t>Project completed end Oct 2024. Recommendations report submitted to NORF:</a:t>
            </a:r>
          </a:p>
          <a:p>
            <a:pPr lvl="1"/>
            <a:r>
              <a:rPr lang="en-US" dirty="0"/>
              <a:t>Start with procuring dedicated service from EUDAT</a:t>
            </a:r>
          </a:p>
          <a:p>
            <a:pPr lvl="1"/>
            <a:r>
              <a:rPr lang="en-US" dirty="0"/>
              <a:t>Coordination and Level 1 technical support provided at National level</a:t>
            </a:r>
          </a:p>
          <a:p>
            <a:pPr lvl="1"/>
            <a:r>
              <a:rPr lang="en-US" dirty="0"/>
              <a:t>Mix of central funding for core services with HEIs paying annual subscription for units of storage + users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Based on uptake and growth:</a:t>
            </a:r>
          </a:p>
          <a:p>
            <a:pPr lvl="1"/>
            <a:r>
              <a:rPr lang="en-US" dirty="0"/>
              <a:t>Assess optimal path to sustainable hosting of service locally</a:t>
            </a:r>
          </a:p>
          <a:p>
            <a:pPr lvl="1"/>
            <a:r>
              <a:rPr lang="en-US" dirty="0"/>
              <a:t>Develop governance model and stakeholder involvement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54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7A742ED-CD5A-176F-E2AB-38D318AC1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6535B89B-F74F-AA08-0326-A64FDD530A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265615"/>
            <a:ext cx="10515600" cy="979125"/>
          </a:xfrm>
        </p:spPr>
        <p:txBody>
          <a:bodyPr>
            <a:noAutofit/>
          </a:bodyPr>
          <a:lstStyle/>
          <a:p>
            <a:pPr lvl="0" algn="ctr"/>
            <a:br>
              <a:rPr lang="en-IE" sz="3600" b="1" dirty="0">
                <a:solidFill>
                  <a:srgbClr val="296DC1"/>
                </a:solidFill>
                <a:latin typeface="Arial" pitchFamily="34"/>
                <a:cs typeface="Arial" pitchFamily="34"/>
              </a:rPr>
            </a:br>
            <a:r>
              <a:rPr lang="en-IE" sz="3600" b="1" dirty="0">
                <a:solidFill>
                  <a:srgbClr val="296DC1"/>
                </a:solidFill>
                <a:latin typeface="Arial" pitchFamily="34"/>
                <a:cs typeface="Arial" pitchFamily="34"/>
              </a:rPr>
              <a:t>Questions?</a:t>
            </a:r>
          </a:p>
        </p:txBody>
      </p:sp>
      <p:pic>
        <p:nvPicPr>
          <p:cNvPr id="5" name="Picture 8" descr="Logo, icon&#10;&#10;Description automatically generated">
            <a:extLst>
              <a:ext uri="{FF2B5EF4-FFF2-40B4-BE49-F238E27FC236}">
                <a16:creationId xmlns:a16="http://schemas.microsoft.com/office/drawing/2014/main" id="{A8FEBEFA-0B3A-8A3C-0E30-327A76A169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2802041" y="3849177"/>
            <a:ext cx="5604082" cy="57123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9" descr="Logo, icon&#10;&#10;Description automatically generated">
            <a:extLst>
              <a:ext uri="{FF2B5EF4-FFF2-40B4-BE49-F238E27FC236}">
                <a16:creationId xmlns:a16="http://schemas.microsoft.com/office/drawing/2014/main" id="{8A7D635D-42CE-1C63-0E0B-30937B3454C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831055" y="-3092222"/>
            <a:ext cx="6380445" cy="65037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3D843D-CE70-E9B5-7CDC-4CEAF9D34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76" y="5794379"/>
            <a:ext cx="7137149" cy="826369"/>
          </a:xfrm>
          <a:prstGeom prst="rect">
            <a:avLst/>
          </a:prstGeom>
        </p:spPr>
      </p:pic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917D0F08-767C-E29A-7514-A5675D52C6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8964" y="347035"/>
            <a:ext cx="5712091" cy="215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83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DE302D-5309-F517-BCD2-2DB9D5083383}"/>
              </a:ext>
            </a:extLst>
          </p:cNvPr>
          <p:cNvSpPr/>
          <p:nvPr/>
        </p:nvSpPr>
        <p:spPr>
          <a:xfrm>
            <a:off x="-1" y="1741303"/>
            <a:ext cx="9586765" cy="5116697"/>
          </a:xfrm>
          <a:prstGeom prst="rect">
            <a:avLst/>
          </a:prstGeom>
          <a:solidFill>
            <a:srgbClr val="4877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4587A5-49E6-9030-8622-7A96F03E8D97}"/>
              </a:ext>
            </a:extLst>
          </p:cNvPr>
          <p:cNvSpPr/>
          <p:nvPr/>
        </p:nvSpPr>
        <p:spPr>
          <a:xfrm>
            <a:off x="0" y="163777"/>
            <a:ext cx="12192000" cy="1437358"/>
          </a:xfrm>
          <a:prstGeom prst="rect">
            <a:avLst/>
          </a:prstGeom>
          <a:solidFill>
            <a:srgbClr val="2C2E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dirty="0">
              <a:solidFill>
                <a:srgbClr val="2C2E72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03FF24C-86A4-11E3-87CB-D517256364DF}"/>
              </a:ext>
            </a:extLst>
          </p:cNvPr>
          <p:cNvSpPr txBox="1">
            <a:spLocks/>
          </p:cNvSpPr>
          <p:nvPr/>
        </p:nvSpPr>
        <p:spPr>
          <a:xfrm>
            <a:off x="-105118" y="789838"/>
            <a:ext cx="11575206" cy="544236"/>
          </a:xfrm>
          <a:prstGeom prst="rect">
            <a:avLst/>
          </a:prstGeom>
        </p:spPr>
        <p:txBody>
          <a:bodyPr vert="horz" lIns="73160" tIns="36580" rIns="73160" bIns="36580" rtlCol="0" anchor="t" anchorCtr="0">
            <a:noAutofit/>
          </a:bodyPr>
          <a:lstStyle>
            <a:lvl1pPr algn="ctr" defTabSz="10631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97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40" b="1" dirty="0">
                <a:solidFill>
                  <a:schemeClr val="bg1"/>
                </a:solidFill>
                <a:latin typeface="Helvetica" pitchFamily="2" charset="0"/>
              </a:rPr>
              <a:t>Project History (2022-2024)</a:t>
            </a:r>
            <a:endParaRPr lang="en-US" sz="36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1B43B2-8C70-DCD3-443D-518B94E92FA3}"/>
              </a:ext>
            </a:extLst>
          </p:cNvPr>
          <p:cNvSpPr txBox="1"/>
          <p:nvPr/>
        </p:nvSpPr>
        <p:spPr>
          <a:xfrm>
            <a:off x="9674397" y="4217954"/>
            <a:ext cx="235187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144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13520B-F2BE-C1C9-D187-2A079985A4B2}"/>
              </a:ext>
            </a:extLst>
          </p:cNvPr>
          <p:cNvSpPr/>
          <p:nvPr/>
        </p:nvSpPr>
        <p:spPr>
          <a:xfrm>
            <a:off x="398420" y="2734068"/>
            <a:ext cx="2139456" cy="1157392"/>
          </a:xfrm>
          <a:prstGeom prst="rect">
            <a:avLst/>
          </a:prstGeom>
          <a:solidFill>
            <a:srgbClr val="4877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40" b="1" dirty="0"/>
              <a:t>Phase 1</a:t>
            </a:r>
            <a:r>
              <a:rPr lang="en-US" sz="1440" dirty="0"/>
              <a:t> </a:t>
            </a:r>
          </a:p>
          <a:p>
            <a:r>
              <a:rPr lang="en-US" sz="1280" dirty="0"/>
              <a:t>Verify services on EUDAT European infrastructure with 2 use cases.</a:t>
            </a:r>
          </a:p>
          <a:p>
            <a:pPr algn="ctr"/>
            <a:endParaRPr lang="en-US" sz="1440" dirty="0">
              <a:highlight>
                <a:srgbClr val="008000"/>
              </a:highlight>
            </a:endParaRPr>
          </a:p>
        </p:txBody>
      </p:sp>
      <p:pic>
        <p:nvPicPr>
          <p:cNvPr id="14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8D3C3264-2C43-AE29-F723-A8E801259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14886"/>
            <a:ext cx="2121296" cy="79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C1B9CDA8-F0B1-B437-33B3-96801398E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" y="3897655"/>
            <a:ext cx="2025661" cy="184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56DCBA5-BFFE-C023-47DE-A3EA05CE0224}"/>
              </a:ext>
            </a:extLst>
          </p:cNvPr>
          <p:cNvSpPr/>
          <p:nvPr/>
        </p:nvSpPr>
        <p:spPr>
          <a:xfrm>
            <a:off x="2737620" y="2840823"/>
            <a:ext cx="1971706" cy="989315"/>
          </a:xfrm>
          <a:prstGeom prst="rect">
            <a:avLst/>
          </a:prstGeom>
          <a:solidFill>
            <a:srgbClr val="4877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60" tIns="36580" rIns="73160" bIns="36580" rtlCol="0" anchor="ctr"/>
          <a:lstStyle/>
          <a:p>
            <a:endParaRPr lang="en-US" sz="1440" dirty="0"/>
          </a:p>
          <a:p>
            <a:endParaRPr lang="en-US" sz="1440" dirty="0"/>
          </a:p>
          <a:p>
            <a:endParaRPr lang="en-US" sz="1280" dirty="0"/>
          </a:p>
          <a:p>
            <a:r>
              <a:rPr lang="en-US" sz="1280" dirty="0"/>
              <a:t>Design and implement national pilot infrastructure</a:t>
            </a:r>
            <a:endParaRPr lang="en-US" sz="1440" b="1" dirty="0">
              <a:highlight>
                <a:srgbClr val="008000"/>
              </a:highlight>
            </a:endParaRPr>
          </a:p>
          <a:p>
            <a:endParaRPr lang="en-US" sz="1440" dirty="0">
              <a:highlight>
                <a:srgbClr val="008000"/>
              </a:highlight>
            </a:endParaRPr>
          </a:p>
          <a:p>
            <a:endParaRPr lang="en-US" sz="1440" dirty="0">
              <a:highlight>
                <a:srgbClr val="008000"/>
              </a:highlight>
            </a:endParaRPr>
          </a:p>
          <a:p>
            <a:endParaRPr lang="en-US" sz="1440" dirty="0">
              <a:highlight>
                <a:srgbClr val="008000"/>
              </a:highlight>
            </a:endParaRPr>
          </a:p>
          <a:p>
            <a:pPr algn="ctr"/>
            <a:endParaRPr lang="en-US" sz="1440" dirty="0">
              <a:highlight>
                <a:srgbClr val="008000"/>
              </a:highligh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D03693-4F83-2044-2F9C-A4F62FE4D5EC}"/>
              </a:ext>
            </a:extLst>
          </p:cNvPr>
          <p:cNvSpPr/>
          <p:nvPr/>
        </p:nvSpPr>
        <p:spPr>
          <a:xfrm>
            <a:off x="4808381" y="2804754"/>
            <a:ext cx="1951032" cy="601622"/>
          </a:xfrm>
          <a:prstGeom prst="rect">
            <a:avLst/>
          </a:prstGeom>
          <a:solidFill>
            <a:srgbClr val="4877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40" dirty="0">
              <a:highlight>
                <a:srgbClr val="008000"/>
              </a:highlight>
            </a:endParaRPr>
          </a:p>
          <a:p>
            <a:endParaRPr lang="en-US" sz="1440" dirty="0"/>
          </a:p>
          <a:p>
            <a:pPr algn="ctr"/>
            <a:endParaRPr lang="en-US" sz="1440" dirty="0"/>
          </a:p>
          <a:p>
            <a:pPr algn="ctr"/>
            <a:endParaRPr lang="en-US" sz="1280" dirty="0"/>
          </a:p>
          <a:p>
            <a:pPr algn="ctr"/>
            <a:endParaRPr lang="en-US" sz="1280" dirty="0"/>
          </a:p>
          <a:p>
            <a:pPr algn="ctr"/>
            <a:r>
              <a:rPr lang="en-US" sz="1280" dirty="0"/>
              <a:t>Onboard pilot users on </a:t>
            </a:r>
          </a:p>
          <a:p>
            <a:pPr algn="ctr"/>
            <a:r>
              <a:rPr lang="en-US" sz="1280" dirty="0"/>
              <a:t>national infrastructure</a:t>
            </a:r>
            <a:endParaRPr lang="en-US" sz="1440" dirty="0">
              <a:highlight>
                <a:srgbClr val="FCB529"/>
              </a:highlight>
            </a:endParaRPr>
          </a:p>
          <a:p>
            <a:pPr algn="ctr"/>
            <a:endParaRPr lang="en-US" sz="1440" b="1" dirty="0">
              <a:highlight>
                <a:srgbClr val="FCB529"/>
              </a:highlight>
            </a:endParaRPr>
          </a:p>
          <a:p>
            <a:endParaRPr lang="en-US" sz="1440" dirty="0">
              <a:highlight>
                <a:srgbClr val="008000"/>
              </a:highlight>
            </a:endParaRPr>
          </a:p>
          <a:p>
            <a:endParaRPr lang="en-US" sz="1440" dirty="0">
              <a:highlight>
                <a:srgbClr val="008000"/>
              </a:highlight>
            </a:endParaRPr>
          </a:p>
          <a:p>
            <a:pPr algn="ctr"/>
            <a:endParaRPr lang="en-US" sz="1440" dirty="0">
              <a:highlight>
                <a:srgbClr val="008000"/>
              </a:highligh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6F0C43-9C91-AAFE-DC86-3BB89C83B888}"/>
              </a:ext>
            </a:extLst>
          </p:cNvPr>
          <p:cNvSpPr/>
          <p:nvPr/>
        </p:nvSpPr>
        <p:spPr>
          <a:xfrm>
            <a:off x="6947545" y="2764040"/>
            <a:ext cx="2304578" cy="1157392"/>
          </a:xfrm>
          <a:prstGeom prst="rect">
            <a:avLst/>
          </a:prstGeom>
          <a:solidFill>
            <a:srgbClr val="4877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40" dirty="0">
              <a:highlight>
                <a:srgbClr val="008000"/>
              </a:highlight>
            </a:endParaRPr>
          </a:p>
          <a:p>
            <a:endParaRPr lang="en-US" sz="1440" dirty="0"/>
          </a:p>
          <a:p>
            <a:pPr algn="ctr"/>
            <a:r>
              <a:rPr lang="en-US" sz="1440" b="1" dirty="0"/>
              <a:t>Phase 3</a:t>
            </a:r>
          </a:p>
          <a:p>
            <a:r>
              <a:rPr lang="en-US" sz="1280" dirty="0"/>
              <a:t>Develop specification for  a national production quality and sustainable service</a:t>
            </a:r>
          </a:p>
          <a:p>
            <a:pPr algn="ctr"/>
            <a:endParaRPr lang="en-US" sz="1440" b="1" dirty="0">
              <a:highlight>
                <a:srgbClr val="FCB529"/>
              </a:highlight>
            </a:endParaRPr>
          </a:p>
          <a:p>
            <a:endParaRPr lang="en-US" sz="1440" dirty="0">
              <a:highlight>
                <a:srgbClr val="008000"/>
              </a:highlight>
            </a:endParaRPr>
          </a:p>
          <a:p>
            <a:endParaRPr lang="en-US" sz="1440" dirty="0">
              <a:highlight>
                <a:srgbClr val="008000"/>
              </a:highlight>
            </a:endParaRPr>
          </a:p>
          <a:p>
            <a:pPr algn="ctr"/>
            <a:endParaRPr lang="en-US" sz="1440" dirty="0">
              <a:highlight>
                <a:srgbClr val="008000"/>
              </a:highlight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3FA8DE0-5A34-1042-2507-F6D52ECC3B3A}"/>
              </a:ext>
            </a:extLst>
          </p:cNvPr>
          <p:cNvCxnSpPr>
            <a:cxnSpLocks/>
          </p:cNvCxnSpPr>
          <p:nvPr/>
        </p:nvCxnSpPr>
        <p:spPr>
          <a:xfrm>
            <a:off x="2605237" y="2808981"/>
            <a:ext cx="19786" cy="298468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91BDDA1-CEF2-3DE3-63A7-890B4A6425AA}"/>
              </a:ext>
            </a:extLst>
          </p:cNvPr>
          <p:cNvCxnSpPr>
            <a:cxnSpLocks/>
          </p:cNvCxnSpPr>
          <p:nvPr/>
        </p:nvCxnSpPr>
        <p:spPr>
          <a:xfrm>
            <a:off x="6865763" y="2845187"/>
            <a:ext cx="19786" cy="298468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1" name="Picture 10" descr="Close-up of blueprints">
            <a:extLst>
              <a:ext uri="{FF2B5EF4-FFF2-40B4-BE49-F238E27FC236}">
                <a16:creationId xmlns:a16="http://schemas.microsoft.com/office/drawing/2014/main" id="{2C8E5FB8-34A9-4EE7-6612-2F85F48BC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532" y="3897655"/>
            <a:ext cx="1847013" cy="184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1B79016-CDBC-9E66-882E-F1B9EABDF231}"/>
              </a:ext>
            </a:extLst>
          </p:cNvPr>
          <p:cNvSpPr/>
          <p:nvPr/>
        </p:nvSpPr>
        <p:spPr>
          <a:xfrm>
            <a:off x="4235285" y="2734068"/>
            <a:ext cx="805293" cy="313259"/>
          </a:xfrm>
          <a:prstGeom prst="rect">
            <a:avLst/>
          </a:prstGeom>
          <a:solidFill>
            <a:srgbClr val="4877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40" dirty="0"/>
          </a:p>
          <a:p>
            <a:endParaRPr lang="en-US" sz="1440" dirty="0"/>
          </a:p>
          <a:p>
            <a:endParaRPr lang="en-US" sz="1280" dirty="0"/>
          </a:p>
          <a:p>
            <a:endParaRPr lang="en-US" sz="1440" dirty="0"/>
          </a:p>
          <a:p>
            <a:r>
              <a:rPr lang="en-US" sz="1440" b="1" dirty="0"/>
              <a:t>Phase 2</a:t>
            </a:r>
          </a:p>
          <a:p>
            <a:endParaRPr lang="en-US" sz="1440" dirty="0">
              <a:highlight>
                <a:srgbClr val="008000"/>
              </a:highlight>
            </a:endParaRPr>
          </a:p>
          <a:p>
            <a:endParaRPr lang="en-US" sz="1440" dirty="0">
              <a:highlight>
                <a:srgbClr val="008000"/>
              </a:highlight>
            </a:endParaRPr>
          </a:p>
          <a:p>
            <a:endParaRPr lang="en-US" sz="1440" dirty="0">
              <a:highlight>
                <a:srgbClr val="008000"/>
              </a:highlight>
            </a:endParaRPr>
          </a:p>
          <a:p>
            <a:pPr algn="ctr"/>
            <a:endParaRPr lang="en-US" sz="1440" dirty="0">
              <a:highlight>
                <a:srgbClr val="008000"/>
              </a:highligh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D6B481-1B4F-9D15-072B-5743EEB2F4E3}"/>
              </a:ext>
            </a:extLst>
          </p:cNvPr>
          <p:cNvSpPr/>
          <p:nvPr/>
        </p:nvSpPr>
        <p:spPr>
          <a:xfrm>
            <a:off x="9490787" y="1741302"/>
            <a:ext cx="2701213" cy="5116697"/>
          </a:xfrm>
          <a:prstGeom prst="rect">
            <a:avLst/>
          </a:prstGeom>
          <a:solidFill>
            <a:srgbClr val="4877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dirty="0"/>
          </a:p>
          <a:p>
            <a:r>
              <a:rPr lang="en-US" sz="1120" dirty="0"/>
              <a:t>Partners: </a:t>
            </a:r>
          </a:p>
          <a:p>
            <a:pPr marL="228629" indent="-228629">
              <a:buFont typeface="Arial" panose="020B0604020202020204" pitchFamily="34" charset="0"/>
              <a:buChar char="•"/>
            </a:pPr>
            <a:r>
              <a:rPr lang="en-US" sz="1120" dirty="0"/>
              <a:t>HEAnet: co-ordinator</a:t>
            </a:r>
          </a:p>
          <a:p>
            <a:pPr marL="228629" indent="-228629">
              <a:buFont typeface="Arial" panose="020B0604020202020204" pitchFamily="34" charset="0"/>
              <a:buChar char="•"/>
            </a:pPr>
            <a:r>
              <a:rPr lang="en-US" sz="1120" dirty="0"/>
              <a:t>EUDAT: expertise and technology provider</a:t>
            </a:r>
          </a:p>
          <a:p>
            <a:pPr marL="228629" indent="-228629">
              <a:buFont typeface="Arial" panose="020B0604020202020204" pitchFamily="34" charset="0"/>
              <a:buChar char="•"/>
            </a:pPr>
            <a:r>
              <a:rPr lang="en-US" sz="1120" dirty="0"/>
              <a:t>ICHEC, SETU, UCC, UCD: expertise and infrastructure providers</a:t>
            </a:r>
          </a:p>
          <a:p>
            <a:endParaRPr lang="en-US" sz="1120" dirty="0"/>
          </a:p>
          <a:p>
            <a:r>
              <a:rPr lang="en-US" sz="1120" dirty="0"/>
              <a:t>14 Use case proposals with 7 active use cases in the final pilot:</a:t>
            </a:r>
          </a:p>
          <a:p>
            <a:pPr marL="228629" indent="-228629">
              <a:buFont typeface="Arial" panose="020B0604020202020204" pitchFamily="34" charset="0"/>
              <a:buChar char="•"/>
            </a:pPr>
            <a:r>
              <a:rPr lang="en-US" sz="1120" dirty="0"/>
              <a:t>GeoData</a:t>
            </a:r>
          </a:p>
          <a:p>
            <a:pPr marL="228629" indent="-228629">
              <a:buFont typeface="Arial" panose="020B0604020202020204" pitchFamily="34" charset="0"/>
              <a:buChar char="•"/>
            </a:pPr>
            <a:r>
              <a:rPr lang="en-US" sz="1120" dirty="0"/>
              <a:t>IoT for smart roads</a:t>
            </a:r>
          </a:p>
          <a:p>
            <a:pPr marL="228629" indent="-228629">
              <a:buFont typeface="Arial" panose="020B0604020202020204" pitchFamily="34" charset="0"/>
              <a:buChar char="•"/>
            </a:pPr>
            <a:r>
              <a:rPr lang="en-US" sz="1120" dirty="0"/>
              <a:t>Life Sciences</a:t>
            </a:r>
          </a:p>
          <a:p>
            <a:pPr marL="228629" indent="-228629">
              <a:buFont typeface="Arial" panose="020B0604020202020204" pitchFamily="34" charset="0"/>
              <a:buChar char="•"/>
            </a:pPr>
            <a:r>
              <a:rPr lang="en-US" sz="1120" dirty="0"/>
              <a:t>Social Sciences</a:t>
            </a:r>
          </a:p>
          <a:p>
            <a:pPr marL="228629" indent="-228629">
              <a:buFont typeface="Arial" panose="020B0604020202020204" pitchFamily="34" charset="0"/>
              <a:buChar char="•"/>
            </a:pPr>
            <a:r>
              <a:rPr lang="en-US" sz="1120" dirty="0"/>
              <a:t>Humanities</a:t>
            </a:r>
          </a:p>
          <a:p>
            <a:endParaRPr lang="en-US" sz="1120" dirty="0"/>
          </a:p>
          <a:p>
            <a:r>
              <a:rPr lang="en-US" sz="1120" dirty="0"/>
              <a:t>Wider sector engagement through Stakeholder Advisory Forums (SAFs)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B837D0-E6D8-0049-6802-E473D3C46C69}"/>
              </a:ext>
            </a:extLst>
          </p:cNvPr>
          <p:cNvSpPr txBox="1"/>
          <p:nvPr/>
        </p:nvSpPr>
        <p:spPr>
          <a:xfrm>
            <a:off x="163626" y="2080544"/>
            <a:ext cx="1126160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20" b="1" dirty="0">
                <a:solidFill>
                  <a:schemeClr val="bg1"/>
                </a:solidFill>
                <a:highlight>
                  <a:srgbClr val="800080"/>
                </a:highlight>
              </a:rPr>
              <a:t>Develop and run a pilot</a:t>
            </a:r>
            <a:r>
              <a:rPr lang="en-US" sz="1920" dirty="0">
                <a:solidFill>
                  <a:schemeClr val="bg1"/>
                </a:solidFill>
              </a:rPr>
              <a:t>. Leverage findings to </a:t>
            </a:r>
            <a:r>
              <a:rPr lang="en-US" sz="1920" b="1" dirty="0">
                <a:solidFill>
                  <a:schemeClr val="bg1"/>
                </a:solidFill>
                <a:highlight>
                  <a:srgbClr val="800080"/>
                </a:highlight>
              </a:rPr>
              <a:t>develop the  specification </a:t>
            </a:r>
            <a:r>
              <a:rPr lang="en-US" sz="1920" dirty="0">
                <a:solidFill>
                  <a:schemeClr val="bg1"/>
                </a:solidFill>
              </a:rPr>
              <a:t>of a national production-quality and sustainable service.</a:t>
            </a:r>
            <a:endParaRPr lang="en-IE" sz="1920" dirty="0">
              <a:solidFill>
                <a:schemeClr val="bg1"/>
              </a:solidFill>
            </a:endParaRPr>
          </a:p>
        </p:txBody>
      </p:sp>
      <p:pic>
        <p:nvPicPr>
          <p:cNvPr id="28" name="Picture 27" descr="A map of ireland with black and green objects&#10;&#10;Description automatically generated">
            <a:extLst>
              <a:ext uri="{FF2B5EF4-FFF2-40B4-BE49-F238E27FC236}">
                <a16:creationId xmlns:a16="http://schemas.microsoft.com/office/drawing/2014/main" id="{11C39985-3E51-FF24-EBA6-8DAAC3FC26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8757" y="3903011"/>
            <a:ext cx="2065028" cy="1900953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0FD6E3C-25A1-157F-01A3-0B2324F86044}"/>
              </a:ext>
            </a:extLst>
          </p:cNvPr>
          <p:cNvCxnSpPr>
            <a:cxnSpLocks/>
          </p:cNvCxnSpPr>
          <p:nvPr/>
        </p:nvCxnSpPr>
        <p:spPr>
          <a:xfrm>
            <a:off x="9402543" y="2843148"/>
            <a:ext cx="19786" cy="298468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626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463BBCD-FCF0-32C4-88AC-6A9232ABF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, icon&#10;&#10;Description automatically generated">
            <a:extLst>
              <a:ext uri="{FF2B5EF4-FFF2-40B4-BE49-F238E27FC236}">
                <a16:creationId xmlns:a16="http://schemas.microsoft.com/office/drawing/2014/main" id="{4F3D147B-B793-D580-28BB-5B630DF45C1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3619973" y="3606124"/>
            <a:ext cx="6380445" cy="65037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9" descr="Logo, icon&#10;&#10;Description automatically generated">
            <a:extLst>
              <a:ext uri="{FF2B5EF4-FFF2-40B4-BE49-F238E27FC236}">
                <a16:creationId xmlns:a16="http://schemas.microsoft.com/office/drawing/2014/main" id="{9E3D9D34-9765-EEB6-D273-96724061BAB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831055" y="-3548073"/>
            <a:ext cx="6380445" cy="65037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67161F-8C4F-05B5-9061-088FEC7325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8346" y="2065828"/>
            <a:ext cx="8448553" cy="44339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742E23E-6932-910C-0258-DB44703EDFFA}"/>
              </a:ext>
            </a:extLst>
          </p:cNvPr>
          <p:cNvSpPr/>
          <p:nvPr/>
        </p:nvSpPr>
        <p:spPr>
          <a:xfrm>
            <a:off x="5676900" y="0"/>
            <a:ext cx="6515100" cy="1371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Note the B2* components in diagram are software components managed by EUDAT as part of a wider service catalogue. IRLDAT used B2ACCESS and B2DROP for the IRLDAT pilot project.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6329B0-A6E1-8135-8796-6BA73D2B4F8E}"/>
              </a:ext>
            </a:extLst>
          </p:cNvPr>
          <p:cNvSpPr/>
          <p:nvPr/>
        </p:nvSpPr>
        <p:spPr>
          <a:xfrm>
            <a:off x="6647935" y="3429000"/>
            <a:ext cx="3645243" cy="218096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0783359-905E-0306-CB86-2C689ADF1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4450" y="2104644"/>
            <a:ext cx="2260655" cy="1087695"/>
          </a:xfrm>
          <a:prstGeom prst="wedgeRoundRectCallout">
            <a:avLst>
              <a:gd name="adj1" fmla="val -21298"/>
              <a:gd name="adj2" fmla="val 7119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/>
              <a:t>Active data phase and IRLDAT service focus.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231A99-9298-5BF7-30B4-894D8E41D0C2}"/>
              </a:ext>
            </a:extLst>
          </p:cNvPr>
          <p:cNvSpPr txBox="1"/>
          <p:nvPr/>
        </p:nvSpPr>
        <p:spPr>
          <a:xfrm>
            <a:off x="789064" y="1097683"/>
            <a:ext cx="4129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Research Data Life Cycle</a:t>
            </a:r>
          </a:p>
        </p:txBody>
      </p:sp>
    </p:spTree>
    <p:extLst>
      <p:ext uri="{BB962C8B-B14F-4D97-AF65-F5344CB8AC3E}">
        <p14:creationId xmlns:p14="http://schemas.microsoft.com/office/powerpoint/2010/main" val="108529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8BF8E-BA29-74AE-493D-B67D1D993BE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 b="1" dirty="0">
                <a:solidFill>
                  <a:srgbClr val="296DC1"/>
                </a:solidFill>
                <a:latin typeface="Arial" pitchFamily="34"/>
                <a:cs typeface="Arial" pitchFamily="34"/>
              </a:rPr>
              <a:t>Pilot infrastructure &amp; service </a:t>
            </a:r>
          </a:p>
        </p:txBody>
      </p:sp>
      <p:pic>
        <p:nvPicPr>
          <p:cNvPr id="4" name="Picture 8" descr="Logo, icon&#10;&#10;Description automatically generated">
            <a:extLst>
              <a:ext uri="{FF2B5EF4-FFF2-40B4-BE49-F238E27FC236}">
                <a16:creationId xmlns:a16="http://schemas.microsoft.com/office/drawing/2014/main" id="{8A888048-917E-E14D-5920-069E23C7D38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2452969" y="2955688"/>
            <a:ext cx="6380445" cy="65037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9" descr="Logo, icon&#10;&#10;Description automatically generated">
            <a:extLst>
              <a:ext uri="{FF2B5EF4-FFF2-40B4-BE49-F238E27FC236}">
                <a16:creationId xmlns:a16="http://schemas.microsoft.com/office/drawing/2014/main" id="{48D106D9-C8D0-7D65-D422-14E1CB63C34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9482696" y="-4157673"/>
            <a:ext cx="6380445" cy="65037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 descr="A diagram of a company&#10;&#10;Description automatically generated">
            <a:extLst>
              <a:ext uri="{FF2B5EF4-FFF2-40B4-BE49-F238E27FC236}">
                <a16:creationId xmlns:a16="http://schemas.microsoft.com/office/drawing/2014/main" id="{E3CD702E-1CEF-F0C4-E811-D01774191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9" y="1690688"/>
            <a:ext cx="7078363" cy="435133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D5A160-10F7-581D-E7CD-0294F0306F7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530082" y="1690688"/>
            <a:ext cx="4361794" cy="486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6000" indent="-306000">
              <a:lnSpc>
                <a:spcPct val="110000"/>
              </a:lnSpc>
              <a:spcBef>
                <a:spcPts val="0"/>
              </a:spcBef>
              <a:buSzPts val="1564"/>
              <a:buChar char="◼"/>
            </a:pPr>
            <a:r>
              <a:rPr lang="en-US" dirty="0"/>
              <a:t>Technical team</a:t>
            </a:r>
          </a:p>
          <a:p>
            <a:pPr marL="763200" lvl="1" indent="-306000">
              <a:lnSpc>
                <a:spcPct val="110000"/>
              </a:lnSpc>
              <a:buSzPts val="1564"/>
            </a:pPr>
            <a:r>
              <a:rPr lang="en-US" dirty="0"/>
              <a:t>ICHEC</a:t>
            </a:r>
          </a:p>
          <a:p>
            <a:pPr marL="763200" lvl="1" indent="-306000">
              <a:lnSpc>
                <a:spcPct val="110000"/>
              </a:lnSpc>
              <a:spcBef>
                <a:spcPts val="0"/>
              </a:spcBef>
              <a:buSzPts val="1564"/>
            </a:pPr>
            <a:r>
              <a:rPr lang="en-US" dirty="0"/>
              <a:t>SETU Walton Institute</a:t>
            </a:r>
          </a:p>
          <a:p>
            <a:pPr marL="763200" lvl="1" indent="-306000">
              <a:lnSpc>
                <a:spcPct val="110000"/>
              </a:lnSpc>
              <a:buSzPts val="1564"/>
            </a:pPr>
            <a:r>
              <a:rPr lang="en-US" dirty="0"/>
              <a:t>UCC</a:t>
            </a:r>
          </a:p>
          <a:p>
            <a:pPr marL="763200" lvl="1" indent="-306000">
              <a:lnSpc>
                <a:spcPct val="110000"/>
              </a:lnSpc>
              <a:buSzPts val="1564"/>
            </a:pPr>
            <a:r>
              <a:rPr lang="en-US" dirty="0"/>
              <a:t>UCD</a:t>
            </a:r>
          </a:p>
          <a:p>
            <a:pPr marL="306000" indent="-306000">
              <a:lnSpc>
                <a:spcPct val="110000"/>
              </a:lnSpc>
              <a:spcBef>
                <a:spcPts val="0"/>
              </a:spcBef>
              <a:buSzPts val="1564"/>
              <a:buChar char="◼"/>
            </a:pPr>
            <a:r>
              <a:rPr lang="en-US" dirty="0"/>
              <a:t>Advisory</a:t>
            </a:r>
          </a:p>
          <a:p>
            <a:pPr marL="763200" lvl="1" indent="-306000">
              <a:lnSpc>
                <a:spcPct val="110000"/>
              </a:lnSpc>
              <a:spcBef>
                <a:spcPts val="0"/>
              </a:spcBef>
              <a:buSzPts val="1564"/>
            </a:pPr>
            <a:r>
              <a:rPr lang="en-US" dirty="0"/>
              <a:t>HEAnet</a:t>
            </a:r>
          </a:p>
          <a:p>
            <a:pPr marL="763200" lvl="1" indent="-306000">
              <a:lnSpc>
                <a:spcPct val="110000"/>
              </a:lnSpc>
              <a:spcBef>
                <a:spcPts val="0"/>
              </a:spcBef>
              <a:buSzPts val="1564"/>
            </a:pPr>
            <a:r>
              <a:rPr lang="en-US" dirty="0"/>
              <a:t>EUDAT</a:t>
            </a:r>
          </a:p>
          <a:p>
            <a:pPr marL="763200" lvl="1" indent="-306000">
              <a:lnSpc>
                <a:spcPct val="110000"/>
              </a:lnSpc>
              <a:spcBef>
                <a:spcPts val="0"/>
              </a:spcBef>
              <a:buSzPts val="1564"/>
            </a:pPr>
            <a:r>
              <a:rPr lang="en-US" dirty="0"/>
              <a:t>Jülich Supercomputing Centre</a:t>
            </a:r>
          </a:p>
          <a:p>
            <a:pPr marL="763200" lvl="1" indent="-306000">
              <a:lnSpc>
                <a:spcPct val="110000"/>
              </a:lnSpc>
              <a:spcBef>
                <a:spcPts val="0"/>
              </a:spcBef>
              <a:buSzPts val="1564"/>
            </a:pPr>
            <a:r>
              <a:rPr lang="en-US" dirty="0"/>
              <a:t>Surf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2FB5674-820E-F0CC-0458-267EEA7F5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BC5577-A08E-BD9A-D682-0F3027521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165340"/>
            <a:ext cx="10818420" cy="768515"/>
          </a:xfrm>
        </p:spPr>
        <p:txBody>
          <a:bodyPr>
            <a:normAutofit/>
          </a:bodyPr>
          <a:lstStyle/>
          <a:p>
            <a:r>
              <a:rPr lang="en-GB" sz="3200" dirty="0"/>
              <a:t>IRLDAT National Pilot Infrastructure Architecture: UCC instance</a:t>
            </a:r>
            <a:endParaRPr lang="en-NL" sz="3200"/>
          </a:p>
        </p:txBody>
      </p:sp>
      <p:pic>
        <p:nvPicPr>
          <p:cNvPr id="2" name="Picture 1" descr="A diagram of a computer server&#10;&#10;Description automatically generated">
            <a:extLst>
              <a:ext uri="{FF2B5EF4-FFF2-40B4-BE49-F238E27FC236}">
                <a16:creationId xmlns:a16="http://schemas.microsoft.com/office/drawing/2014/main" id="{22A03031-331D-684C-9FCD-1686DF228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0" y="933855"/>
            <a:ext cx="5346065" cy="48832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F2FD4C-9A1A-313B-768F-8E5A531A2B18}"/>
              </a:ext>
            </a:extLst>
          </p:cNvPr>
          <p:cNvSpPr txBox="1"/>
          <p:nvPr/>
        </p:nvSpPr>
        <p:spPr>
          <a:xfrm>
            <a:off x="6145480" y="933855"/>
            <a:ext cx="47276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On-premise Nextcloud instance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Local Firewalls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Centos Linux OS VM running a Nextcloud application server and separate VM running a DB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Nextcloud application server and DB server backed by a Dell SAN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Users from UCC, Tyndall, and Limerick onboarded via B2ACCESS</a:t>
            </a:r>
          </a:p>
        </p:txBody>
      </p:sp>
    </p:spTree>
    <p:extLst>
      <p:ext uri="{BB962C8B-B14F-4D97-AF65-F5344CB8AC3E}">
        <p14:creationId xmlns:p14="http://schemas.microsoft.com/office/powerpoint/2010/main" val="2924928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83CF441-B441-13F6-91D3-46EEF6229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795AC6-CE62-EC73-2117-D40B86F0E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165340"/>
            <a:ext cx="10818420" cy="768515"/>
          </a:xfrm>
        </p:spPr>
        <p:txBody>
          <a:bodyPr>
            <a:normAutofit/>
          </a:bodyPr>
          <a:lstStyle/>
          <a:p>
            <a:r>
              <a:rPr lang="en-GB" sz="3200" dirty="0"/>
              <a:t>IRLDAT National Pilot Infrastructure Architecture: SETU instance</a:t>
            </a:r>
            <a:endParaRPr lang="en-NL" sz="3200"/>
          </a:p>
        </p:txBody>
      </p:sp>
      <p:pic>
        <p:nvPicPr>
          <p:cNvPr id="2" name="Picture 1" descr="A diagram of a firewall&#10;&#10;Description automatically generated">
            <a:extLst>
              <a:ext uri="{FF2B5EF4-FFF2-40B4-BE49-F238E27FC236}">
                <a16:creationId xmlns:a16="http://schemas.microsoft.com/office/drawing/2014/main" id="{8A0B0DB7-7A3F-542A-8145-00589BC55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19" y="933855"/>
            <a:ext cx="6868899" cy="48638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B32E5C-B637-6952-0AC3-2739EC1C3D17}"/>
              </a:ext>
            </a:extLst>
          </p:cNvPr>
          <p:cNvSpPr txBox="1"/>
          <p:nvPr/>
        </p:nvSpPr>
        <p:spPr>
          <a:xfrm>
            <a:off x="7786068" y="914399"/>
            <a:ext cx="40816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On-premise Nextcloud instance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Local Firewalls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Linux OS VM running a Nextcloud application server and DB server on OpenStack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Nextcloud application server and DB server backed by Quobyte Software Defined Storage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Users from UCD, SETU onboarded via B2ACCESS</a:t>
            </a:r>
          </a:p>
        </p:txBody>
      </p:sp>
    </p:spTree>
    <p:extLst>
      <p:ext uri="{BB962C8B-B14F-4D97-AF65-F5344CB8AC3E}">
        <p14:creationId xmlns:p14="http://schemas.microsoft.com/office/powerpoint/2010/main" val="1522543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7B37C3D-7CEB-FAF6-30C1-6B99F83BC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1E8456-50BA-33BD-D96D-CC7014B49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165340"/>
            <a:ext cx="10818420" cy="768515"/>
          </a:xfrm>
        </p:spPr>
        <p:txBody>
          <a:bodyPr>
            <a:normAutofit/>
          </a:bodyPr>
          <a:lstStyle/>
          <a:p>
            <a:r>
              <a:rPr lang="en-GB" sz="3200" dirty="0"/>
              <a:t>IRLDAT National Pilot Infrastructure Architecture: ICHEC instance</a:t>
            </a:r>
            <a:endParaRPr lang="en-NL" sz="3200"/>
          </a:p>
        </p:txBody>
      </p:sp>
      <p:pic>
        <p:nvPicPr>
          <p:cNvPr id="2" name="Picture 1" descr="A diagram of a cloud server&#10;&#10;Description automatically generated">
            <a:extLst>
              <a:ext uri="{FF2B5EF4-FFF2-40B4-BE49-F238E27FC236}">
                <a16:creationId xmlns:a16="http://schemas.microsoft.com/office/drawing/2014/main" id="{BB1B3D8C-431D-7ED3-3F24-018C63BF3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0" y="933855"/>
            <a:ext cx="6306556" cy="49056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5C4C2C-2496-2F88-3817-1028A4E45AEF}"/>
              </a:ext>
            </a:extLst>
          </p:cNvPr>
          <p:cNvSpPr txBox="1"/>
          <p:nvPr/>
        </p:nvSpPr>
        <p:spPr>
          <a:xfrm>
            <a:off x="7276289" y="933855"/>
            <a:ext cx="47276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AWS Cloud Nextcloud instance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Firewalls at AWS VPC and VM instance 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Debian Linux OS single VM running both the Nextcloud application server and MySQL DB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Nextcloud data files are stored in an S3 bucket as the primary storage container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Users from UCD, ICHEC, Galway, and Yale onboarded via B2ACCESS</a:t>
            </a:r>
          </a:p>
        </p:txBody>
      </p:sp>
    </p:spTree>
    <p:extLst>
      <p:ext uri="{BB962C8B-B14F-4D97-AF65-F5344CB8AC3E}">
        <p14:creationId xmlns:p14="http://schemas.microsoft.com/office/powerpoint/2010/main" val="2210215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CD36F-717D-F8F3-F00B-7047C6B447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80924"/>
            <a:ext cx="12192000" cy="928069"/>
          </a:xfrm>
        </p:spPr>
        <p:txBody>
          <a:bodyPr>
            <a:normAutofit fontScale="90000"/>
          </a:bodyPr>
          <a:lstStyle/>
          <a:p>
            <a:pPr lvl="0"/>
            <a:r>
              <a:rPr lang="en-IE" b="1" dirty="0">
                <a:solidFill>
                  <a:srgbClr val="296DC1"/>
                </a:solidFill>
                <a:latin typeface="Arial" pitchFamily="34"/>
                <a:cs typeface="Arial" pitchFamily="34"/>
              </a:rPr>
              <a:t>IRLDAT Infrastructure Architecture : B2ACCESS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5156F-222F-154C-7AD7-63226DA2031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183888" y="1209384"/>
            <a:ext cx="4837389" cy="5367666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Key service component on the IRLDAT pilot for onboarding users and facilitating </a:t>
            </a:r>
            <a:r>
              <a:rPr lang="en-US" b="1" dirty="0"/>
              <a:t>Authentication</a:t>
            </a:r>
            <a:r>
              <a:rPr lang="en-US" dirty="0"/>
              <a:t> using their HEI credentials and bypassing need to create additional local accounts (in most cases) on the </a:t>
            </a:r>
            <a:r>
              <a:rPr lang="en-US" dirty="0" err="1"/>
              <a:t>Nextcloud</a:t>
            </a:r>
            <a:r>
              <a:rPr lang="en-US" dirty="0"/>
              <a:t> instance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was used as a </a:t>
            </a:r>
            <a:r>
              <a:rPr lang="en-US" i="1" dirty="0"/>
              <a:t>central user management system</a:t>
            </a:r>
            <a:r>
              <a:rPr lang="en-US" dirty="0"/>
              <a:t> for users and groups on the national IRLDAT pilot and provided </a:t>
            </a:r>
            <a:r>
              <a:rPr lang="en-US" b="1" dirty="0"/>
              <a:t>Authorization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Users from commercial partners had option of using Social Identity Login (Google, Microsoft Live, or GitHub) or we could create local accounts for them</a:t>
            </a:r>
          </a:p>
        </p:txBody>
      </p:sp>
      <p:pic>
        <p:nvPicPr>
          <p:cNvPr id="4" name="Picture 8" descr="Logo, icon&#10;&#10;Description automatically generated">
            <a:extLst>
              <a:ext uri="{FF2B5EF4-FFF2-40B4-BE49-F238E27FC236}">
                <a16:creationId xmlns:a16="http://schemas.microsoft.com/office/drawing/2014/main" id="{F5370B1E-5B91-0A6B-6904-2CDE733EBE0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3342656" y="4129580"/>
            <a:ext cx="6380445" cy="65037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9" descr="Logo, icon&#10;&#10;Description automatically generated">
            <a:extLst>
              <a:ext uri="{FF2B5EF4-FFF2-40B4-BE49-F238E27FC236}">
                <a16:creationId xmlns:a16="http://schemas.microsoft.com/office/drawing/2014/main" id="{2C6C7F69-1086-13CC-B65C-89177DF5093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831055" y="-3548073"/>
            <a:ext cx="6380445" cy="65037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" descr="A computer screen with a screen on&#10;&#10;Description automatically generated">
            <a:extLst>
              <a:ext uri="{FF2B5EF4-FFF2-40B4-BE49-F238E27FC236}">
                <a16:creationId xmlns:a16="http://schemas.microsoft.com/office/drawing/2014/main" id="{2F3D7E7C-FDAD-99D3-C862-C7DE86B40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56" y="1078244"/>
            <a:ext cx="6576575" cy="375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5533F9-F389-EFA1-6180-CEE0A9624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0976" y="4637990"/>
            <a:ext cx="4328755" cy="13132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E5D34-E284-5EEE-7C8B-9A754C96913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 b="1" dirty="0">
                <a:solidFill>
                  <a:srgbClr val="296DC1"/>
                </a:solidFill>
                <a:latin typeface="Arial" pitchFamily="34"/>
                <a:cs typeface="Arial" pitchFamily="34"/>
              </a:rPr>
              <a:t>Example Use Case: AISHT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96D23-EAE2-3033-A07C-1D1DC7E8AD6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IE" dirty="0">
              <a:solidFill>
                <a:srgbClr val="296DC1"/>
              </a:solidFill>
              <a:latin typeface="Arial" pitchFamily="34"/>
              <a:cs typeface="Arial" pitchFamily="34"/>
            </a:endParaRPr>
          </a:p>
          <a:p>
            <a:pPr lvl="0"/>
            <a:endParaRPr lang="en-IE" dirty="0"/>
          </a:p>
        </p:txBody>
      </p:sp>
      <p:pic>
        <p:nvPicPr>
          <p:cNvPr id="4" name="Picture 8" descr="Logo, icon&#10;&#10;Description automatically generated">
            <a:extLst>
              <a:ext uri="{FF2B5EF4-FFF2-40B4-BE49-F238E27FC236}">
                <a16:creationId xmlns:a16="http://schemas.microsoft.com/office/drawing/2014/main" id="{913FA6A9-4E6B-C576-9AD1-C4BC14C8334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2452969" y="2955688"/>
            <a:ext cx="6380445" cy="65037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9" descr="Logo, icon&#10;&#10;Description automatically generated">
            <a:extLst>
              <a:ext uri="{FF2B5EF4-FFF2-40B4-BE49-F238E27FC236}">
                <a16:creationId xmlns:a16="http://schemas.microsoft.com/office/drawing/2014/main" id="{23DB6119-C4DC-50B4-E9BC-A4F758069E0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831055" y="-3548073"/>
            <a:ext cx="6380445" cy="65037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D2B628-CCED-37F5-F3E4-4AC3EBF08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14" y="1825627"/>
            <a:ext cx="8226380" cy="4563359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51C06E99-8B2B-9E56-1C02-AF656A1E7B65}"/>
              </a:ext>
            </a:extLst>
          </p:cNvPr>
          <p:cNvSpPr/>
          <p:nvPr/>
        </p:nvSpPr>
        <p:spPr>
          <a:xfrm>
            <a:off x="8857773" y="2955679"/>
            <a:ext cx="2833991" cy="1618735"/>
          </a:xfrm>
          <a:prstGeom prst="wedgeRoundRectCallout">
            <a:avLst>
              <a:gd name="adj1" fmla="val -75753"/>
              <a:gd name="adj2" fmla="val 9559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Nextcloud UI with project folders for AISHT use case and share options on the folders.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5af6d95-0c21-46a1-b7b5-ec7856771054">
      <Terms xmlns="http://schemas.microsoft.com/office/infopath/2007/PartnerControls"/>
    </lcf76f155ced4ddcb4097134ff3c332f>
    <TaxCatchAll xmlns="4d39e04f-539d-4b29-a0fa-b476f084603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30544E1717A14B9D63EB6BDE07A190" ma:contentTypeVersion="18" ma:contentTypeDescription="Create a new document." ma:contentTypeScope="" ma:versionID="2e247d34f5ca83769f98f636c92c0042">
  <xsd:schema xmlns:xsd="http://www.w3.org/2001/XMLSchema" xmlns:xs="http://www.w3.org/2001/XMLSchema" xmlns:p="http://schemas.microsoft.com/office/2006/metadata/properties" xmlns:ns2="15af6d95-0c21-46a1-b7b5-ec7856771054" xmlns:ns3="4d39e04f-539d-4b29-a0fa-b476f084603f" targetNamespace="http://schemas.microsoft.com/office/2006/metadata/properties" ma:root="true" ma:fieldsID="f6978c418541f26b667c2d744d4abbfe" ns2:_="" ns3:_="">
    <xsd:import namespace="15af6d95-0c21-46a1-b7b5-ec7856771054"/>
    <xsd:import namespace="4d39e04f-539d-4b29-a0fa-b476f08460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af6d95-0c21-46a1-b7b5-ec78567710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963f6a9-bf9c-43f0-b7bd-5e244946ac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9e04f-539d-4b29-a0fa-b476f084603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5b91c22-8027-40c0-a2fb-6956b10a21f8}" ma:internalName="TaxCatchAll" ma:showField="CatchAllData" ma:web="4d39e04f-539d-4b29-a0fa-b476f08460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80F501-9F94-4646-B93A-601DF57A241B}">
  <ds:schemaRefs>
    <ds:schemaRef ds:uri="http://purl.org/dc/terms/"/>
    <ds:schemaRef ds:uri="http://www.w3.org/XML/1998/namespace"/>
    <ds:schemaRef ds:uri="http://purl.org/dc/elements/1.1/"/>
    <ds:schemaRef ds:uri="56584054-8fdc-494c-8c30-7a92c1851d88"/>
    <ds:schemaRef ds:uri="http://purl.org/dc/dcmitype/"/>
    <ds:schemaRef ds:uri="17c9262e-5b43-4f61-bed9-e568bdfea7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259FA3C-6F21-48CD-94F8-693386DF5C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4D7C6C-B511-4390-8E4A-873D2AA2344B}"/>
</file>

<file path=docProps/app.xml><?xml version="1.0" encoding="utf-8"?>
<Properties xmlns="http://schemas.openxmlformats.org/officeDocument/2006/extended-properties" xmlns:vt="http://schemas.openxmlformats.org/officeDocument/2006/docPropsVTypes">
  <TotalTime>5658</TotalTime>
  <Words>1004</Words>
  <Application>Microsoft Macintosh PowerPoint</Application>
  <PresentationFormat>Widescreen</PresentationFormat>
  <Paragraphs>192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Helvetica</vt:lpstr>
      <vt:lpstr>Office Theme</vt:lpstr>
      <vt:lpstr>IRLDAT: from Pilot to a Service Definition</vt:lpstr>
      <vt:lpstr>PowerPoint Presentation</vt:lpstr>
      <vt:lpstr>PowerPoint Presentation</vt:lpstr>
      <vt:lpstr>Pilot infrastructure &amp; service </vt:lpstr>
      <vt:lpstr>IRLDAT National Pilot Infrastructure Architecture: UCC instance</vt:lpstr>
      <vt:lpstr>IRLDAT National Pilot Infrastructure Architecture: SETU instance</vt:lpstr>
      <vt:lpstr>IRLDAT National Pilot Infrastructure Architecture: ICHEC instance</vt:lpstr>
      <vt:lpstr>IRLDAT Infrastructure Architecture : B2ACCESS</vt:lpstr>
      <vt:lpstr>Example Use Case: AISHT</vt:lpstr>
      <vt:lpstr>Example Use Case: AISHT</vt:lpstr>
      <vt:lpstr>Example Use Case: AISHT</vt:lpstr>
      <vt:lpstr>Operations Duties</vt:lpstr>
      <vt:lpstr>Similar services across Europe</vt:lpstr>
      <vt:lpstr>IRLDAT Project Next Steps: 3 scenarios</vt:lpstr>
      <vt:lpstr>Build or Buy</vt:lpstr>
      <vt:lpstr>Next …</vt:lpstr>
      <vt:lpstr>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Launch Event — National Action Plan &amp; NORF Open Research Fund</dc:title>
  <dc:creator>Michelle Doran</dc:creator>
  <cp:lastModifiedBy>Niall Wilson</cp:lastModifiedBy>
  <cp:revision>11</cp:revision>
  <dcterms:created xsi:type="dcterms:W3CDTF">2022-11-10T11:05:07Z</dcterms:created>
  <dcterms:modified xsi:type="dcterms:W3CDTF">2024-10-25T09:39:44Z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0x0101000630544E1717A14B9D63EB6BDE07A190</vt:lpwstr>
  </property>
  <property fmtid="{D5CDD505-2E9C-101B-9397-08002B2CF9AE}" pid="3" name="MediaServiceImageTags">
    <vt:lpwstr/>
  </property>
</Properties>
</file>